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1" r:id="rId6"/>
    <p:sldId id="268" r:id="rId7"/>
    <p:sldId id="262" r:id="rId8"/>
    <p:sldId id="263" r:id="rId9"/>
    <p:sldId id="264" r:id="rId10"/>
    <p:sldId id="265" r:id="rId11"/>
    <p:sldId id="266" r:id="rId12"/>
    <p:sldId id="259" r:id="rId13"/>
    <p:sldId id="26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6E7D-9E04-42C7-A3D0-48B6ACF71F53}" type="datetimeFigureOut">
              <a:rPr lang="ru-RU" smtClean="0"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F971-C587-459E-BCD9-57913C75D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278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6E7D-9E04-42C7-A3D0-48B6ACF71F53}" type="datetimeFigureOut">
              <a:rPr lang="ru-RU" smtClean="0"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F971-C587-459E-BCD9-57913C75D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11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6E7D-9E04-42C7-A3D0-48B6ACF71F53}" type="datetimeFigureOut">
              <a:rPr lang="ru-RU" smtClean="0"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F971-C587-459E-BCD9-57913C75D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94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6E7D-9E04-42C7-A3D0-48B6ACF71F53}" type="datetimeFigureOut">
              <a:rPr lang="ru-RU" smtClean="0"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F971-C587-459E-BCD9-57913C75D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58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6E7D-9E04-42C7-A3D0-48B6ACF71F53}" type="datetimeFigureOut">
              <a:rPr lang="ru-RU" smtClean="0"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F971-C587-459E-BCD9-57913C75D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466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6E7D-9E04-42C7-A3D0-48B6ACF71F53}" type="datetimeFigureOut">
              <a:rPr lang="ru-RU" smtClean="0"/>
              <a:t>10.12.2013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F971-C587-459E-BCD9-57913C75D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87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6E7D-9E04-42C7-A3D0-48B6ACF71F53}" type="datetimeFigureOut">
              <a:rPr lang="ru-RU" smtClean="0"/>
              <a:t>10.12.2013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F971-C587-459E-BCD9-57913C75D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59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6E7D-9E04-42C7-A3D0-48B6ACF71F53}" type="datetimeFigureOut">
              <a:rPr lang="ru-RU" smtClean="0"/>
              <a:t>10.12.2013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F971-C587-459E-BCD9-57913C75D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65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6E7D-9E04-42C7-A3D0-48B6ACF71F53}" type="datetimeFigureOut">
              <a:rPr lang="ru-RU" smtClean="0"/>
              <a:t>10.12.2013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F971-C587-459E-BCD9-57913C75D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125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6E7D-9E04-42C7-A3D0-48B6ACF71F53}" type="datetimeFigureOut">
              <a:rPr lang="ru-RU" smtClean="0"/>
              <a:t>10.12.2013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F971-C587-459E-BCD9-57913C75D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73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6E7D-9E04-42C7-A3D0-48B6ACF71F53}" type="datetimeFigureOut">
              <a:rPr lang="ru-RU" smtClean="0"/>
              <a:t>10.12.2013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FF971-C587-459E-BCD9-57913C75D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024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46E7D-9E04-42C7-A3D0-48B6ACF71F53}" type="datetimeFigureOut">
              <a:rPr lang="ru-RU" smtClean="0"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FF971-C587-459E-BCD9-57913C75D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07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Хромосомні хвороби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4234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Моносомія</a:t>
            </a:r>
            <a:r>
              <a:rPr lang="ru-RU" dirty="0" smtClean="0"/>
              <a:t> по Х-</a:t>
            </a:r>
            <a:r>
              <a:rPr lang="ru-RU" dirty="0" err="1" smtClean="0"/>
              <a:t>хромосомі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Синдром </a:t>
            </a:r>
            <a:r>
              <a:rPr lang="ru-RU" b="1" dirty="0" err="1" smtClean="0"/>
              <a:t>Шерешевського</a:t>
            </a:r>
            <a:r>
              <a:rPr lang="ru-RU" b="1" dirty="0" smtClean="0"/>
              <a:t>-Тернера</a:t>
            </a:r>
            <a:br>
              <a:rPr lang="ru-RU" b="1" dirty="0" smtClean="0"/>
            </a:br>
            <a:r>
              <a:rPr lang="ru-RU" dirty="0" smtClean="0"/>
              <a:t>(ХО)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420888"/>
            <a:ext cx="2952328" cy="4192934"/>
          </a:xfrm>
        </p:spPr>
      </p:pic>
    </p:spTree>
    <p:extLst>
      <p:ext uri="{BB962C8B-B14F-4D97-AF65-F5344CB8AC3E}">
        <p14:creationId xmlns:p14="http://schemas.microsoft.com/office/powerpoint/2010/main" val="266370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Зовнішні прояви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низький</a:t>
            </a:r>
            <a:r>
              <a:rPr lang="ru-RU" dirty="0" smtClean="0"/>
              <a:t> </a:t>
            </a:r>
            <a:r>
              <a:rPr lang="ru-RU" dirty="0" err="1" smtClean="0"/>
              <a:t>зріст</a:t>
            </a:r>
            <a:endParaRPr lang="ru-RU" dirty="0" smtClean="0"/>
          </a:p>
          <a:p>
            <a:r>
              <a:rPr lang="uk-UA" dirty="0" smtClean="0"/>
              <a:t>Коротка шия із </a:t>
            </a:r>
            <a:r>
              <a:rPr lang="uk-UA" dirty="0" err="1" smtClean="0"/>
              <a:t>криловидними</a:t>
            </a:r>
            <a:r>
              <a:rPr lang="uk-UA" dirty="0" smtClean="0"/>
              <a:t> складками</a:t>
            </a:r>
            <a:endParaRPr lang="ru-RU" dirty="0" smtClean="0"/>
          </a:p>
          <a:p>
            <a:r>
              <a:rPr lang="ru-RU" dirty="0" err="1" smtClean="0"/>
              <a:t>статевий</a:t>
            </a:r>
            <a:r>
              <a:rPr lang="ru-RU" dirty="0" smtClean="0"/>
              <a:t> </a:t>
            </a:r>
            <a:r>
              <a:rPr lang="ru-RU" dirty="0" err="1" smtClean="0"/>
              <a:t>інфантилізм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аномальні</a:t>
            </a:r>
            <a:r>
              <a:rPr lang="ru-RU" dirty="0" smtClean="0"/>
              <a:t> </a:t>
            </a:r>
            <a:r>
              <a:rPr lang="ru-RU" dirty="0" err="1"/>
              <a:t>статеві</a:t>
            </a:r>
            <a:r>
              <a:rPr lang="ru-RU" dirty="0"/>
              <a:t> </a:t>
            </a:r>
            <a:r>
              <a:rPr lang="ru-RU" dirty="0" err="1" smtClean="0"/>
              <a:t>органи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 err="1" smtClean="0"/>
              <a:t>недорозвинуті</a:t>
            </a:r>
            <a:r>
              <a:rPr lang="ru-RU" dirty="0" smtClean="0"/>
              <a:t> </a:t>
            </a:r>
            <a:r>
              <a:rPr lang="ru-RU" dirty="0"/>
              <a:t>матка і </a:t>
            </a:r>
            <a:r>
              <a:rPr lang="ru-RU" dirty="0" err="1" smtClean="0"/>
              <a:t>яєчник</a:t>
            </a:r>
            <a:endParaRPr lang="ru-RU" dirty="0" smtClean="0"/>
          </a:p>
          <a:p>
            <a:r>
              <a:rPr lang="ru-RU" dirty="0" err="1" smtClean="0"/>
              <a:t>Грудні</a:t>
            </a:r>
            <a:r>
              <a:rPr lang="ru-RU" dirty="0" smtClean="0"/>
              <a:t> </a:t>
            </a:r>
            <a:r>
              <a:rPr lang="ru-RU" dirty="0" err="1"/>
              <a:t>залози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 smtClean="0"/>
              <a:t>.</a:t>
            </a:r>
            <a:r>
              <a:rPr lang="ru-RU" dirty="0" smtClean="0"/>
              <a:t> </a:t>
            </a:r>
          </a:p>
          <a:p>
            <a:r>
              <a:rPr lang="ru-RU" dirty="0" smtClean="0"/>
              <a:t>У таких </a:t>
            </a:r>
            <a:r>
              <a:rPr lang="ru-RU" dirty="0" err="1" smtClean="0"/>
              <a:t>жінок</a:t>
            </a:r>
            <a:r>
              <a:rPr lang="ru-RU" dirty="0" smtClean="0"/>
              <a:t> не </a:t>
            </a:r>
            <a:r>
              <a:rPr lang="ru-RU" dirty="0" err="1" smtClean="0"/>
              <a:t>буває</a:t>
            </a:r>
            <a:r>
              <a:rPr lang="ru-RU" dirty="0" smtClean="0"/>
              <a:t> </a:t>
            </a:r>
            <a:r>
              <a:rPr lang="ru-RU" dirty="0" err="1" smtClean="0"/>
              <a:t>менструацій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вони </a:t>
            </a:r>
            <a:r>
              <a:rPr lang="ru-RU" dirty="0" err="1" smtClean="0"/>
              <a:t>одноразові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878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Синдром </a:t>
            </a:r>
            <a:r>
              <a:rPr lang="ru-RU" b="1" dirty="0" err="1" smtClean="0"/>
              <a:t>котячого</a:t>
            </a:r>
            <a:r>
              <a:rPr lang="ru-RU" b="1" dirty="0" smtClean="0"/>
              <a:t> крику</a:t>
            </a:r>
            <a:br>
              <a:rPr lang="ru-RU" b="1" dirty="0" smtClean="0"/>
            </a:br>
            <a:r>
              <a:rPr lang="en-US" dirty="0"/>
              <a:t>46,XX, 5</a:t>
            </a:r>
            <a:r>
              <a:rPr lang="ru-RU" dirty="0"/>
              <a:t>р-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930" y="1600200"/>
            <a:ext cx="3400139" cy="4525963"/>
          </a:xfrm>
        </p:spPr>
      </p:pic>
    </p:spTree>
    <p:extLst>
      <p:ext uri="{BB962C8B-B14F-4D97-AF65-F5344CB8AC3E}">
        <p14:creationId xmlns:p14="http://schemas.microsoft.com/office/powerpoint/2010/main" val="147020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Зовнішні прояви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525963"/>
          </a:xfrm>
        </p:spPr>
        <p:txBody>
          <a:bodyPr>
            <a:noAutofit/>
          </a:bodyPr>
          <a:lstStyle/>
          <a:p>
            <a:r>
              <a:rPr lang="ru-RU" sz="2300" dirty="0" err="1"/>
              <a:t>характерний</a:t>
            </a:r>
            <a:r>
              <a:rPr lang="ru-RU" sz="2300" dirty="0"/>
              <a:t> плач </a:t>
            </a:r>
            <a:r>
              <a:rPr lang="ru-RU" sz="2300" dirty="0" err="1" smtClean="0"/>
              <a:t>дітей</a:t>
            </a:r>
            <a:r>
              <a:rPr lang="ru-RU" sz="2300" dirty="0" smtClean="0"/>
              <a:t>, </a:t>
            </a:r>
            <a:r>
              <a:rPr lang="ru-RU" sz="2300" dirty="0" err="1" smtClean="0"/>
              <a:t>аналогічний</a:t>
            </a:r>
            <a:r>
              <a:rPr lang="ru-RU" sz="2300" dirty="0" smtClean="0"/>
              <a:t> крику </a:t>
            </a:r>
            <a:r>
              <a:rPr lang="ru-RU" sz="2300" dirty="0" err="1" smtClean="0"/>
              <a:t>кішки</a:t>
            </a:r>
            <a:r>
              <a:rPr lang="ru-RU" sz="2300" dirty="0" smtClean="0"/>
              <a:t> </a:t>
            </a:r>
            <a:r>
              <a:rPr lang="ru-RU" sz="2300" dirty="0"/>
              <a:t>через </a:t>
            </a:r>
            <a:r>
              <a:rPr lang="ru-RU" sz="2300" dirty="0" err="1"/>
              <a:t>проблеми</a:t>
            </a:r>
            <a:r>
              <a:rPr lang="ru-RU" sz="2300" dirty="0"/>
              <a:t> з </a:t>
            </a:r>
            <a:r>
              <a:rPr lang="ru-RU" sz="2300" dirty="0" err="1"/>
              <a:t>гортанню</a:t>
            </a:r>
            <a:r>
              <a:rPr lang="ru-RU" sz="2300" dirty="0"/>
              <a:t> і </a:t>
            </a:r>
            <a:r>
              <a:rPr lang="ru-RU" sz="2300" dirty="0" err="1"/>
              <a:t>нервовою</a:t>
            </a:r>
            <a:r>
              <a:rPr lang="ru-RU" sz="2300" dirty="0"/>
              <a:t> </a:t>
            </a:r>
            <a:r>
              <a:rPr lang="ru-RU" sz="2300" dirty="0" smtClean="0"/>
              <a:t>системою</a:t>
            </a:r>
          </a:p>
          <a:p>
            <a:r>
              <a:rPr lang="ru-RU" sz="2300" dirty="0" err="1" smtClean="0"/>
              <a:t>труднощі</a:t>
            </a:r>
            <a:r>
              <a:rPr lang="ru-RU" sz="2300" dirty="0" smtClean="0"/>
              <a:t> </a:t>
            </a:r>
            <a:r>
              <a:rPr lang="ru-RU" sz="2300" dirty="0"/>
              <a:t>при </a:t>
            </a:r>
            <a:r>
              <a:rPr lang="ru-RU" sz="2300" dirty="0" err="1"/>
              <a:t>ковтанні</a:t>
            </a:r>
            <a:r>
              <a:rPr lang="ru-RU" sz="2300" dirty="0"/>
              <a:t> і </a:t>
            </a:r>
            <a:r>
              <a:rPr lang="ru-RU" sz="2300" dirty="0" err="1"/>
              <a:t>смоктанні</a:t>
            </a:r>
            <a:r>
              <a:rPr lang="ru-RU" sz="2300" dirty="0"/>
              <a:t>;</a:t>
            </a:r>
          </a:p>
          <a:p>
            <a:r>
              <a:rPr lang="ru-RU" sz="2300" dirty="0" err="1"/>
              <a:t>низька</a:t>
            </a:r>
            <a:r>
              <a:rPr lang="ru-RU" sz="2300" dirty="0"/>
              <a:t> вага при </a:t>
            </a:r>
            <a:r>
              <a:rPr lang="ru-RU" sz="2300" dirty="0" err="1"/>
              <a:t>народженні</a:t>
            </a:r>
            <a:r>
              <a:rPr lang="ru-RU" sz="2300" dirty="0"/>
              <a:t> та </a:t>
            </a:r>
            <a:r>
              <a:rPr lang="ru-RU" sz="2300" dirty="0" err="1"/>
              <a:t>низькі</a:t>
            </a:r>
            <a:r>
              <a:rPr lang="ru-RU" sz="2300" dirty="0"/>
              <a:t> </a:t>
            </a:r>
            <a:r>
              <a:rPr lang="ru-RU" sz="2300" dirty="0" err="1"/>
              <a:t>темпи</a:t>
            </a:r>
            <a:r>
              <a:rPr lang="ru-RU" sz="2300" dirty="0"/>
              <a:t> </a:t>
            </a:r>
            <a:r>
              <a:rPr lang="ru-RU" sz="2300" dirty="0" err="1"/>
              <a:t>розвитку</a:t>
            </a:r>
            <a:r>
              <a:rPr lang="ru-RU" sz="2300" dirty="0"/>
              <a:t> (в першу </a:t>
            </a:r>
            <a:r>
              <a:rPr lang="ru-RU" sz="2300" dirty="0" err="1"/>
              <a:t>чергу</a:t>
            </a:r>
            <a:r>
              <a:rPr lang="ru-RU" sz="2300" dirty="0"/>
              <a:t> </a:t>
            </a:r>
            <a:r>
              <a:rPr lang="ru-RU" sz="2300" dirty="0" err="1"/>
              <a:t>фізичного</a:t>
            </a:r>
            <a:r>
              <a:rPr lang="ru-RU" sz="2300" dirty="0"/>
              <a:t>);</a:t>
            </a:r>
          </a:p>
          <a:p>
            <a:r>
              <a:rPr lang="ru-RU" sz="2300" dirty="0" err="1"/>
              <a:t>суттєва</a:t>
            </a:r>
            <a:r>
              <a:rPr lang="ru-RU" sz="2300" dirty="0"/>
              <a:t> </a:t>
            </a:r>
            <a:r>
              <a:rPr lang="ru-RU" sz="2300" dirty="0" err="1"/>
              <a:t>затримка</a:t>
            </a:r>
            <a:r>
              <a:rPr lang="ru-RU" sz="2300" dirty="0"/>
              <a:t> </a:t>
            </a:r>
            <a:r>
              <a:rPr lang="ru-RU" sz="2300" dirty="0" err="1"/>
              <a:t>розвитку</a:t>
            </a:r>
            <a:r>
              <a:rPr lang="ru-RU" sz="2300" dirty="0"/>
              <a:t> </a:t>
            </a:r>
            <a:r>
              <a:rPr lang="ru-RU" sz="2300" dirty="0" err="1"/>
              <a:t>когнітивних</a:t>
            </a:r>
            <a:r>
              <a:rPr lang="ru-RU" sz="2300" dirty="0"/>
              <a:t>, </a:t>
            </a:r>
            <a:r>
              <a:rPr lang="ru-RU" sz="2300" dirty="0" err="1"/>
              <a:t>мовленнєвих</a:t>
            </a:r>
            <a:r>
              <a:rPr lang="ru-RU" sz="2300" dirty="0"/>
              <a:t> </a:t>
            </a:r>
            <a:r>
              <a:rPr lang="ru-RU" sz="2300" dirty="0" err="1"/>
              <a:t>функцій</a:t>
            </a:r>
            <a:r>
              <a:rPr lang="ru-RU" sz="2300" dirty="0"/>
              <a:t> та </a:t>
            </a:r>
            <a:r>
              <a:rPr lang="ru-RU" sz="2300" dirty="0" err="1"/>
              <a:t>функцій</a:t>
            </a:r>
            <a:r>
              <a:rPr lang="ru-RU" sz="2300" dirty="0"/>
              <a:t> </a:t>
            </a:r>
            <a:r>
              <a:rPr lang="ru-RU" sz="2300" dirty="0" err="1"/>
              <a:t>руху</a:t>
            </a:r>
            <a:r>
              <a:rPr lang="ru-RU" sz="2300" dirty="0"/>
              <a:t>;</a:t>
            </a:r>
          </a:p>
          <a:p>
            <a:r>
              <a:rPr lang="ru-RU" sz="2300" dirty="0" err="1"/>
              <a:t>поведінкові</a:t>
            </a:r>
            <a:r>
              <a:rPr lang="ru-RU" sz="2300" dirty="0"/>
              <a:t> </a:t>
            </a:r>
            <a:r>
              <a:rPr lang="ru-RU" sz="2300" dirty="0" err="1"/>
              <a:t>проблеми</a:t>
            </a:r>
            <a:r>
              <a:rPr lang="ru-RU" sz="2300" dirty="0"/>
              <a:t>, </a:t>
            </a:r>
            <a:r>
              <a:rPr lang="ru-RU" sz="2300" dirty="0" err="1"/>
              <a:t>такі</a:t>
            </a:r>
            <a:r>
              <a:rPr lang="ru-RU" sz="2300" dirty="0"/>
              <a:t> як </a:t>
            </a:r>
            <a:r>
              <a:rPr lang="ru-RU" sz="2300" dirty="0" err="1"/>
              <a:t>гіперактивність</a:t>
            </a:r>
            <a:r>
              <a:rPr lang="ru-RU" sz="2300" dirty="0"/>
              <a:t>, </a:t>
            </a:r>
            <a:r>
              <a:rPr lang="ru-RU" sz="2300" dirty="0" err="1"/>
              <a:t>агресія</a:t>
            </a:r>
            <a:r>
              <a:rPr lang="ru-RU" sz="2300" dirty="0"/>
              <a:t>, </a:t>
            </a:r>
            <a:r>
              <a:rPr lang="ru-RU" sz="2300" dirty="0" err="1"/>
              <a:t>істерики</a:t>
            </a:r>
            <a:r>
              <a:rPr lang="ru-RU" sz="2300" dirty="0"/>
              <a:t> і </a:t>
            </a:r>
            <a:r>
              <a:rPr lang="ru-RU" sz="2300" dirty="0" err="1"/>
              <a:t>одноманітні</a:t>
            </a:r>
            <a:r>
              <a:rPr lang="ru-RU" sz="2300" dirty="0"/>
              <a:t> </a:t>
            </a:r>
            <a:r>
              <a:rPr lang="ru-RU" sz="2300" dirty="0" err="1"/>
              <a:t>рухи</a:t>
            </a:r>
            <a:r>
              <a:rPr lang="ru-RU" sz="2300" dirty="0"/>
              <a:t>, </a:t>
            </a:r>
            <a:r>
              <a:rPr lang="ru-RU" sz="2300" dirty="0" err="1"/>
              <a:t>які</a:t>
            </a:r>
            <a:r>
              <a:rPr lang="ru-RU" sz="2300" dirty="0"/>
              <a:t> </a:t>
            </a:r>
            <a:r>
              <a:rPr lang="ru-RU" sz="2300" dirty="0" err="1"/>
              <a:t>постійно</a:t>
            </a:r>
            <a:r>
              <a:rPr lang="ru-RU" sz="2300" dirty="0"/>
              <a:t> </a:t>
            </a:r>
            <a:r>
              <a:rPr lang="ru-RU" sz="2300" dirty="0" err="1"/>
              <a:t>повторюються</a:t>
            </a:r>
            <a:r>
              <a:rPr lang="ru-RU" sz="2300" dirty="0"/>
              <a:t>;</a:t>
            </a:r>
          </a:p>
          <a:p>
            <a:r>
              <a:rPr lang="ru-RU" sz="2300" dirty="0" err="1"/>
              <a:t>нетипові</a:t>
            </a:r>
            <a:r>
              <a:rPr lang="ru-RU" sz="2300" dirty="0"/>
              <a:t> </a:t>
            </a:r>
            <a:r>
              <a:rPr lang="ru-RU" sz="2300" dirty="0" err="1"/>
              <a:t>риси</a:t>
            </a:r>
            <a:r>
              <a:rPr lang="ru-RU" sz="2300" dirty="0"/>
              <a:t> </a:t>
            </a:r>
            <a:r>
              <a:rPr lang="ru-RU" sz="2300" dirty="0" err="1"/>
              <a:t>обличчя</a:t>
            </a:r>
            <a:r>
              <a:rPr lang="ru-RU" sz="2300" dirty="0"/>
              <a:t>, </a:t>
            </a:r>
            <a:r>
              <a:rPr lang="ru-RU" sz="2300" dirty="0" err="1"/>
              <a:t>які</a:t>
            </a:r>
            <a:r>
              <a:rPr lang="ru-RU" sz="2300" dirty="0"/>
              <a:t> </a:t>
            </a:r>
            <a:r>
              <a:rPr lang="ru-RU" sz="2300" dirty="0" err="1"/>
              <a:t>можуть</a:t>
            </a:r>
            <a:r>
              <a:rPr lang="ru-RU" sz="2300" dirty="0"/>
              <a:t> з часом </a:t>
            </a:r>
            <a:r>
              <a:rPr lang="ru-RU" sz="2300" dirty="0" err="1"/>
              <a:t>зникнути</a:t>
            </a:r>
            <a:r>
              <a:rPr lang="ru-RU" sz="2300" dirty="0"/>
              <a:t> </a:t>
            </a:r>
            <a:r>
              <a:rPr lang="ru-RU" sz="2300" dirty="0" err="1"/>
              <a:t>або</a:t>
            </a:r>
            <a:r>
              <a:rPr lang="ru-RU" sz="2300" dirty="0"/>
              <a:t> </a:t>
            </a:r>
            <a:r>
              <a:rPr lang="ru-RU" sz="2300" dirty="0" err="1"/>
              <a:t>посилитися</a:t>
            </a:r>
            <a:r>
              <a:rPr lang="ru-RU" sz="2300" dirty="0"/>
              <a:t>;</a:t>
            </a:r>
          </a:p>
          <a:p>
            <a:r>
              <a:rPr lang="ru-RU" sz="2300" dirty="0" err="1"/>
              <a:t>надмірне</a:t>
            </a:r>
            <a:r>
              <a:rPr lang="ru-RU" sz="2300" dirty="0"/>
              <a:t>, </a:t>
            </a:r>
            <a:r>
              <a:rPr lang="ru-RU" sz="2300" dirty="0" err="1"/>
              <a:t>неконтрольоване</a:t>
            </a:r>
            <a:r>
              <a:rPr lang="ru-RU" sz="2300" dirty="0"/>
              <a:t> </a:t>
            </a:r>
            <a:r>
              <a:rPr lang="ru-RU" sz="2300" dirty="0" err="1"/>
              <a:t>слиновиділення</a:t>
            </a:r>
            <a:r>
              <a:rPr lang="ru-RU" sz="2300" dirty="0" smtClean="0"/>
              <a:t>;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142146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Т</a:t>
            </a:r>
            <a:r>
              <a:rPr lang="ru-RU" dirty="0" err="1" smtClean="0"/>
              <a:t>рисомія</a:t>
            </a:r>
            <a:r>
              <a:rPr lang="ru-RU" dirty="0" smtClean="0"/>
              <a:t> по 13 </a:t>
            </a:r>
            <a:r>
              <a:rPr lang="ru-RU" dirty="0" err="1" smtClean="0"/>
              <a:t>хромосомі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Синдром </a:t>
            </a:r>
            <a:r>
              <a:rPr lang="ru-RU" b="1" dirty="0" err="1" smtClean="0"/>
              <a:t>Патау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0" dirty="0" smtClean="0">
                <a:effectLst/>
              </a:rPr>
              <a:t>47,ХХ, 13+; 47,Х</a:t>
            </a:r>
            <a:r>
              <a:rPr lang="en-US" b="0" dirty="0" smtClean="0">
                <a:effectLst/>
              </a:rPr>
              <a:t>Y, 13+</a:t>
            </a:r>
            <a:br>
              <a:rPr lang="en-US" b="0" dirty="0" smtClean="0">
                <a:effectLst/>
              </a:rPr>
            </a:b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276872"/>
            <a:ext cx="3456384" cy="4312397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846" y="2492896"/>
            <a:ext cx="3842684" cy="316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38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68760"/>
            <a:ext cx="4320480" cy="4320480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737" y="1196752"/>
            <a:ext cx="4216954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18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Зовнішні прояви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мікроцефалія</a:t>
            </a:r>
            <a:endParaRPr lang="ru-RU" dirty="0" smtClean="0"/>
          </a:p>
          <a:p>
            <a:r>
              <a:rPr lang="ru-RU" dirty="0" err="1" smtClean="0"/>
              <a:t>розщеплені</a:t>
            </a:r>
            <a:r>
              <a:rPr lang="ru-RU" dirty="0" smtClean="0"/>
              <a:t> </a:t>
            </a:r>
            <a:r>
              <a:rPr lang="ru-RU" dirty="0" err="1" smtClean="0"/>
              <a:t>верхня</a:t>
            </a:r>
            <a:r>
              <a:rPr lang="ru-RU" dirty="0" smtClean="0"/>
              <a:t> губа і </a:t>
            </a:r>
            <a:r>
              <a:rPr lang="ru-RU" dirty="0" err="1" smtClean="0"/>
              <a:t>піднебіння</a:t>
            </a:r>
            <a:endParaRPr lang="ru-RU" dirty="0" smtClean="0"/>
          </a:p>
          <a:p>
            <a:r>
              <a:rPr lang="ru-RU" dirty="0" err="1" smtClean="0"/>
              <a:t>полідактилія</a:t>
            </a:r>
            <a:endParaRPr lang="ru-RU" dirty="0" smtClean="0"/>
          </a:p>
          <a:p>
            <a:r>
              <a:rPr lang="ru-RU" dirty="0" err="1" smtClean="0"/>
              <a:t>дефекти</a:t>
            </a:r>
            <a:r>
              <a:rPr lang="ru-RU" dirty="0" smtClean="0"/>
              <a:t> </a:t>
            </a:r>
            <a:r>
              <a:rPr lang="ru-RU" dirty="0" err="1" smtClean="0"/>
              <a:t>серцево-судинної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і </a:t>
            </a:r>
            <a:r>
              <a:rPr lang="ru-RU" dirty="0" err="1" smtClean="0"/>
              <a:t>внутрішніх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endParaRPr lang="ru-RU" dirty="0" smtClean="0"/>
          </a:p>
          <a:p>
            <a:r>
              <a:rPr lang="ru-RU" dirty="0" err="1" smtClean="0"/>
              <a:t>недорозвинуті</a:t>
            </a:r>
            <a:r>
              <a:rPr lang="ru-RU" dirty="0" smtClean="0"/>
              <a:t> </a:t>
            </a:r>
            <a:r>
              <a:rPr lang="ru-RU" dirty="0" err="1" smtClean="0"/>
              <a:t>передні</a:t>
            </a:r>
            <a:r>
              <a:rPr lang="ru-RU" dirty="0" smtClean="0"/>
              <a:t> </a:t>
            </a:r>
            <a:r>
              <a:rPr lang="ru-RU" dirty="0" err="1" smtClean="0"/>
              <a:t>відділи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діти</a:t>
            </a:r>
            <a:r>
              <a:rPr lang="ru-RU" dirty="0" smtClean="0"/>
              <a:t> </a:t>
            </a:r>
            <a:r>
              <a:rPr lang="ru-RU" dirty="0" err="1" smtClean="0"/>
              <a:t>вмирають</a:t>
            </a:r>
            <a:r>
              <a:rPr lang="ru-RU" dirty="0" smtClean="0"/>
              <a:t> у </a:t>
            </a:r>
            <a:r>
              <a:rPr lang="ru-RU" dirty="0" err="1" smtClean="0"/>
              <a:t>перші</a:t>
            </a:r>
            <a:r>
              <a:rPr lang="ru-RU" dirty="0" smtClean="0"/>
              <a:t> три </a:t>
            </a:r>
            <a:r>
              <a:rPr lang="ru-RU" dirty="0" err="1" smtClean="0"/>
              <a:t>місяці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року.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554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err="1"/>
              <a:t>Т</a:t>
            </a:r>
            <a:r>
              <a:rPr lang="uk-UA" dirty="0" err="1" smtClean="0"/>
              <a:t>рисомія</a:t>
            </a:r>
            <a:r>
              <a:rPr lang="uk-UA" dirty="0" smtClean="0"/>
              <a:t> по 18-й хромосомі</a:t>
            </a:r>
            <a:br>
              <a:rPr lang="uk-UA" dirty="0" smtClean="0"/>
            </a:br>
            <a:r>
              <a:rPr lang="uk-UA" dirty="0" smtClean="0"/>
              <a:t>Синдром </a:t>
            </a:r>
            <a:r>
              <a:rPr lang="uk-UA" dirty="0" err="1" smtClean="0"/>
              <a:t>Едвардса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ru-RU" dirty="0"/>
              <a:t>47,ХХ, 18+; 47,Х</a:t>
            </a:r>
            <a:r>
              <a:rPr lang="en-US" dirty="0"/>
              <a:t>Y, 18+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2204864"/>
            <a:ext cx="4146267" cy="3888432"/>
          </a:xfrm>
        </p:spPr>
      </p:pic>
      <p:pic>
        <p:nvPicPr>
          <p:cNvPr id="2050" name="Picture 2" descr="C:\Users\owner\Desktop\Хромосомні хвороби\hromozomni-i-genomni-mutacii_html_m1473a2d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200215"/>
            <a:ext cx="4530788" cy="3251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29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80728"/>
            <a:ext cx="3869698" cy="4525963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124744"/>
            <a:ext cx="3456384" cy="463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0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Зовнішні прояви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300" dirty="0"/>
              <a:t> Череп </a:t>
            </a:r>
            <a:r>
              <a:rPr lang="ru-RU" sz="2300" dirty="0" err="1"/>
              <a:t>доліхоцефалічний</a:t>
            </a:r>
            <a:r>
              <a:rPr lang="ru-RU" sz="2300" dirty="0"/>
              <a:t>, </a:t>
            </a:r>
            <a:r>
              <a:rPr lang="ru-RU" sz="2300" dirty="0" err="1"/>
              <a:t>здавлений</a:t>
            </a:r>
            <a:r>
              <a:rPr lang="ru-RU" sz="2300" dirty="0"/>
              <a:t> з </a:t>
            </a:r>
            <a:r>
              <a:rPr lang="ru-RU" sz="2300" dirty="0" err="1"/>
              <a:t>боків</a:t>
            </a:r>
            <a:r>
              <a:rPr lang="ru-RU" sz="2300" dirty="0"/>
              <a:t>. і </a:t>
            </a:r>
            <a:r>
              <a:rPr lang="ru-RU" sz="2300" dirty="0" err="1"/>
              <a:t>низьким</a:t>
            </a:r>
            <a:r>
              <a:rPr lang="ru-RU" sz="2300" dirty="0"/>
              <a:t> </a:t>
            </a:r>
            <a:r>
              <a:rPr lang="ru-RU" sz="2300" dirty="0" err="1"/>
              <a:t>чолом</a:t>
            </a:r>
            <a:r>
              <a:rPr lang="ru-RU" sz="2300" dirty="0"/>
              <a:t> і широкою </a:t>
            </a:r>
            <a:r>
              <a:rPr lang="ru-RU" sz="2300" dirty="0" err="1"/>
              <a:t>виступаючою</a:t>
            </a:r>
            <a:r>
              <a:rPr lang="ru-RU" sz="2300" dirty="0"/>
              <a:t> </a:t>
            </a:r>
            <a:r>
              <a:rPr lang="ru-RU" sz="2300" dirty="0" err="1"/>
              <a:t>потилицею</a:t>
            </a:r>
            <a:r>
              <a:rPr lang="ru-RU" sz="2300" dirty="0"/>
              <a:t>; </a:t>
            </a:r>
            <a:r>
              <a:rPr lang="ru-RU" sz="2300" dirty="0" err="1"/>
              <a:t>іноді</a:t>
            </a:r>
            <a:r>
              <a:rPr lang="ru-RU" sz="2300" dirty="0"/>
              <a:t> </a:t>
            </a:r>
            <a:r>
              <a:rPr lang="ru-RU" sz="2300" dirty="0" err="1"/>
              <a:t>зустрічається</a:t>
            </a:r>
            <a:r>
              <a:rPr lang="ru-RU" sz="2300" dirty="0"/>
              <a:t> </a:t>
            </a:r>
            <a:r>
              <a:rPr lang="ru-RU" sz="2300" dirty="0" err="1"/>
              <a:t>мікроцефалія</a:t>
            </a:r>
            <a:r>
              <a:rPr lang="ru-RU" sz="2300" dirty="0"/>
              <a:t> </a:t>
            </a:r>
            <a:r>
              <a:rPr lang="ru-RU" sz="2300" dirty="0" err="1"/>
              <a:t>або</a:t>
            </a:r>
            <a:r>
              <a:rPr lang="ru-RU" sz="2300" dirty="0"/>
              <a:t> </a:t>
            </a:r>
            <a:r>
              <a:rPr lang="ru-RU" sz="2300" dirty="0" err="1"/>
              <a:t>гідроцефалія</a:t>
            </a:r>
            <a:r>
              <a:rPr lang="ru-RU" sz="2300" dirty="0"/>
              <a:t>. </a:t>
            </a:r>
            <a:endParaRPr lang="ru-RU" sz="2300" dirty="0" smtClean="0"/>
          </a:p>
          <a:p>
            <a:r>
              <a:rPr lang="ru-RU" sz="2300" dirty="0" err="1" smtClean="0"/>
              <a:t>Епікант</a:t>
            </a:r>
            <a:r>
              <a:rPr lang="ru-RU" sz="2300" dirty="0" smtClean="0"/>
              <a:t>, птоз, </a:t>
            </a:r>
            <a:r>
              <a:rPr lang="ru-RU" sz="2300" dirty="0" err="1" smtClean="0"/>
              <a:t>очні</a:t>
            </a:r>
            <a:r>
              <a:rPr lang="ru-RU" sz="2300" dirty="0" smtClean="0"/>
              <a:t> </a:t>
            </a:r>
            <a:r>
              <a:rPr lang="ru-RU" sz="2300" dirty="0" err="1" smtClean="0"/>
              <a:t>патології</a:t>
            </a:r>
            <a:r>
              <a:rPr lang="ru-RU" sz="2300" dirty="0"/>
              <a:t> </a:t>
            </a:r>
            <a:endParaRPr lang="ru-RU" sz="2300" dirty="0" smtClean="0"/>
          </a:p>
          <a:p>
            <a:r>
              <a:rPr lang="ru-RU" sz="2300" dirty="0" smtClean="0"/>
              <a:t>Рот </a:t>
            </a:r>
            <a:r>
              <a:rPr lang="ru-RU" sz="2300" dirty="0"/>
              <a:t>маленький, </a:t>
            </a:r>
            <a:r>
              <a:rPr lang="ru-RU" sz="2300" dirty="0" err="1"/>
              <a:t>трикутної</a:t>
            </a:r>
            <a:r>
              <a:rPr lang="ru-RU" sz="2300" dirty="0"/>
              <a:t> </a:t>
            </a:r>
            <a:r>
              <a:rPr lang="ru-RU" sz="2300" dirty="0" err="1"/>
              <a:t>форми</a:t>
            </a:r>
            <a:r>
              <a:rPr lang="ru-RU" sz="2300" dirty="0"/>
              <a:t> з короткою </a:t>
            </a:r>
            <a:r>
              <a:rPr lang="ru-RU" sz="2300" dirty="0" err="1"/>
              <a:t>верхньою</a:t>
            </a:r>
            <a:r>
              <a:rPr lang="ru-RU" sz="2300" dirty="0"/>
              <a:t> </a:t>
            </a:r>
            <a:r>
              <a:rPr lang="ru-RU" sz="2300" dirty="0" smtClean="0"/>
              <a:t>губою</a:t>
            </a:r>
          </a:p>
          <a:p>
            <a:r>
              <a:rPr lang="ru-RU" sz="2300" dirty="0" err="1"/>
              <a:t>П</a:t>
            </a:r>
            <a:r>
              <a:rPr lang="ru-RU" sz="2300" dirty="0" err="1" smtClean="0"/>
              <a:t>іднебіння</a:t>
            </a:r>
            <a:r>
              <a:rPr lang="ru-RU" sz="2300" dirty="0" smtClean="0"/>
              <a:t> </a:t>
            </a:r>
            <a:r>
              <a:rPr lang="ru-RU" sz="2300" dirty="0" err="1"/>
              <a:t>високе</a:t>
            </a:r>
            <a:r>
              <a:rPr lang="ru-RU" sz="2300" dirty="0"/>
              <a:t>, </a:t>
            </a:r>
            <a:r>
              <a:rPr lang="ru-RU" sz="2300" dirty="0" err="1"/>
              <a:t>іноді</a:t>
            </a:r>
            <a:r>
              <a:rPr lang="ru-RU" sz="2300" dirty="0"/>
              <a:t> з </a:t>
            </a:r>
            <a:r>
              <a:rPr lang="ru-RU" sz="2300" dirty="0" err="1" smtClean="0"/>
              <a:t>щілиною</a:t>
            </a:r>
            <a:endParaRPr lang="ru-RU" sz="2300" dirty="0" smtClean="0"/>
          </a:p>
          <a:p>
            <a:r>
              <a:rPr lang="ru-RU" sz="2300" dirty="0"/>
              <a:t>Ш</a:t>
            </a:r>
            <a:r>
              <a:rPr lang="ru-RU" sz="2300" dirty="0" smtClean="0"/>
              <a:t>ия </a:t>
            </a:r>
            <a:r>
              <a:rPr lang="ru-RU" sz="2300" dirty="0"/>
              <a:t>коротка, часто з </a:t>
            </a:r>
            <a:r>
              <a:rPr lang="ru-RU" sz="2300" dirty="0" err="1"/>
              <a:t>крилоподібною</a:t>
            </a:r>
            <a:r>
              <a:rPr lang="ru-RU" sz="2300" dirty="0"/>
              <a:t> </a:t>
            </a:r>
            <a:r>
              <a:rPr lang="ru-RU" sz="2300" dirty="0" err="1"/>
              <a:t>складкою</a:t>
            </a:r>
            <a:r>
              <a:rPr lang="ru-RU" sz="2300" dirty="0" smtClean="0"/>
              <a:t>.</a:t>
            </a:r>
          </a:p>
          <a:p>
            <a:r>
              <a:rPr lang="ru-RU" sz="2300" dirty="0" smtClean="0"/>
              <a:t>60% </a:t>
            </a:r>
            <a:r>
              <a:rPr lang="ru-RU" sz="2300" dirty="0" err="1" smtClean="0"/>
              <a:t>дітей</a:t>
            </a:r>
            <a:r>
              <a:rPr lang="ru-RU" sz="2300" dirty="0" smtClean="0"/>
              <a:t> </a:t>
            </a:r>
            <a:r>
              <a:rPr lang="ru-RU" sz="2300" dirty="0" err="1" smtClean="0"/>
              <a:t>помирають</a:t>
            </a:r>
            <a:r>
              <a:rPr lang="ru-RU" sz="2300" dirty="0" smtClean="0"/>
              <a:t> у </a:t>
            </a:r>
            <a:r>
              <a:rPr lang="ru-RU" sz="2300" dirty="0" err="1" smtClean="0"/>
              <a:t>віці</a:t>
            </a:r>
            <a:r>
              <a:rPr lang="ru-RU" sz="2300" dirty="0" smtClean="0"/>
              <a:t> до 3 </a:t>
            </a:r>
            <a:r>
              <a:rPr lang="ru-RU" sz="2300" dirty="0" err="1" smtClean="0"/>
              <a:t>міс</a:t>
            </a:r>
            <a:r>
              <a:rPr lang="ru-RU" sz="2300" dirty="0" smtClean="0"/>
              <a:t>, до року </a:t>
            </a:r>
            <a:r>
              <a:rPr lang="ru-RU" sz="2300" dirty="0" err="1" smtClean="0"/>
              <a:t>доживає</a:t>
            </a:r>
            <a:r>
              <a:rPr lang="ru-RU" sz="2300" dirty="0" smtClean="0"/>
              <a:t> </a:t>
            </a:r>
            <a:r>
              <a:rPr lang="ru-RU" sz="2300" dirty="0" err="1" smtClean="0"/>
              <a:t>лише</a:t>
            </a:r>
            <a:r>
              <a:rPr lang="ru-RU" sz="2300" dirty="0" smtClean="0"/>
              <a:t> 5-10%. Основною причиною </a:t>
            </a:r>
            <a:r>
              <a:rPr lang="ru-RU" sz="2300" dirty="0" err="1" smtClean="0"/>
              <a:t>смерті</a:t>
            </a:r>
            <a:r>
              <a:rPr lang="ru-RU" sz="2300" dirty="0" smtClean="0"/>
              <a:t> </a:t>
            </a:r>
            <a:r>
              <a:rPr lang="ru-RU" sz="2300" dirty="0" err="1" smtClean="0"/>
              <a:t>служать</a:t>
            </a:r>
            <a:r>
              <a:rPr lang="ru-RU" sz="2300" dirty="0" smtClean="0"/>
              <a:t> </a:t>
            </a:r>
            <a:r>
              <a:rPr lang="ru-RU" sz="2300" dirty="0" err="1" smtClean="0"/>
              <a:t>зупинка</a:t>
            </a:r>
            <a:r>
              <a:rPr lang="ru-RU" sz="2300" dirty="0" smtClean="0"/>
              <a:t> </a:t>
            </a:r>
            <a:r>
              <a:rPr lang="ru-RU" sz="2300" dirty="0" err="1" smtClean="0"/>
              <a:t>дихання</a:t>
            </a:r>
            <a:r>
              <a:rPr lang="ru-RU" sz="2300" dirty="0" smtClean="0"/>
              <a:t> і </a:t>
            </a:r>
            <a:r>
              <a:rPr lang="ru-RU" sz="2300" dirty="0" err="1" smtClean="0"/>
              <a:t>порушення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роботи</a:t>
            </a:r>
            <a:r>
              <a:rPr lang="ru-RU" sz="2300" dirty="0" smtClean="0"/>
              <a:t> </a:t>
            </a:r>
            <a:r>
              <a:rPr lang="ru-RU" sz="2300" dirty="0" err="1" smtClean="0"/>
              <a:t>серця</a:t>
            </a:r>
            <a:r>
              <a:rPr lang="ru-RU" sz="2300" dirty="0" smtClean="0"/>
              <a:t>. </a:t>
            </a:r>
            <a:r>
              <a:rPr lang="ru-RU" sz="2300" dirty="0" err="1" smtClean="0"/>
              <a:t>Ті</a:t>
            </a:r>
            <a:r>
              <a:rPr lang="ru-RU" sz="2300" dirty="0" smtClean="0"/>
              <a:t>, </a:t>
            </a:r>
            <a:r>
              <a:rPr lang="ru-RU" sz="2300" dirty="0" err="1" smtClean="0"/>
              <a:t>що</a:t>
            </a:r>
            <a:r>
              <a:rPr lang="ru-RU" sz="2300" dirty="0" smtClean="0"/>
              <a:t> </a:t>
            </a:r>
            <a:r>
              <a:rPr lang="ru-RU" sz="2300" dirty="0" err="1" smtClean="0"/>
              <a:t>залишаються</a:t>
            </a:r>
            <a:r>
              <a:rPr lang="ru-RU" sz="2300" dirty="0" smtClean="0"/>
              <a:t> в </a:t>
            </a:r>
            <a:r>
              <a:rPr lang="ru-RU" sz="2300" dirty="0" err="1" smtClean="0"/>
              <a:t>живих</a:t>
            </a:r>
            <a:r>
              <a:rPr lang="ru-RU" sz="2300" dirty="0" smtClean="0"/>
              <a:t> - </a:t>
            </a:r>
            <a:r>
              <a:rPr lang="ru-RU" sz="2300" dirty="0" err="1" smtClean="0"/>
              <a:t>глибокі</a:t>
            </a:r>
            <a:r>
              <a:rPr lang="ru-RU" sz="2300" dirty="0" smtClean="0"/>
              <a:t> </a:t>
            </a:r>
            <a:r>
              <a:rPr lang="ru-RU" sz="2300" dirty="0" err="1" smtClean="0"/>
              <a:t>олігофрени</a:t>
            </a:r>
            <a:r>
              <a:rPr lang="ru-RU" sz="2300" dirty="0" smtClean="0"/>
              <a:t>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258333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err="1" smtClean="0"/>
              <a:t>Трисомія</a:t>
            </a:r>
            <a:r>
              <a:rPr lang="uk-UA" dirty="0" smtClean="0"/>
              <a:t> по 21-й хромосомі</a:t>
            </a:r>
            <a:br>
              <a:rPr lang="uk-UA" dirty="0" smtClean="0"/>
            </a:br>
            <a:r>
              <a:rPr lang="uk-UA" dirty="0" smtClean="0"/>
              <a:t>Синдром </a:t>
            </a:r>
            <a:r>
              <a:rPr lang="uk-UA" dirty="0" err="1" smtClean="0"/>
              <a:t>Дауна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ru-RU" dirty="0"/>
              <a:t>47,ХХ, 21+; 47,Х</a:t>
            </a:r>
            <a:r>
              <a:rPr lang="en-US" dirty="0"/>
              <a:t>Y, 21+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132856"/>
            <a:ext cx="3011733" cy="4525963"/>
          </a:xfrm>
        </p:spPr>
      </p:pic>
    </p:spTree>
    <p:extLst>
      <p:ext uri="{BB962C8B-B14F-4D97-AF65-F5344CB8AC3E}">
        <p14:creationId xmlns:p14="http://schemas.microsoft.com/office/powerpoint/2010/main" val="385294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Зовнішні прояви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Розумове</a:t>
            </a:r>
            <a:r>
              <a:rPr lang="ru-RU" dirty="0" smtClean="0"/>
              <a:t> </a:t>
            </a:r>
            <a:r>
              <a:rPr lang="ru-RU" dirty="0" err="1" smtClean="0"/>
              <a:t>відставання</a:t>
            </a:r>
            <a:r>
              <a:rPr lang="ru-RU" dirty="0"/>
              <a:t> </a:t>
            </a:r>
            <a:r>
              <a:rPr lang="ru-RU" dirty="0" smtClean="0"/>
              <a:t>(</a:t>
            </a:r>
            <a:r>
              <a:rPr lang="en-US" dirty="0" smtClean="0"/>
              <a:t>IQ: </a:t>
            </a:r>
            <a:r>
              <a:rPr lang="en-US" dirty="0"/>
              <a:t>35-70</a:t>
            </a:r>
            <a:r>
              <a:rPr lang="en-US" dirty="0" smtClean="0"/>
              <a:t>)</a:t>
            </a:r>
          </a:p>
          <a:p>
            <a:r>
              <a:rPr lang="uk-UA" dirty="0" smtClean="0"/>
              <a:t>Епікантус</a:t>
            </a:r>
          </a:p>
          <a:p>
            <a:r>
              <a:rPr lang="ru-RU" dirty="0" err="1" smtClean="0"/>
              <a:t>Виступаючий</a:t>
            </a:r>
            <a:r>
              <a:rPr lang="ru-RU" dirty="0" smtClean="0"/>
              <a:t> </a:t>
            </a:r>
            <a:r>
              <a:rPr lang="ru-RU" dirty="0" err="1"/>
              <a:t>язик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наслідок</a:t>
            </a:r>
            <a:r>
              <a:rPr lang="ru-RU" dirty="0" smtClean="0"/>
              <a:t> </a:t>
            </a:r>
            <a:r>
              <a:rPr lang="ru-RU" dirty="0"/>
              <a:t>малого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ротової</a:t>
            </a:r>
            <a:r>
              <a:rPr lang="ru-RU" dirty="0"/>
              <a:t> </a:t>
            </a:r>
            <a:r>
              <a:rPr lang="ru-RU" dirty="0" err="1"/>
              <a:t>порожнини</a:t>
            </a:r>
            <a:r>
              <a:rPr lang="ru-RU" dirty="0" smtClean="0"/>
              <a:t>)</a:t>
            </a:r>
          </a:p>
          <a:p>
            <a:r>
              <a:rPr lang="ru-RU" dirty="0" err="1"/>
              <a:t>білі</a:t>
            </a:r>
            <a:r>
              <a:rPr lang="ru-RU" dirty="0"/>
              <a:t> </a:t>
            </a:r>
            <a:r>
              <a:rPr lang="ru-RU" dirty="0" err="1"/>
              <a:t>плями</a:t>
            </a:r>
            <a:r>
              <a:rPr lang="ru-RU" dirty="0"/>
              <a:t> на </a:t>
            </a:r>
            <a:r>
              <a:rPr lang="ru-RU" dirty="0" err="1"/>
              <a:t>рогівці</a:t>
            </a:r>
            <a:r>
              <a:rPr lang="ru-RU" dirty="0"/>
              <a:t> (</a:t>
            </a:r>
            <a:r>
              <a:rPr lang="ru-RU" dirty="0" err="1"/>
              <a:t>крапки</a:t>
            </a:r>
            <a:r>
              <a:rPr lang="ru-RU" dirty="0"/>
              <a:t> </a:t>
            </a:r>
            <a:r>
              <a:rPr lang="ru-RU" dirty="0" err="1"/>
              <a:t>Брашфілда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надмірна</a:t>
            </a:r>
            <a:r>
              <a:rPr lang="ru-RU" dirty="0" smtClean="0"/>
              <a:t> </a:t>
            </a:r>
            <a:r>
              <a:rPr lang="ru-RU" dirty="0" err="1"/>
              <a:t>гнучкість</a:t>
            </a:r>
            <a:r>
              <a:rPr lang="ru-RU" dirty="0"/>
              <a:t> </a:t>
            </a:r>
            <a:r>
              <a:rPr lang="ru-RU" dirty="0" err="1"/>
              <a:t>суглобів</a:t>
            </a:r>
            <a:r>
              <a:rPr lang="ru-RU" dirty="0"/>
              <a:t>, </a:t>
            </a:r>
            <a:r>
              <a:rPr lang="ru-RU" dirty="0" err="1"/>
              <a:t>включно</a:t>
            </a:r>
            <a:r>
              <a:rPr lang="ru-RU" dirty="0"/>
              <a:t> з </a:t>
            </a:r>
            <a:r>
              <a:rPr lang="ru-RU" dirty="0" smtClean="0"/>
              <a:t>атланто-</a:t>
            </a:r>
            <a:r>
              <a:rPr lang="ru-RU" dirty="0" err="1" smtClean="0"/>
              <a:t>аксіальним</a:t>
            </a:r>
            <a:endParaRPr lang="ru-RU" dirty="0" smtClean="0"/>
          </a:p>
          <a:p>
            <a:r>
              <a:rPr lang="ru-RU" dirty="0" err="1" smtClean="0"/>
              <a:t>вроджені</a:t>
            </a:r>
            <a:r>
              <a:rPr lang="ru-RU" dirty="0" smtClean="0"/>
              <a:t> </a:t>
            </a:r>
            <a:r>
              <a:rPr lang="ru-RU" dirty="0"/>
              <a:t>вади </a:t>
            </a:r>
            <a:r>
              <a:rPr lang="ru-RU" dirty="0" err="1"/>
              <a:t>серця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108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</TotalTime>
  <Words>154</Words>
  <Application>Microsoft Office PowerPoint</Application>
  <PresentationFormat>Экран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Хромосомні хвороби</vt:lpstr>
      <vt:lpstr>Трисомія по 13 хромосомі Синдром Патау 47,ХХ, 13+; 47,ХY, 13+ </vt:lpstr>
      <vt:lpstr>Презентация PowerPoint</vt:lpstr>
      <vt:lpstr>Зовнішні прояви</vt:lpstr>
      <vt:lpstr>Трисомія по 18-й хромосомі Синдром Едвардса 47,ХХ, 18+; 47,ХY, 18+</vt:lpstr>
      <vt:lpstr>Презентация PowerPoint</vt:lpstr>
      <vt:lpstr>Зовнішні прояви</vt:lpstr>
      <vt:lpstr>Трисомія по 21-й хромосомі Синдром Дауна 47,ХХ, 21+; 47,ХY, 21+</vt:lpstr>
      <vt:lpstr>Зовнішні прояви</vt:lpstr>
      <vt:lpstr>Моносомія по Х-хромосомі Синдром Шерешевського-Тернера (ХО)</vt:lpstr>
      <vt:lpstr>Зовнішні прояви</vt:lpstr>
      <vt:lpstr>Синдром котячого крику 46,XX, 5р-</vt:lpstr>
      <vt:lpstr>Зовнішні прояви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12</cp:revision>
  <dcterms:created xsi:type="dcterms:W3CDTF">2013-12-10T20:01:41Z</dcterms:created>
  <dcterms:modified xsi:type="dcterms:W3CDTF">2013-12-12T00:58:06Z</dcterms:modified>
</cp:coreProperties>
</file>