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sldIdLst>
    <p:sldId id="308" r:id="rId2"/>
    <p:sldId id="273" r:id="rId3"/>
    <p:sldId id="275" r:id="rId4"/>
    <p:sldId id="276" r:id="rId5"/>
    <p:sldId id="256" r:id="rId6"/>
    <p:sldId id="274" r:id="rId7"/>
    <p:sldId id="258" r:id="rId8"/>
    <p:sldId id="259" r:id="rId9"/>
    <p:sldId id="277" r:id="rId10"/>
    <p:sldId id="279" r:id="rId11"/>
    <p:sldId id="278" r:id="rId12"/>
    <p:sldId id="288" r:id="rId13"/>
    <p:sldId id="260" r:id="rId14"/>
    <p:sldId id="261" r:id="rId15"/>
    <p:sldId id="295" r:id="rId16"/>
    <p:sldId id="296" r:id="rId17"/>
    <p:sldId id="289" r:id="rId18"/>
    <p:sldId id="298" r:id="rId19"/>
    <p:sldId id="262" r:id="rId20"/>
    <p:sldId id="291" r:id="rId21"/>
    <p:sldId id="292" r:id="rId22"/>
    <p:sldId id="280" r:id="rId23"/>
    <p:sldId id="281" r:id="rId24"/>
    <p:sldId id="304" r:id="rId25"/>
    <p:sldId id="297" r:id="rId26"/>
    <p:sldId id="293" r:id="rId27"/>
    <p:sldId id="282" r:id="rId28"/>
    <p:sldId id="283" r:id="rId29"/>
    <p:sldId id="294" r:id="rId30"/>
    <p:sldId id="299" r:id="rId31"/>
    <p:sldId id="284" r:id="rId32"/>
    <p:sldId id="286" r:id="rId33"/>
    <p:sldId id="287" r:id="rId34"/>
    <p:sldId id="300" r:id="rId35"/>
    <p:sldId id="257" r:id="rId36"/>
    <p:sldId id="263" r:id="rId37"/>
    <p:sldId id="301" r:id="rId38"/>
    <p:sldId id="302" r:id="rId39"/>
    <p:sldId id="307" r:id="rId40"/>
    <p:sldId id="303" r:id="rId41"/>
    <p:sldId id="264" r:id="rId42"/>
    <p:sldId id="30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B9EE3-B1C9-455D-A36D-1F7AE398837C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9A887-C9CA-4698-AC5C-4B60B36AAB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A887-C9CA-4698-AC5C-4B60B36AAB4E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515E-C2A4-457B-89B4-6EF2D338192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8058-E704-4B66-BB11-DB68782DD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515E-C2A4-457B-89B4-6EF2D338192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8058-E704-4B66-BB11-DB68782DD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515E-C2A4-457B-89B4-6EF2D338192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8058-E704-4B66-BB11-DB68782DD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515E-C2A4-457B-89B4-6EF2D338192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8058-E704-4B66-BB11-DB68782DD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515E-C2A4-457B-89B4-6EF2D338192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8058-E704-4B66-BB11-DB68782DD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515E-C2A4-457B-89B4-6EF2D338192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8058-E704-4B66-BB11-DB68782DD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515E-C2A4-457B-89B4-6EF2D338192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8058-E704-4B66-BB11-DB68782DD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515E-C2A4-457B-89B4-6EF2D338192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8058-E704-4B66-BB11-DB68782DD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515E-C2A4-457B-89B4-6EF2D338192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8058-E704-4B66-BB11-DB68782DD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515E-C2A4-457B-89B4-6EF2D338192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8058-E704-4B66-BB11-DB68782DD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515E-C2A4-457B-89B4-6EF2D338192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8058-E704-4B66-BB11-DB68782DD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A515E-C2A4-457B-89B4-6EF2D3381921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D8058-E704-4B66-BB11-DB68782DD61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 descr="Копия 1221408610_78678657867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400000">
            <a:off x="1132758" y="-1153240"/>
            <a:ext cx="6878481" cy="9144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928802"/>
            <a:ext cx="6572296" cy="1357322"/>
          </a:xfrm>
        </p:spPr>
        <p:txBody>
          <a:bodyPr>
            <a:normAutofit/>
          </a:bodyPr>
          <a:lstStyle/>
          <a:p>
            <a:r>
              <a:rPr lang="uk-UA" sz="4800" b="1" i="1" dirty="0" smtClean="0"/>
              <a:t>Будова і функції шкіри.</a:t>
            </a:r>
            <a:endParaRPr lang="ru-RU" sz="4800" b="1" i="1" dirty="0"/>
          </a:p>
        </p:txBody>
      </p:sp>
      <p:pic>
        <p:nvPicPr>
          <p:cNvPr id="5" name="Рисунок 4" descr="j0281067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357562"/>
            <a:ext cx="1564741" cy="2547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714356"/>
            <a:ext cx="6215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Кожен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нас </a:t>
            </a:r>
            <a:r>
              <a:rPr lang="ru-RU" sz="2000" b="1" i="1" dirty="0" err="1" smtClean="0"/>
              <a:t>щодня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втрачає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близько</a:t>
            </a:r>
            <a:r>
              <a:rPr lang="ru-RU" sz="2000" b="1" i="1" dirty="0" smtClean="0"/>
              <a:t> 10 </a:t>
            </a:r>
            <a:r>
              <a:rPr lang="ru-RU" sz="2000" b="1" i="1" dirty="0" err="1" smtClean="0"/>
              <a:t>мільярдів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клітин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шкіри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головним</a:t>
            </a:r>
            <a:r>
              <a:rPr lang="ru-RU" sz="2000" b="1" i="1" dirty="0" smtClean="0"/>
              <a:t> чином </a:t>
            </a:r>
            <a:r>
              <a:rPr lang="ru-RU" sz="2000" b="1" i="1" dirty="0" err="1" smtClean="0"/>
              <a:t>перебуваючи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ліжку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ванній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просто, будучи </a:t>
            </a:r>
            <a:r>
              <a:rPr lang="ru-RU" sz="2000" b="1" i="1" dirty="0" err="1" smtClean="0"/>
              <a:t>одягненим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Якщо</a:t>
            </a:r>
            <a:r>
              <a:rPr lang="ru-RU" sz="2000" b="1" i="1" dirty="0" smtClean="0"/>
              <a:t> б </a:t>
            </a:r>
            <a:r>
              <a:rPr lang="ru-RU" sz="2000" b="1" i="1" dirty="0" err="1" smtClean="0"/>
              <a:t>ви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змогли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подивитися</a:t>
            </a:r>
            <a:r>
              <a:rPr lang="ru-RU" sz="2000" b="1" i="1" dirty="0" smtClean="0"/>
              <a:t> через </a:t>
            </a:r>
            <a:r>
              <a:rPr lang="ru-RU" sz="2000" b="1" i="1" dirty="0" err="1" smtClean="0"/>
              <a:t>збільшувальний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прилад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людину</a:t>
            </a:r>
            <a:r>
              <a:rPr lang="ru-RU" sz="2000" b="1" i="1" dirty="0" smtClean="0"/>
              <a:t> без </a:t>
            </a:r>
            <a:r>
              <a:rPr lang="ru-RU" sz="2000" b="1" i="1" dirty="0" err="1" smtClean="0"/>
              <a:t>одягу</a:t>
            </a:r>
            <a:r>
              <a:rPr lang="ru-RU" sz="2000" b="1" i="1" dirty="0" smtClean="0"/>
              <a:t>, то </a:t>
            </a:r>
            <a:r>
              <a:rPr lang="ru-RU" sz="2000" b="1" i="1" dirty="0" err="1" smtClean="0"/>
              <a:t>виявили</a:t>
            </a:r>
            <a:r>
              <a:rPr lang="ru-RU" sz="2000" b="1" i="1" dirty="0" smtClean="0"/>
              <a:t> б </a:t>
            </a:r>
            <a:r>
              <a:rPr lang="ru-RU" sz="2000" b="1" i="1" dirty="0" err="1" smtClean="0"/>
              <a:t>цілу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хмару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клітин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оточує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її</a:t>
            </a:r>
            <a:r>
              <a:rPr lang="ru-RU" sz="2000" b="1" i="1" dirty="0" smtClean="0"/>
              <a:t> як аура.</a:t>
            </a:r>
            <a:endParaRPr lang="ru-RU" sz="2000" b="1" i="1" dirty="0"/>
          </a:p>
        </p:txBody>
      </p:sp>
      <p:pic>
        <p:nvPicPr>
          <p:cNvPr id="5" name="Рисунок 4" descr="Мы-  космическая пыль. Кожа[(003692)22-12-35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86124"/>
            <a:ext cx="3813269" cy="2424110"/>
          </a:xfrm>
          <a:prstGeom prst="rect">
            <a:avLst/>
          </a:prstGeom>
        </p:spPr>
      </p:pic>
      <p:pic>
        <p:nvPicPr>
          <p:cNvPr id="6" name="Рисунок 5" descr="Мы-  космическая пыль. Кожа[(003445)12-22-08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429000"/>
            <a:ext cx="4263285" cy="2722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428604"/>
            <a:ext cx="6858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Шкіра</a:t>
            </a:r>
            <a:r>
              <a:rPr lang="ru-RU" sz="2000" b="1" i="1" dirty="0" smtClean="0"/>
              <a:t> лущиться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чим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іншим</a:t>
            </a:r>
            <a:r>
              <a:rPr lang="ru-RU" sz="2000" b="1" i="1" dirty="0" smtClean="0"/>
              <a:t>, як </a:t>
            </a:r>
            <a:r>
              <a:rPr lang="ru-RU" sz="2000" b="1" i="1" dirty="0" err="1" smtClean="0"/>
              <a:t>очисним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механізмом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несе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із</a:t>
            </a:r>
            <a:r>
              <a:rPr lang="ru-RU" sz="2000" b="1" i="1" dirty="0" smtClean="0"/>
              <a:t> собою пил, </a:t>
            </a:r>
            <a:r>
              <a:rPr lang="ru-RU" sz="2000" b="1" i="1" dirty="0" err="1" smtClean="0"/>
              <a:t>речовини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виділяються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залоз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мікроби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Епідерміс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утримує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левову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частку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всіх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мікробів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атакують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людське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тіло</a:t>
            </a:r>
            <a:r>
              <a:rPr lang="ru-RU" sz="2000" b="1" i="1" dirty="0" smtClean="0"/>
              <a:t>. Ми </a:t>
            </a:r>
            <a:r>
              <a:rPr lang="ru-RU" sz="2000" b="1" i="1" dirty="0" err="1" smtClean="0"/>
              <a:t>повністю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оновлюємо</a:t>
            </a:r>
            <a:r>
              <a:rPr lang="ru-RU" sz="2000" b="1" i="1" dirty="0" smtClean="0"/>
              <a:t> наше "</a:t>
            </a:r>
            <a:r>
              <a:rPr lang="ru-RU" sz="2000" b="1" i="1" dirty="0" err="1" smtClean="0"/>
              <a:t>покриття</a:t>
            </a:r>
            <a:r>
              <a:rPr lang="ru-RU" sz="2000" b="1" i="1" dirty="0" smtClean="0"/>
              <a:t>". </a:t>
            </a:r>
            <a:endParaRPr lang="ru-RU" sz="2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643182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100 </a:t>
            </a:r>
            <a:r>
              <a:rPr lang="ru-RU" b="1" dirty="0" err="1" smtClean="0"/>
              <a:t>тисяч</a:t>
            </a:r>
            <a:r>
              <a:rPr lang="ru-RU" b="1" dirty="0" smtClean="0"/>
              <a:t> </a:t>
            </a:r>
            <a:r>
              <a:rPr lang="ru-RU" b="1" dirty="0" err="1" smtClean="0"/>
              <a:t>бактерій</a:t>
            </a:r>
            <a:r>
              <a:rPr lang="ru-RU" b="1" dirty="0" smtClean="0"/>
              <a:t> </a:t>
            </a:r>
            <a:r>
              <a:rPr lang="ru-RU" b="1" dirty="0" err="1" smtClean="0"/>
              <a:t>знаходиться</a:t>
            </a:r>
            <a:r>
              <a:rPr lang="ru-RU" b="1" dirty="0" smtClean="0"/>
              <a:t> на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</a:t>
            </a:r>
            <a:r>
              <a:rPr lang="ru-RU" b="1" dirty="0" err="1" smtClean="0"/>
              <a:t>шкіри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Рисунок 4" descr="q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3000396" cy="2364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86380" y="2571744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</a:t>
            </a:r>
            <a:r>
              <a:rPr lang="ru-RU" b="1" dirty="0" err="1" smtClean="0"/>
              <a:t>мільйон</a:t>
            </a:r>
            <a:r>
              <a:rPr lang="ru-RU" b="1" dirty="0" smtClean="0"/>
              <a:t> </a:t>
            </a:r>
            <a:r>
              <a:rPr lang="ru-RU" b="1" dirty="0" err="1" smtClean="0"/>
              <a:t>шкірних</a:t>
            </a:r>
            <a:r>
              <a:rPr lang="ru-RU" b="1" dirty="0" smtClean="0"/>
              <a:t> </a:t>
            </a:r>
            <a:r>
              <a:rPr lang="ru-RU" b="1" dirty="0" err="1" smtClean="0"/>
              <a:t>клітин</a:t>
            </a:r>
            <a:r>
              <a:rPr lang="ru-RU" b="1" dirty="0" smtClean="0"/>
              <a:t> </a:t>
            </a:r>
            <a:r>
              <a:rPr lang="ru-RU" b="1" dirty="0" err="1" smtClean="0"/>
              <a:t>злущуються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відпадають</a:t>
            </a:r>
            <a:r>
              <a:rPr lang="ru-RU" b="1" dirty="0" smtClean="0"/>
              <a:t> </a:t>
            </a:r>
            <a:r>
              <a:rPr lang="ru-RU" b="1" dirty="0" err="1" smtClean="0"/>
              <a:t>кожні</a:t>
            </a:r>
            <a:r>
              <a:rPr lang="ru-RU" b="1" dirty="0" smtClean="0"/>
              <a:t> 40 </a:t>
            </a:r>
            <a:r>
              <a:rPr lang="ru-RU" b="1" dirty="0" err="1" smtClean="0"/>
              <a:t>хвилин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" name="Рисунок 6" descr="Мы-  космическая пыль. Кожа[(002947)22-12-05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3570" y="2214554"/>
            <a:ext cx="3512424" cy="22145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00430" y="45005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У 25 </a:t>
            </a:r>
            <a:r>
              <a:rPr lang="ru-RU" b="1" dirty="0" err="1" smtClean="0"/>
              <a:t>разів</a:t>
            </a:r>
            <a:r>
              <a:rPr lang="ru-RU" b="1" dirty="0" smtClean="0"/>
              <a:t> </a:t>
            </a:r>
            <a:r>
              <a:rPr lang="ru-RU" b="1" dirty="0" err="1" smtClean="0"/>
              <a:t>знижується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бактерій</a:t>
            </a:r>
            <a:r>
              <a:rPr lang="ru-RU" b="1" dirty="0" smtClean="0"/>
              <a:t> на </a:t>
            </a:r>
            <a:r>
              <a:rPr lang="ru-RU" b="1" dirty="0" err="1" smtClean="0"/>
              <a:t>тілі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ретельного</a:t>
            </a:r>
            <a:r>
              <a:rPr lang="ru-RU" b="1" dirty="0" smtClean="0"/>
              <a:t> душа. Як </a:t>
            </a:r>
            <a:r>
              <a:rPr lang="ru-RU" b="1" dirty="0" err="1" smtClean="0"/>
              <a:t>тільки</a:t>
            </a:r>
            <a:r>
              <a:rPr lang="ru-RU" b="1" dirty="0" smtClean="0"/>
              <a:t> ми </a:t>
            </a:r>
            <a:r>
              <a:rPr lang="ru-RU" b="1" dirty="0" err="1" smtClean="0"/>
              <a:t>виходимо</a:t>
            </a:r>
            <a:r>
              <a:rPr lang="ru-RU" b="1" dirty="0" smtClean="0"/>
              <a:t>,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бактерій</a:t>
            </a:r>
            <a:r>
              <a:rPr lang="ru-RU" b="1" dirty="0" smtClean="0"/>
              <a:t> </a:t>
            </a:r>
            <a:r>
              <a:rPr lang="ru-RU" b="1" dirty="0" err="1" smtClean="0"/>
              <a:t>зростає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150 000 до 6 000 035 на м3. </a:t>
            </a:r>
            <a:r>
              <a:rPr lang="ru-RU" b="1" dirty="0" err="1" smtClean="0"/>
              <a:t>Це</a:t>
            </a:r>
            <a:r>
              <a:rPr lang="ru-RU" b="1" dirty="0" smtClean="0"/>
              <a:t> максимально допустима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мікробів</a:t>
            </a:r>
            <a:r>
              <a:rPr lang="ru-RU" b="1" dirty="0" smtClean="0"/>
              <a:t> у </a:t>
            </a:r>
            <a:r>
              <a:rPr lang="ru-RU" b="1" dirty="0" err="1" smtClean="0"/>
              <a:t>повітрі</a:t>
            </a:r>
            <a:r>
              <a:rPr lang="ru-RU" b="1" dirty="0" smtClean="0"/>
              <a:t> в </a:t>
            </a:r>
            <a:r>
              <a:rPr lang="ru-RU" b="1" dirty="0" err="1" smtClean="0"/>
              <a:t>операційній</a:t>
            </a:r>
            <a:r>
              <a:rPr lang="ru-RU" b="1" dirty="0" smtClean="0"/>
              <a:t> - самому стерильному </a:t>
            </a:r>
            <a:r>
              <a:rPr lang="ru-RU" b="1" dirty="0" err="1" smtClean="0"/>
              <a:t>приміщенні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9" name="Рисунок 8" descr="муж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571876"/>
            <a:ext cx="4643470" cy="309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7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Але ось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дивно: не </a:t>
            </a:r>
            <a:r>
              <a:rPr lang="ru-RU" b="1" i="1" dirty="0" err="1" smtClean="0"/>
              <a:t>дивлячись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постійне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оновлення</a:t>
            </a:r>
            <a:r>
              <a:rPr lang="ru-RU" b="1" i="1" dirty="0" smtClean="0"/>
              <a:t>, наша </a:t>
            </a:r>
            <a:r>
              <a:rPr lang="ru-RU" b="1" i="1" dirty="0" err="1" smtClean="0"/>
              <a:t>зовнішність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забарвлення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шкіри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залишаються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незмінними</a:t>
            </a:r>
            <a:r>
              <a:rPr lang="ru-RU" b="1" i="1" dirty="0" smtClean="0"/>
              <a:t>. </a:t>
            </a:r>
            <a:r>
              <a:rPr lang="ru-RU" b="1" i="1" dirty="0" err="1" smtClean="0"/>
              <a:t>Біла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залишається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білою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кирпатий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ніс</a:t>
            </a:r>
            <a:r>
              <a:rPr lang="ru-RU" b="1" i="1" dirty="0" smtClean="0"/>
              <a:t> - </a:t>
            </a:r>
            <a:r>
              <a:rPr lang="ru-RU" b="1" i="1" dirty="0" err="1" smtClean="0"/>
              <a:t>кирпатим</a:t>
            </a:r>
            <a:r>
              <a:rPr lang="ru-RU" b="1" i="1" dirty="0" smtClean="0"/>
              <a:t>, а форма </a:t>
            </a:r>
            <a:r>
              <a:rPr lang="ru-RU" b="1" i="1" dirty="0" err="1" smtClean="0"/>
              <a:t>колін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залишається</a:t>
            </a:r>
            <a:r>
              <a:rPr lang="ru-RU" b="1" i="1" dirty="0" smtClean="0"/>
              <a:t> такою ж,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проявляється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наприклад</a:t>
            </a:r>
            <a:r>
              <a:rPr lang="ru-RU" b="1" i="1" dirty="0" smtClean="0"/>
              <a:t>, на </a:t>
            </a:r>
            <a:r>
              <a:rPr lang="ru-RU" b="1" i="1" dirty="0" err="1" smtClean="0"/>
              <a:t>ліктях</a:t>
            </a:r>
            <a:r>
              <a:rPr lang="ru-RU" b="1" i="1" dirty="0" smtClean="0"/>
              <a:t>. Справа в тому,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внутрішні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клітини</a:t>
            </a:r>
            <a:r>
              <a:rPr lang="ru-RU" b="1" i="1" dirty="0" smtClean="0"/>
              <a:t> "</a:t>
            </a:r>
            <a:r>
              <a:rPr lang="ru-RU" b="1" i="1" dirty="0" err="1" smtClean="0"/>
              <a:t>спроектовані</a:t>
            </a:r>
            <a:r>
              <a:rPr lang="ru-RU" b="1" i="1" dirty="0" smtClean="0"/>
              <a:t>" для </a:t>
            </a:r>
            <a:r>
              <a:rPr lang="ru-RU" b="1" i="1" dirty="0" err="1" smtClean="0"/>
              <a:t>відтворення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кожної</a:t>
            </a:r>
            <a:r>
              <a:rPr lang="ru-RU" b="1" i="1" dirty="0" smtClean="0"/>
              <a:t> пори, ямочки, веснянки, </a:t>
            </a:r>
            <a:r>
              <a:rPr lang="ru-RU" b="1" i="1" dirty="0" err="1" smtClean="0"/>
              <a:t>потемніння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зміни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т . д. Таким чином, </a:t>
            </a:r>
            <a:r>
              <a:rPr lang="ru-RU" b="1" i="1" dirty="0" err="1" smtClean="0"/>
              <a:t>навіть</a:t>
            </a:r>
            <a:r>
              <a:rPr lang="ru-RU" b="1" i="1" dirty="0" smtClean="0"/>
              <a:t> гуля на </a:t>
            </a:r>
            <a:r>
              <a:rPr lang="ru-RU" b="1" i="1" dirty="0" err="1" smtClean="0"/>
              <a:t>голові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залишиться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колишньою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тонкі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лінії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кінчиках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пальців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тобто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відбитки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незмінні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властиві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тільки</a:t>
            </a:r>
            <a:r>
              <a:rPr lang="ru-RU" b="1" i="1" dirty="0" smtClean="0"/>
              <a:t> вам. </a:t>
            </a:r>
            <a:r>
              <a:rPr lang="ru-RU" b="1" i="1" dirty="0" err="1" smtClean="0"/>
              <a:t>Інших</a:t>
            </a:r>
            <a:r>
              <a:rPr lang="ru-RU" b="1" i="1" dirty="0" smtClean="0"/>
              <a:t> таких </a:t>
            </a:r>
            <a:r>
              <a:rPr lang="ru-RU" b="1" i="1" dirty="0" err="1" smtClean="0"/>
              <a:t>відбитків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світі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немає</a:t>
            </a:r>
            <a:r>
              <a:rPr lang="ru-RU" b="1" i="1" dirty="0" smtClean="0"/>
              <a:t>. І </a:t>
            </a:r>
            <a:r>
              <a:rPr lang="ru-RU" b="1" i="1" dirty="0" err="1" smtClean="0"/>
              <a:t>цей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генетичний</a:t>
            </a:r>
            <a:r>
              <a:rPr lang="ru-RU" b="1" i="1" dirty="0" smtClean="0"/>
              <a:t> план для </a:t>
            </a:r>
            <a:r>
              <a:rPr lang="ru-RU" b="1" i="1" dirty="0" err="1" smtClean="0"/>
              <a:t>шкіри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виконується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мільярди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разів</a:t>
            </a:r>
            <a:r>
              <a:rPr lang="ru-RU" b="1" i="1" dirty="0" smtClean="0"/>
              <a:t> на день. </a:t>
            </a:r>
            <a:r>
              <a:rPr lang="ru-RU" b="1" i="1" dirty="0" err="1" smtClean="0"/>
              <a:t>Хіба</a:t>
            </a:r>
            <a:r>
              <a:rPr lang="ru-RU" b="1" i="1" dirty="0" smtClean="0"/>
              <a:t> не дивно? </a:t>
            </a:r>
            <a:endParaRPr lang="ru-RU" b="1" i="1" dirty="0"/>
          </a:p>
        </p:txBody>
      </p:sp>
      <p:pic>
        <p:nvPicPr>
          <p:cNvPr id="5" name="Рисунок 4" descr="149600_pic_text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71876"/>
            <a:ext cx="4286250" cy="2619375"/>
          </a:xfrm>
          <a:prstGeom prst="rect">
            <a:avLst/>
          </a:prstGeom>
        </p:spPr>
      </p:pic>
      <p:pic>
        <p:nvPicPr>
          <p:cNvPr id="6" name="Рисунок 5" descr="b4a2e5452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651007"/>
            <a:ext cx="4429156" cy="2949818"/>
          </a:xfrm>
          <a:prstGeom prst="rect">
            <a:avLst/>
          </a:prstGeom>
        </p:spPr>
      </p:pic>
      <p:pic>
        <p:nvPicPr>
          <p:cNvPr id="7" name="Рисунок 6" descr="0,,3227868_1,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357562"/>
            <a:ext cx="3637571" cy="2681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(2) 100304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1214422"/>
            <a:ext cx="4286250" cy="4762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Дерма.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Міжклітинна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сполучної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, яка </a:t>
            </a:r>
            <a:r>
              <a:rPr lang="ru-RU" dirty="0" err="1" smtClean="0"/>
              <a:t>утворює</a:t>
            </a:r>
            <a:r>
              <a:rPr lang="en-US" dirty="0" smtClean="0"/>
              <a:t> </a:t>
            </a:r>
            <a:r>
              <a:rPr lang="ru-RU" dirty="0" smtClean="0"/>
              <a:t>дерму</a:t>
            </a:r>
            <a:r>
              <a:rPr lang="ru-RU" dirty="0"/>
              <a:t>,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колагенові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еластичні</a:t>
            </a:r>
            <a:r>
              <a:rPr lang="ru-RU" dirty="0"/>
              <a:t> волокна. </a:t>
            </a:r>
            <a:r>
              <a:rPr lang="ru-RU" dirty="0" err="1"/>
              <a:t>Завдяки</a:t>
            </a:r>
            <a:r>
              <a:rPr lang="ru-RU" dirty="0"/>
              <a:t> ним </a:t>
            </a:r>
            <a:r>
              <a:rPr lang="ru-RU" dirty="0" err="1" smtClean="0"/>
              <a:t>шкіра</a:t>
            </a:r>
            <a:r>
              <a:rPr lang="en-US" dirty="0" smtClean="0"/>
              <a:t> </a:t>
            </a:r>
            <a:r>
              <a:rPr lang="ru-RU" dirty="0" err="1" smtClean="0"/>
              <a:t>пружна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легко </a:t>
            </a:r>
            <a:r>
              <a:rPr lang="ru-RU" dirty="0" err="1"/>
              <a:t>розтягується</a:t>
            </a:r>
            <a:r>
              <a:rPr lang="ru-RU" dirty="0"/>
              <a:t>: </a:t>
            </a:r>
            <a:r>
              <a:rPr lang="ru-RU" dirty="0" err="1"/>
              <a:t>відтягніть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/>
              <a:t>тильній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 </a:t>
            </a:r>
            <a:r>
              <a:rPr lang="ru-RU" dirty="0" err="1" smtClean="0"/>
              <a:t>долоні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/>
              <a:t>відпустіть</a:t>
            </a:r>
            <a:r>
              <a:rPr lang="ru-RU" dirty="0"/>
              <a:t> — вона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повернеться</a:t>
            </a:r>
            <a:r>
              <a:rPr lang="ru-RU" dirty="0"/>
              <a:t> в </a:t>
            </a:r>
            <a:r>
              <a:rPr lang="ru-RU" dirty="0" err="1"/>
              <a:t>початковий</a:t>
            </a:r>
            <a:r>
              <a:rPr lang="ru-RU" dirty="0"/>
              <a:t> стан.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429000"/>
            <a:ext cx="4857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Товщина</a:t>
            </a:r>
            <a:r>
              <a:rPr lang="ru-RU" dirty="0"/>
              <a:t> </a:t>
            </a:r>
            <a:r>
              <a:rPr lang="ru-RU" dirty="0" err="1"/>
              <a:t>дерми</a:t>
            </a:r>
            <a:r>
              <a:rPr lang="ru-RU" dirty="0"/>
              <a:t> — 0,5–5 мм, </a:t>
            </a:r>
            <a:r>
              <a:rPr lang="ru-RU" dirty="0" err="1"/>
              <a:t>найтовстішою</a:t>
            </a:r>
            <a:r>
              <a:rPr lang="ru-RU" dirty="0"/>
              <a:t> вона </a:t>
            </a:r>
            <a:r>
              <a:rPr lang="ru-RU" dirty="0" err="1"/>
              <a:t>є</a:t>
            </a:r>
            <a:r>
              <a:rPr lang="ru-RU" dirty="0"/>
              <a:t> на </a:t>
            </a:r>
            <a:r>
              <a:rPr lang="ru-RU" dirty="0" err="1"/>
              <a:t>спині</a:t>
            </a:r>
            <a:r>
              <a:rPr lang="ru-RU" dirty="0"/>
              <a:t>, </a:t>
            </a:r>
            <a:r>
              <a:rPr lang="ru-RU" dirty="0" smtClean="0"/>
              <a:t>плечах</a:t>
            </a:r>
            <a:r>
              <a:rPr lang="ru-RU" dirty="0"/>
              <a:t>, стегнах. Дерма </a:t>
            </a:r>
            <a:r>
              <a:rPr lang="ru-RU" dirty="0" err="1"/>
              <a:t>впинається</a:t>
            </a:r>
            <a:r>
              <a:rPr lang="ru-RU" dirty="0"/>
              <a:t> в </a:t>
            </a:r>
            <a:r>
              <a:rPr lang="ru-RU" dirty="0" err="1"/>
              <a:t>епідерміс</a:t>
            </a:r>
            <a:r>
              <a:rPr lang="ru-RU" dirty="0"/>
              <a:t> </a:t>
            </a:r>
            <a:r>
              <a:rPr lang="ru-RU" dirty="0" err="1"/>
              <a:t>безліччю</a:t>
            </a:r>
            <a:r>
              <a:rPr lang="ru-RU" dirty="0"/>
              <a:t> </a:t>
            </a:r>
            <a:r>
              <a:rPr lang="ru-RU" dirty="0" err="1"/>
              <a:t>сосочків</a:t>
            </a:r>
            <a:r>
              <a:rPr lang="ru-RU" dirty="0"/>
              <a:t>, </a:t>
            </a:r>
            <a:r>
              <a:rPr lang="ru-RU" dirty="0" err="1" smtClean="0"/>
              <a:t>які</a:t>
            </a:r>
            <a:r>
              <a:rPr lang="en-US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/>
              <a:t>піднімають</a:t>
            </a:r>
            <a:r>
              <a:rPr lang="ru-RU" dirty="0"/>
              <a:t> </a:t>
            </a:r>
            <a:r>
              <a:rPr lang="ru-RU" dirty="0" err="1"/>
              <a:t>епідерміс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гребінці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борозенки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малюнок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різний</a:t>
            </a:r>
            <a:r>
              <a:rPr lang="ru-RU" dirty="0"/>
              <a:t>. У </a:t>
            </a:r>
            <a:r>
              <a:rPr lang="ru-RU" dirty="0" err="1"/>
              <a:t>дермі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 smtClean="0"/>
              <a:t>кровоносні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/>
              <a:t>лімфатичні</a:t>
            </a:r>
            <a:r>
              <a:rPr lang="ru-RU" dirty="0"/>
              <a:t> </a:t>
            </a:r>
            <a:r>
              <a:rPr lang="ru-RU" dirty="0" err="1"/>
              <a:t>капіляри</a:t>
            </a:r>
            <a:r>
              <a:rPr lang="ru-RU" dirty="0"/>
              <a:t>, </a:t>
            </a:r>
            <a:r>
              <a:rPr lang="ru-RU" dirty="0" err="1"/>
              <a:t>м’язові</a:t>
            </a:r>
            <a:r>
              <a:rPr lang="ru-RU" dirty="0"/>
              <a:t> та </a:t>
            </a:r>
            <a:r>
              <a:rPr lang="ru-RU" dirty="0" err="1"/>
              <a:t>нервові</a:t>
            </a:r>
            <a:r>
              <a:rPr lang="ru-RU" dirty="0"/>
              <a:t> волокна, </a:t>
            </a:r>
            <a:r>
              <a:rPr lang="ru-RU" dirty="0" err="1"/>
              <a:t>нервові</a:t>
            </a:r>
            <a:r>
              <a:rPr lang="ru-RU" dirty="0"/>
              <a:t> </a:t>
            </a:r>
            <a:r>
              <a:rPr lang="ru-RU" dirty="0" err="1" smtClean="0"/>
              <a:t>закінчення</a:t>
            </a:r>
            <a:r>
              <a:rPr lang="ru-RU" dirty="0"/>
              <a:t>, </a:t>
            </a:r>
            <a:r>
              <a:rPr lang="ru-RU" dirty="0" err="1"/>
              <a:t>пігментні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потові</a:t>
            </a:r>
            <a:r>
              <a:rPr lang="ru-RU" dirty="0"/>
              <a:t> та </a:t>
            </a:r>
            <a:r>
              <a:rPr lang="ru-RU" dirty="0" err="1"/>
              <a:t>сальні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волосяні</a:t>
            </a:r>
            <a:r>
              <a:rPr lang="ru-RU" dirty="0"/>
              <a:t> </a:t>
            </a:r>
            <a:r>
              <a:rPr lang="ru-RU" dirty="0" err="1"/>
              <a:t>фолікули</a:t>
            </a:r>
            <a:r>
              <a:rPr lang="ru-RU" dirty="0"/>
              <a:t>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643438" y="3286124"/>
            <a:ext cx="135732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100304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285860"/>
            <a:ext cx="4286250" cy="4762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/>
              <a:t>Шкірні</a:t>
            </a:r>
            <a:r>
              <a:rPr lang="ru-RU" b="1" i="1" dirty="0"/>
              <a:t> </a:t>
            </a:r>
            <a:r>
              <a:rPr lang="ru-RU" b="1" i="1" dirty="0" err="1"/>
              <a:t>залози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428736"/>
            <a:ext cx="2000264" cy="42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секреції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/>
              <a:t>секрети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 </a:t>
            </a:r>
            <a:r>
              <a:rPr lang="ru-RU" b="1" i="1" dirty="0" err="1"/>
              <a:t>Потова</a:t>
            </a:r>
            <a:r>
              <a:rPr lang="ru-RU" b="1" i="1" dirty="0"/>
              <a:t> </a:t>
            </a:r>
            <a:r>
              <a:rPr lang="ru-RU" b="1" i="1" dirty="0" err="1" smtClean="0"/>
              <a:t>залоза</a:t>
            </a:r>
            <a:r>
              <a:rPr lang="ru-RU" b="1" i="1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/>
              <a:t>вигляд</a:t>
            </a:r>
            <a:r>
              <a:rPr lang="ru-RU" dirty="0"/>
              <a:t> трубочки </a:t>
            </a:r>
            <a:r>
              <a:rPr lang="ru-RU" dirty="0" err="1"/>
              <a:t>діаметром</a:t>
            </a:r>
            <a:r>
              <a:rPr lang="ru-RU" dirty="0"/>
              <a:t> 0,3–0,4 мм, </a:t>
            </a:r>
            <a:r>
              <a:rPr lang="ru-RU" dirty="0" err="1"/>
              <a:t>закрученої</a:t>
            </a:r>
            <a:endParaRPr lang="ru-RU" dirty="0"/>
          </a:p>
          <a:p>
            <a:r>
              <a:rPr lang="ru-RU" dirty="0"/>
              <a:t>клубочком. Один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сполучений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порою в </a:t>
            </a:r>
            <a:r>
              <a:rPr lang="ru-RU" dirty="0" err="1" smtClean="0"/>
              <a:t>епідермісі</a:t>
            </a:r>
            <a:r>
              <a:rPr lang="ru-RU" dirty="0"/>
              <a:t>. </a:t>
            </a:r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7143768" y="4357694"/>
            <a:ext cx="164307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571481"/>
            <a:ext cx="628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/>
              <a:t>У </a:t>
            </a:r>
            <a:r>
              <a:rPr lang="ru-RU" sz="2000" b="1" i="1" dirty="0" err="1" smtClean="0"/>
              <a:t>людини</a:t>
            </a:r>
            <a:r>
              <a:rPr lang="ru-RU" sz="2000" b="1" i="1" dirty="0" smtClean="0"/>
              <a:t>, на </a:t>
            </a:r>
            <a:r>
              <a:rPr lang="ru-RU" sz="2000" b="1" i="1" dirty="0" err="1" smtClean="0"/>
              <a:t>відміну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інших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ссавців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потові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залози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розташовані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всій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поверхні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але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найбільше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їх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долонях</a:t>
            </a:r>
            <a:r>
              <a:rPr lang="ru-RU" sz="2000" b="1" i="1" dirty="0" smtClean="0"/>
              <a:t>, ступнях, у </a:t>
            </a:r>
            <a:r>
              <a:rPr lang="ru-RU" sz="2000" b="1" i="1" dirty="0" err="1" smtClean="0"/>
              <a:t>пахвах</a:t>
            </a:r>
            <a:r>
              <a:rPr lang="ru-RU" sz="2000" b="1" i="1" dirty="0" smtClean="0"/>
              <a:t>. </a:t>
            </a:r>
            <a:endParaRPr lang="ru-RU" b="1" i="1" dirty="0"/>
          </a:p>
        </p:txBody>
      </p:sp>
      <p:pic>
        <p:nvPicPr>
          <p:cNvPr id="5" name="Рисунок 4" descr="lado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5" y="2000240"/>
            <a:ext cx="3548087" cy="2661066"/>
          </a:xfrm>
          <a:prstGeom prst="rect">
            <a:avLst/>
          </a:prstGeom>
        </p:spPr>
      </p:pic>
      <p:pic>
        <p:nvPicPr>
          <p:cNvPr id="6" name="Рисунок 5" descr="fee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28802"/>
            <a:ext cx="4406106" cy="3299072"/>
          </a:xfrm>
          <a:prstGeom prst="rect">
            <a:avLst/>
          </a:prstGeom>
        </p:spPr>
      </p:pic>
      <p:pic>
        <p:nvPicPr>
          <p:cNvPr id="7" name="Рисунок 6" descr="36903d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4000504"/>
            <a:ext cx="4124948" cy="255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786058"/>
            <a:ext cx="5214974" cy="34634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857232"/>
            <a:ext cx="5357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Секретом </a:t>
            </a:r>
            <a:r>
              <a:rPr lang="ru-RU" sz="2000" b="1" i="1" dirty="0" err="1" smtClean="0"/>
              <a:t>потових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залоз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піт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утворюється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міжклітинної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рідини.Він</a:t>
            </a:r>
            <a:r>
              <a:rPr lang="ru-RU" sz="2000" b="1" i="1" dirty="0" smtClean="0"/>
              <a:t> на 98 % </a:t>
            </a:r>
            <a:r>
              <a:rPr lang="ru-RU" sz="2000" b="1" i="1" dirty="0" err="1" smtClean="0"/>
              <a:t>складається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води, </a:t>
            </a:r>
            <a:r>
              <a:rPr lang="ru-RU" sz="2000" b="1" i="1" dirty="0" err="1" smtClean="0"/>
              <a:t>решта</a:t>
            </a:r>
            <a:r>
              <a:rPr lang="ru-RU" sz="2000" b="1" i="1" dirty="0" smtClean="0"/>
              <a:t> — </a:t>
            </a:r>
            <a:r>
              <a:rPr lang="ru-RU" sz="2000" b="1" i="1" dirty="0" err="1" smtClean="0"/>
              <a:t>це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розчинені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ній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солі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сечовина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інші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продукти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метаболізму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пия 100304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195" y="1142984"/>
            <a:ext cx="4543427" cy="50482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1785926"/>
            <a:ext cx="2428892" cy="307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відміну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потових</a:t>
            </a:r>
            <a:r>
              <a:rPr lang="ru-RU" sz="2400" dirty="0"/>
              <a:t>, </a:t>
            </a:r>
            <a:r>
              <a:rPr lang="ru-RU" sz="2400" b="1" i="1" dirty="0" err="1"/>
              <a:t>сальні</a:t>
            </a:r>
            <a:r>
              <a:rPr lang="ru-RU" sz="2400" b="1" i="1" dirty="0"/>
              <a:t> </a:t>
            </a:r>
            <a:r>
              <a:rPr lang="ru-RU" sz="2400" b="1" i="1" dirty="0" err="1"/>
              <a:t>залози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розгалужені,</a:t>
            </a:r>
            <a:r>
              <a:rPr lang="ru-RU" sz="2400" dirty="0" err="1" smtClean="0"/>
              <a:t>а</a:t>
            </a:r>
            <a:r>
              <a:rPr lang="ru-RU" sz="2400" dirty="0" smtClean="0"/>
              <a:t> </a:t>
            </a:r>
            <a:r>
              <a:rPr lang="ru-RU" sz="2400" dirty="0" err="1"/>
              <a:t>їх</a:t>
            </a:r>
            <a:r>
              <a:rPr lang="ru-RU" sz="2400" dirty="0"/>
              <a:t> протоки </a:t>
            </a:r>
            <a:r>
              <a:rPr lang="ru-RU" sz="2400" dirty="0" err="1"/>
              <a:t>відкриваються</a:t>
            </a:r>
            <a:r>
              <a:rPr lang="ru-RU" sz="2400" dirty="0"/>
              <a:t> у </a:t>
            </a:r>
            <a:r>
              <a:rPr lang="ru-RU" sz="2400" dirty="0" err="1"/>
              <a:t>волосяний</a:t>
            </a:r>
            <a:r>
              <a:rPr lang="ru-RU" sz="2400" dirty="0"/>
              <a:t> </a:t>
            </a:r>
            <a:r>
              <a:rPr lang="ru-RU" sz="2400" dirty="0" err="1" smtClean="0"/>
              <a:t>фолікул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214810" y="3000372"/>
            <a:ext cx="135732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9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Більшість</a:t>
            </a:r>
            <a:r>
              <a:rPr lang="ru-RU" b="1" dirty="0" smtClean="0"/>
              <a:t> </a:t>
            </a:r>
            <a:r>
              <a:rPr lang="ru-RU" b="1" dirty="0" err="1" smtClean="0"/>
              <a:t>сальних</a:t>
            </a:r>
            <a:r>
              <a:rPr lang="ru-RU" b="1" dirty="0" smtClean="0"/>
              <a:t> </a:t>
            </a:r>
            <a:r>
              <a:rPr lang="ru-RU" b="1" dirty="0" err="1" smtClean="0"/>
              <a:t>залоз</a:t>
            </a:r>
            <a:r>
              <a:rPr lang="ru-RU" b="1" dirty="0" smtClean="0"/>
              <a:t> </a:t>
            </a:r>
            <a:r>
              <a:rPr lang="ru-RU" b="1" dirty="0" err="1" smtClean="0"/>
              <a:t>розташовано</a:t>
            </a:r>
            <a:r>
              <a:rPr lang="ru-RU" b="1" dirty="0" smtClean="0"/>
              <a:t> на </a:t>
            </a:r>
            <a:r>
              <a:rPr lang="ru-RU" b="1" dirty="0" err="1" smtClean="0"/>
              <a:t>голові</a:t>
            </a:r>
            <a:r>
              <a:rPr lang="ru-RU" b="1" dirty="0" smtClean="0"/>
              <a:t>, </a:t>
            </a:r>
            <a:r>
              <a:rPr lang="ru-RU" b="1" dirty="0" err="1" smtClean="0"/>
              <a:t>обличчі</a:t>
            </a:r>
            <a:r>
              <a:rPr lang="ru-RU" b="1" dirty="0" smtClean="0"/>
              <a:t>, </a:t>
            </a:r>
            <a:r>
              <a:rPr lang="ru-RU" b="1" dirty="0" err="1" smtClean="0"/>
              <a:t>верхній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</a:t>
            </a:r>
            <a:r>
              <a:rPr lang="ru-RU" b="1" dirty="0" err="1" smtClean="0"/>
              <a:t>спини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6" name="Рисунок 5" descr="balz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928670"/>
            <a:ext cx="2202002" cy="4839565"/>
          </a:xfrm>
          <a:prstGeom prst="rect">
            <a:avLst/>
          </a:prstGeom>
        </p:spPr>
      </p:pic>
      <p:pic>
        <p:nvPicPr>
          <p:cNvPr id="7" name="Рисунок 6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928670"/>
            <a:ext cx="2595564" cy="25851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4348" y="42862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Їх</a:t>
            </a:r>
            <a:r>
              <a:rPr lang="ru-RU" dirty="0" smtClean="0"/>
              <a:t> секрет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жироподібні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Вони </a:t>
            </a:r>
            <a:r>
              <a:rPr lang="ru-RU" dirty="0" err="1" smtClean="0"/>
              <a:t>потрапляють</a:t>
            </a:r>
            <a:r>
              <a:rPr lang="ru-RU" dirty="0" smtClean="0"/>
              <a:t> на </a:t>
            </a:r>
            <a:r>
              <a:rPr lang="ru-RU" dirty="0" err="1" smtClean="0"/>
              <a:t>волосся</a:t>
            </a:r>
            <a:r>
              <a:rPr lang="ru-RU" dirty="0" smtClean="0"/>
              <a:t> та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пом’якшують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. </a:t>
            </a:r>
            <a:r>
              <a:rPr lang="ru-RU" dirty="0" err="1" smtClean="0"/>
              <a:t>Водонепроникний</a:t>
            </a:r>
            <a:r>
              <a:rPr lang="ru-RU" dirty="0" smtClean="0"/>
              <a:t> </a:t>
            </a:r>
            <a:r>
              <a:rPr lang="ru-RU" dirty="0" err="1" smtClean="0"/>
              <a:t>шар,утворений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, </a:t>
            </a:r>
            <a:r>
              <a:rPr lang="ru-RU" dirty="0" err="1" smtClean="0"/>
              <a:t>захищає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пилу</a:t>
            </a:r>
            <a:r>
              <a:rPr lang="en-US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перешкоджає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висиханню.За</a:t>
            </a:r>
            <a:r>
              <a:rPr lang="ru-RU" dirty="0" smtClean="0"/>
              <a:t> </a:t>
            </a:r>
            <a:r>
              <a:rPr lang="ru-RU" dirty="0" err="1" smtClean="0"/>
              <a:t>добу</a:t>
            </a:r>
            <a:r>
              <a:rPr lang="ru-RU" dirty="0" smtClean="0"/>
              <a:t> </a:t>
            </a:r>
            <a:r>
              <a:rPr lang="ru-RU" dirty="0" err="1" smtClean="0"/>
              <a:t>сальні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20 г секрету.</a:t>
            </a:r>
            <a:endParaRPr lang="ru-RU" dirty="0"/>
          </a:p>
        </p:txBody>
      </p:sp>
      <p:pic>
        <p:nvPicPr>
          <p:cNvPr id="9" name="Рисунок 8" descr="fat-skin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1500174"/>
            <a:ext cx="2496319" cy="2520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Підшкірна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клітковина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928802"/>
            <a:ext cx="2500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/>
              <a:t>Підшкірна</a:t>
            </a:r>
            <a:r>
              <a:rPr lang="ru-RU" sz="2000" b="1" i="1" dirty="0"/>
              <a:t> </a:t>
            </a:r>
            <a:r>
              <a:rPr lang="ru-RU" sz="2000" b="1" i="1" dirty="0" err="1"/>
              <a:t>клітковина</a:t>
            </a:r>
            <a:r>
              <a:rPr lang="ru-RU" sz="2000" b="1" i="1" dirty="0"/>
              <a:t> — </a:t>
            </a:r>
            <a:r>
              <a:rPr lang="ru-RU" sz="2000" b="1" i="1" dirty="0" err="1"/>
              <a:t>нижній</a:t>
            </a:r>
            <a:r>
              <a:rPr lang="ru-RU" sz="2000" b="1" i="1" dirty="0"/>
              <a:t> шар </a:t>
            </a:r>
            <a:r>
              <a:rPr lang="ru-RU" sz="2000" b="1" i="1" dirty="0" err="1"/>
              <a:t>шкіри</a:t>
            </a:r>
            <a:r>
              <a:rPr lang="ru-RU" sz="2000" b="1" i="1" dirty="0"/>
              <a:t>,</a:t>
            </a:r>
          </a:p>
          <a:p>
            <a:r>
              <a:rPr lang="ru-RU" sz="2000" dirty="0" err="1" smtClean="0"/>
              <a:t>утворений</a:t>
            </a:r>
            <a:r>
              <a:rPr lang="ru-RU" sz="2000" dirty="0" smtClean="0"/>
              <a:t> </a:t>
            </a:r>
            <a:r>
              <a:rPr lang="ru-RU" sz="2000" dirty="0"/>
              <a:t>жировою тканиною </a:t>
            </a:r>
            <a:r>
              <a:rPr lang="ru-RU" sz="2000" dirty="0" err="1"/>
              <a:t>товщиною</a:t>
            </a:r>
            <a:r>
              <a:rPr lang="ru-RU" sz="2000" dirty="0"/>
              <a:t> 3–10 мм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 descr="Копия 100304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500174"/>
            <a:ext cx="4286250" cy="47625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357686" y="4929198"/>
            <a:ext cx="135732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928802"/>
            <a:ext cx="6429420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Людина приходить у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в «</a:t>
            </a:r>
            <a:r>
              <a:rPr lang="ru-RU" dirty="0" err="1" smtClean="0"/>
              <a:t>одязі</a:t>
            </a:r>
            <a:r>
              <a:rPr lang="ru-RU" dirty="0" smtClean="0"/>
              <a:t>",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за все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купити</a:t>
            </a:r>
            <a:r>
              <a:rPr lang="ru-RU" dirty="0" smtClean="0"/>
              <a:t> в </a:t>
            </a:r>
            <a:r>
              <a:rPr lang="ru-RU" dirty="0" err="1" smtClean="0"/>
              <a:t>магазині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857232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Підшкірна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клітковина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працює</a:t>
            </a:r>
            <a:r>
              <a:rPr lang="ru-RU" sz="2000" b="1" i="1" dirty="0" smtClean="0"/>
              <a:t>, як амортизатор,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гасить </a:t>
            </a:r>
            <a:r>
              <a:rPr lang="ru-RU" sz="2000" b="1" i="1" dirty="0" err="1" smtClean="0"/>
              <a:t>механічні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дії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поверхні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тіла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Недарма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найтовщий</a:t>
            </a:r>
            <a:r>
              <a:rPr lang="ru-RU" sz="2000" b="1" i="1" dirty="0" smtClean="0"/>
              <a:t> шар </a:t>
            </a:r>
            <a:r>
              <a:rPr lang="ru-RU" sz="2000" b="1" i="1" dirty="0" err="1" smtClean="0"/>
              <a:t>цієї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тканини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міститься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сідницях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підошвах</a:t>
            </a:r>
            <a:r>
              <a:rPr lang="ru-RU" sz="2000" b="1" i="1" dirty="0" smtClean="0"/>
              <a:t> — вони весь час </a:t>
            </a:r>
            <a:r>
              <a:rPr lang="ru-RU" sz="2000" b="1" i="1" dirty="0" err="1" smtClean="0"/>
              <a:t>зазнають</a:t>
            </a:r>
            <a:r>
              <a:rPr lang="ru-RU" sz="2000" b="1" i="1" dirty="0" smtClean="0"/>
              <a:t> великого </a:t>
            </a:r>
            <a:r>
              <a:rPr lang="ru-RU" sz="2000" b="1" i="1" dirty="0" err="1" smtClean="0"/>
              <a:t>тиску</a:t>
            </a:r>
            <a:r>
              <a:rPr lang="ru-RU" sz="2000" b="1" i="1" dirty="0" smtClean="0"/>
              <a:t>. </a:t>
            </a:r>
            <a:endParaRPr lang="ru-RU" sz="2000" b="1" i="1" dirty="0"/>
          </a:p>
        </p:txBody>
      </p:sp>
      <p:pic>
        <p:nvPicPr>
          <p:cNvPr id="5" name="Рисунок 4" descr="itf060033-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285992"/>
            <a:ext cx="2881315" cy="3892493"/>
          </a:xfrm>
          <a:prstGeom prst="rect">
            <a:avLst/>
          </a:prstGeom>
        </p:spPr>
      </p:pic>
      <p:pic>
        <p:nvPicPr>
          <p:cNvPr id="6" name="Рисунок 5" descr="45843281_1229529331_buttocks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857496"/>
            <a:ext cx="3786196" cy="3180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785794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Жирова тканина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гарним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теплоізолятором</a:t>
            </a:r>
            <a:r>
              <a:rPr lang="ru-RU" sz="2000" b="1" i="1" dirty="0" smtClean="0"/>
              <a:t>, тому </a:t>
            </a:r>
            <a:r>
              <a:rPr lang="ru-RU" sz="2000" b="1" i="1" dirty="0" err="1" smtClean="0"/>
              <a:t>худенькі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зазвичай</a:t>
            </a:r>
            <a:r>
              <a:rPr lang="ru-RU" sz="2000" b="1" i="1" dirty="0" smtClean="0"/>
              <a:t> мерзнуть </a:t>
            </a:r>
            <a:r>
              <a:rPr lang="ru-RU" sz="2000" b="1" i="1" dirty="0" err="1" smtClean="0"/>
              <a:t>більше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ніж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товстунчики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5" name="Рисунок 4" descr="tnt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000240"/>
            <a:ext cx="5286412" cy="4087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19294" cy="1214422"/>
          </a:xfrm>
          <a:prstGeom prst="rect">
            <a:avLst/>
          </a:prstGeom>
        </p:spPr>
      </p:pic>
      <p:pic>
        <p:nvPicPr>
          <p:cNvPr id="5" name="Рисунок 4" descr="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0468" y="285728"/>
            <a:ext cx="1533532" cy="15456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Захищаючи</a:t>
            </a:r>
            <a:r>
              <a:rPr lang="ru-RU" b="1" dirty="0" smtClean="0"/>
              <a:t> нас на </a:t>
            </a:r>
            <a:r>
              <a:rPr lang="ru-RU" b="1" dirty="0" err="1" smtClean="0"/>
              <a:t>різних</a:t>
            </a:r>
            <a:r>
              <a:rPr lang="ru-RU" b="1" dirty="0" smtClean="0"/>
              <a:t> фронтах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00108"/>
            <a:ext cx="75724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Тільки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уявіть</a:t>
            </a:r>
            <a:r>
              <a:rPr lang="ru-RU" b="1" i="1" dirty="0" smtClean="0"/>
              <a:t>, на </a:t>
            </a:r>
            <a:r>
              <a:rPr lang="ru-RU" b="1" i="1" dirty="0" err="1" smtClean="0"/>
              <a:t>поверхні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шкіри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людини</a:t>
            </a:r>
            <a:r>
              <a:rPr lang="ru-RU" b="1" i="1" dirty="0" smtClean="0"/>
              <a:t> в 1 см.куб </a:t>
            </a:r>
            <a:r>
              <a:rPr lang="ru-RU" b="1" i="1" dirty="0" err="1" smtClean="0"/>
              <a:t>зазвичай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буває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115 </a:t>
            </a:r>
            <a:r>
              <a:rPr lang="ru-RU" b="1" i="1" dirty="0" err="1" smtClean="0"/>
              <a:t>тисяч</a:t>
            </a:r>
            <a:r>
              <a:rPr lang="ru-RU" b="1" i="1" dirty="0" smtClean="0"/>
              <a:t> до 32 </a:t>
            </a:r>
            <a:r>
              <a:rPr lang="ru-RU" b="1" i="1" dirty="0" err="1" smtClean="0"/>
              <a:t>мільйонів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мікробів</a:t>
            </a:r>
            <a:r>
              <a:rPr lang="ru-RU" b="1" i="1" dirty="0" smtClean="0"/>
              <a:t>. </a:t>
            </a:r>
            <a:r>
              <a:rPr lang="ru-RU" b="1" i="1" dirty="0" err="1" smtClean="0"/>
              <a:t>Однак</a:t>
            </a:r>
            <a:r>
              <a:rPr lang="ru-RU" b="1" i="1" dirty="0" smtClean="0"/>
              <a:t> здорова </a:t>
            </a:r>
            <a:r>
              <a:rPr lang="ru-RU" b="1" i="1" dirty="0" err="1" smtClean="0"/>
              <a:t>шкіра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непроникна</a:t>
            </a:r>
            <a:r>
              <a:rPr lang="ru-RU" b="1" i="1" dirty="0" smtClean="0"/>
              <a:t> для них. З </a:t>
            </a:r>
            <a:r>
              <a:rPr lang="ru-RU" b="1" i="1" dirty="0" err="1" smtClean="0"/>
              <a:t>мертвими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клітинами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видаляються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бактерії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різні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речовини</a:t>
            </a:r>
            <a:r>
              <a:rPr lang="ru-RU" b="1" i="1" dirty="0" smtClean="0"/>
              <a:t>. </a:t>
            </a:r>
            <a:r>
              <a:rPr lang="ru-RU" b="1" i="1" dirty="0" err="1" smtClean="0"/>
              <a:t>Крім</a:t>
            </a:r>
            <a:r>
              <a:rPr lang="ru-RU" b="1" i="1" dirty="0" smtClean="0"/>
              <a:t> того, </a:t>
            </a:r>
            <a:r>
              <a:rPr lang="ru-RU" b="1" i="1" dirty="0" err="1" smtClean="0"/>
              <a:t>кожне</a:t>
            </a:r>
            <a:r>
              <a:rPr lang="ru-RU" b="1" i="1" dirty="0" smtClean="0"/>
              <a:t> сало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створюють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поверхні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людської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шкіри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кисле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середовище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несприятливе</a:t>
            </a:r>
            <a:r>
              <a:rPr lang="ru-RU" b="1" i="1" dirty="0" smtClean="0"/>
              <a:t> для </a:t>
            </a:r>
            <a:r>
              <a:rPr lang="ru-RU" b="1" i="1" dirty="0" err="1" smtClean="0"/>
              <a:t>мікробів</a:t>
            </a:r>
            <a:r>
              <a:rPr lang="ru-RU" b="1" i="1" dirty="0" smtClean="0"/>
              <a:t>. </a:t>
            </a:r>
            <a:r>
              <a:rPr lang="ru-RU" b="1" i="1" dirty="0" err="1" smtClean="0"/>
              <a:t>Шкіра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значній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мірі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захищає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організм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радіації</a:t>
            </a:r>
            <a:r>
              <a:rPr lang="ru-RU" b="1" i="1" dirty="0" smtClean="0"/>
              <a:t>. </a:t>
            </a:r>
            <a:r>
              <a:rPr lang="ru-RU" b="1" i="1" dirty="0" err="1" smtClean="0"/>
              <a:t>Інфрачервоні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промені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майже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цілком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затримуються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епідермісом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ультрафіолетові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частково</a:t>
            </a:r>
            <a:r>
              <a:rPr lang="ru-RU" b="1" i="1" dirty="0" smtClean="0"/>
              <a:t>. </a:t>
            </a:r>
            <a:r>
              <a:rPr lang="ru-RU" b="1" i="1" dirty="0" err="1" smtClean="0"/>
              <a:t>Шкіра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містить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також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меланін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захищає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людину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надмірного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ультрафіолетового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випромінювання</a:t>
            </a:r>
            <a:r>
              <a:rPr lang="ru-RU" b="1" i="1" dirty="0" smtClean="0"/>
              <a:t>. </a:t>
            </a:r>
          </a:p>
          <a:p>
            <a:endParaRPr lang="ru-RU" b="1" i="1" dirty="0" smtClean="0"/>
          </a:p>
          <a:p>
            <a:r>
              <a:rPr lang="ru-RU" b="1" i="1" dirty="0" err="1" smtClean="0"/>
              <a:t>Крім</a:t>
            </a:r>
            <a:r>
              <a:rPr lang="ru-RU" b="1" i="1" dirty="0" smtClean="0"/>
              <a:t> того, </a:t>
            </a:r>
            <a:r>
              <a:rPr lang="ru-RU" b="1" i="1" dirty="0" err="1" smtClean="0"/>
              <a:t>шкіра</a:t>
            </a:r>
            <a:r>
              <a:rPr lang="ru-RU" b="1" i="1" dirty="0" smtClean="0"/>
              <a:t> служить </a:t>
            </a:r>
            <a:r>
              <a:rPr lang="ru-RU" b="1" i="1" dirty="0" err="1" smtClean="0"/>
              <a:t>захистом</a:t>
            </a:r>
            <a:r>
              <a:rPr lang="ru-RU" b="1" i="1" dirty="0" smtClean="0"/>
              <a:t> для </a:t>
            </a:r>
            <a:r>
              <a:rPr lang="ru-RU" b="1" i="1" dirty="0" err="1" smtClean="0"/>
              <a:t>внутрішніх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органів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тіла</a:t>
            </a:r>
            <a:r>
              <a:rPr lang="ru-RU" b="1" i="1" dirty="0" smtClean="0"/>
              <a:t>. У парку </a:t>
            </a:r>
            <a:r>
              <a:rPr lang="ru-RU" b="1" i="1" dirty="0" err="1" smtClean="0"/>
              <a:t>розваг</a:t>
            </a:r>
            <a:r>
              <a:rPr lang="ru-RU" b="1" i="1" dirty="0" smtClean="0"/>
              <a:t>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атракціон</a:t>
            </a:r>
            <a:r>
              <a:rPr lang="ru-RU" b="1" i="1" dirty="0" smtClean="0"/>
              <a:t>, в </a:t>
            </a:r>
            <a:r>
              <a:rPr lang="ru-RU" b="1" i="1" dirty="0" err="1" smtClean="0"/>
              <a:t>якому</a:t>
            </a:r>
            <a:r>
              <a:rPr lang="ru-RU" b="1" i="1" dirty="0" smtClean="0"/>
              <a:t> машинки при </a:t>
            </a:r>
            <a:r>
              <a:rPr lang="ru-RU" b="1" i="1" dirty="0" err="1" smtClean="0"/>
              <a:t>їзді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вдаряються</a:t>
            </a:r>
            <a:r>
              <a:rPr lang="ru-RU" b="1" i="1" dirty="0" smtClean="0"/>
              <a:t> один про одного. </a:t>
            </a:r>
            <a:r>
              <a:rPr lang="ru-RU" b="1" i="1" dirty="0" err="1" smtClean="0"/>
              <a:t>Зіткнення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безпечні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оскільки</a:t>
            </a:r>
            <a:r>
              <a:rPr lang="ru-RU" b="1" i="1" dirty="0" smtClean="0"/>
              <a:t> по </a:t>
            </a:r>
            <a:r>
              <a:rPr lang="ru-RU" b="1" i="1" dirty="0" err="1" smtClean="0"/>
              <a:t>всьому</a:t>
            </a:r>
            <a:r>
              <a:rPr lang="ru-RU" b="1" i="1" dirty="0" smtClean="0"/>
              <a:t> периметру вони </a:t>
            </a:r>
            <a:r>
              <a:rPr lang="ru-RU" b="1" i="1" dirty="0" err="1" smtClean="0"/>
              <a:t>мають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гумові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кільця</a:t>
            </a:r>
            <a:r>
              <a:rPr lang="ru-RU" b="1" i="1" dirty="0" smtClean="0"/>
              <a:t>. Наша </a:t>
            </a:r>
            <a:r>
              <a:rPr lang="ru-RU" b="1" i="1" dirty="0" err="1" smtClean="0"/>
              <a:t>шкіра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дуже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нагадує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гумові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кільця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працює</a:t>
            </a:r>
            <a:r>
              <a:rPr lang="ru-RU" b="1" i="1" dirty="0" smtClean="0"/>
              <a:t> як </a:t>
            </a:r>
            <a:r>
              <a:rPr lang="ru-RU" b="1" i="1" dirty="0" err="1" smtClean="0"/>
              <a:t>поглинач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ударів</a:t>
            </a:r>
            <a:r>
              <a:rPr lang="ru-RU" b="1" i="1" dirty="0" smtClean="0"/>
              <a:t>. </a:t>
            </a:r>
            <a:r>
              <a:rPr lang="ru-RU" b="1" i="1" dirty="0" err="1" smtClean="0"/>
              <a:t>Якби</a:t>
            </a:r>
            <a:r>
              <a:rPr lang="ru-RU" b="1" i="1" dirty="0" smtClean="0"/>
              <a:t> в нас не </a:t>
            </a:r>
            <a:r>
              <a:rPr lang="ru-RU" b="1" i="1" dirty="0" err="1" smtClean="0"/>
              <a:t>було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цього</a:t>
            </a:r>
            <a:r>
              <a:rPr lang="ru-RU" b="1" i="1" dirty="0" smtClean="0"/>
              <a:t> "амортизатора", ми навряд </a:t>
            </a:r>
            <a:r>
              <a:rPr lang="ru-RU" b="1" i="1" dirty="0" err="1" smtClean="0"/>
              <a:t>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змогли</a:t>
            </a:r>
            <a:r>
              <a:rPr lang="ru-RU" b="1" i="1" dirty="0" smtClean="0"/>
              <a:t> б </a:t>
            </a:r>
            <a:r>
              <a:rPr lang="ru-RU" b="1" i="1" dirty="0" err="1" smtClean="0"/>
              <a:t>робити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будь-які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фізичні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вправи</a:t>
            </a:r>
            <a:r>
              <a:rPr lang="ru-RU" b="1" i="1" dirty="0" smtClean="0"/>
              <a:t>, не </a:t>
            </a:r>
            <a:r>
              <a:rPr lang="ru-RU" b="1" i="1" dirty="0" err="1" smtClean="0"/>
              <a:t>пошкоджуючи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внутрішні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органи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6" name="Рисунок 5" descr="1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7175" y="5143512"/>
            <a:ext cx="1266825" cy="1304925"/>
          </a:xfrm>
          <a:prstGeom prst="rect">
            <a:avLst/>
          </a:prstGeom>
        </p:spPr>
      </p:pic>
      <p:pic>
        <p:nvPicPr>
          <p:cNvPr id="8" name="Рисунок 7" descr="5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5429264"/>
            <a:ext cx="1690690" cy="1207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43914" cy="71438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Унікальне</a:t>
            </a:r>
            <a:r>
              <a:rPr lang="ru-RU" b="1" dirty="0" smtClean="0"/>
              <a:t>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</a:t>
            </a:r>
            <a:r>
              <a:rPr lang="ru-RU" b="1" dirty="0" err="1" smtClean="0"/>
              <a:t>температури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928671"/>
            <a:ext cx="835824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Виявляється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шкіра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допомагає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тілу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підтримувати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постійну</a:t>
            </a:r>
            <a:r>
              <a:rPr lang="ru-RU" b="1" i="1" dirty="0" smtClean="0"/>
              <a:t> температуру.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дуже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важливе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складне </a:t>
            </a:r>
            <a:r>
              <a:rPr lang="ru-RU" b="1" i="1" dirty="0" err="1" smtClean="0"/>
              <a:t>завдання</a:t>
            </a:r>
            <a:r>
              <a:rPr lang="ru-RU" b="1" i="1" dirty="0" smtClean="0"/>
              <a:t>. </a:t>
            </a:r>
            <a:r>
              <a:rPr lang="ru-RU" b="1" i="1" dirty="0" err="1" smtClean="0"/>
              <a:t>Якщо</a:t>
            </a:r>
            <a:r>
              <a:rPr lang="ru-RU" b="1" i="1" dirty="0" smtClean="0"/>
              <a:t> наша температура </a:t>
            </a:r>
            <a:r>
              <a:rPr lang="ru-RU" b="1" i="1" dirty="0" err="1" smtClean="0"/>
              <a:t>досить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довго</a:t>
            </a:r>
            <a:r>
              <a:rPr lang="ru-RU" b="1" i="1" dirty="0" smtClean="0"/>
              <a:t> буде </a:t>
            </a:r>
            <a:r>
              <a:rPr lang="ru-RU" b="1" i="1" dirty="0" err="1" smtClean="0"/>
              <a:t>підвищуватися</a:t>
            </a:r>
            <a:r>
              <a:rPr lang="ru-RU" b="1" i="1" dirty="0" smtClean="0"/>
              <a:t> на 2-3 ° С, то </a:t>
            </a:r>
            <a:r>
              <a:rPr lang="ru-RU" b="1" i="1" dirty="0" err="1" smtClean="0"/>
              <a:t>людина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померти</a:t>
            </a:r>
            <a:r>
              <a:rPr lang="ru-RU" b="1" i="1" dirty="0" smtClean="0"/>
              <a:t>. Головне </a:t>
            </a:r>
            <a:r>
              <a:rPr lang="ru-RU" b="1" i="1" dirty="0" err="1" smtClean="0"/>
              <a:t>джерело</a:t>
            </a:r>
            <a:r>
              <a:rPr lang="ru-RU" b="1" i="1" dirty="0" smtClean="0"/>
              <a:t> тепла в </a:t>
            </a:r>
            <a:r>
              <a:rPr lang="ru-RU" b="1" i="1" dirty="0" err="1" smtClean="0"/>
              <a:t>нашому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тілі</a:t>
            </a:r>
            <a:r>
              <a:rPr lang="ru-RU" b="1" i="1" dirty="0" smtClean="0"/>
              <a:t> - робота </a:t>
            </a:r>
            <a:r>
              <a:rPr lang="ru-RU" b="1" i="1" dirty="0" err="1" smtClean="0"/>
              <a:t>внутрішніх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органів</a:t>
            </a:r>
            <a:r>
              <a:rPr lang="ru-RU" b="1" i="1" dirty="0" smtClean="0"/>
              <a:t>. Тепло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них </a:t>
            </a:r>
            <a:r>
              <a:rPr lang="ru-RU" b="1" i="1" dirty="0" err="1" smtClean="0"/>
              <a:t>розноситься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кров'ю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рівномірно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розподіляється</a:t>
            </a:r>
            <a:r>
              <a:rPr lang="ru-RU" b="1" i="1" dirty="0" smtClean="0"/>
              <a:t> по </a:t>
            </a:r>
            <a:r>
              <a:rPr lang="ru-RU" b="1" i="1" dirty="0" err="1" smtClean="0"/>
              <a:t>всьому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тілу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але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досить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повільний</a:t>
            </a:r>
            <a:r>
              <a:rPr lang="ru-RU" b="1" i="1" dirty="0" smtClean="0"/>
              <a:t> шлях </a:t>
            </a:r>
            <a:r>
              <a:rPr lang="ru-RU" b="1" i="1" dirty="0" err="1" smtClean="0"/>
              <a:t>розсіювання</a:t>
            </a:r>
            <a:r>
              <a:rPr lang="ru-RU" b="1" i="1" dirty="0" smtClean="0"/>
              <a:t>. </a:t>
            </a:r>
            <a:r>
              <a:rPr lang="ru-RU" b="1" i="1" dirty="0" err="1" smtClean="0"/>
              <a:t>Яким</a:t>
            </a:r>
            <a:r>
              <a:rPr lang="ru-RU" b="1" i="1" dirty="0" smtClean="0"/>
              <a:t> же чином </a:t>
            </a:r>
            <a:r>
              <a:rPr lang="ru-RU" b="1" i="1" dirty="0" err="1" smtClean="0"/>
              <a:t>тоді</a:t>
            </a:r>
            <a:r>
              <a:rPr lang="ru-RU" b="1" i="1" dirty="0" smtClean="0"/>
              <a:t> наше </a:t>
            </a:r>
            <a:r>
              <a:rPr lang="ru-RU" b="1" i="1" dirty="0" err="1" smtClean="0"/>
              <a:t>тіло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позбувається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зайвого</a:t>
            </a:r>
            <a:r>
              <a:rPr lang="ru-RU" b="1" i="1" dirty="0" smtClean="0"/>
              <a:t> тепла?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відбувається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завдяки</a:t>
            </a:r>
            <a:r>
              <a:rPr lang="ru-RU" b="1" i="1" dirty="0" smtClean="0"/>
              <a:t> методу </a:t>
            </a:r>
            <a:r>
              <a:rPr lang="ru-RU" b="1" i="1" dirty="0" err="1" smtClean="0"/>
              <a:t>охолодження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називається</a:t>
            </a:r>
            <a:r>
              <a:rPr lang="ru-RU" b="1" i="1" dirty="0" smtClean="0"/>
              <a:t>  </a:t>
            </a:r>
            <a:r>
              <a:rPr lang="ru-RU" b="1" i="1" dirty="0" err="1" smtClean="0"/>
              <a:t>потовиділення</a:t>
            </a:r>
            <a:r>
              <a:rPr lang="ru-RU" b="1" i="1" dirty="0" smtClean="0"/>
              <a:t>. </a:t>
            </a:r>
            <a:endParaRPr lang="ru-RU" sz="1600" b="1" i="1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7" name="Рисунок 6" descr="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309575"/>
            <a:ext cx="5072098" cy="3368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714356"/>
            <a:ext cx="44291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Маленькі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потові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залози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розподілені</a:t>
            </a:r>
            <a:r>
              <a:rPr lang="ru-RU" sz="2000" b="1" i="1" dirty="0" smtClean="0"/>
              <a:t> по </a:t>
            </a:r>
            <a:r>
              <a:rPr lang="ru-RU" sz="2000" b="1" i="1" dirty="0" err="1" smtClean="0"/>
              <a:t>всьому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тілу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Їх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загальна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кількість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більше</a:t>
            </a:r>
            <a:r>
              <a:rPr lang="ru-RU" sz="2000" b="1" i="1" dirty="0" smtClean="0"/>
              <a:t> 2 </a:t>
            </a:r>
            <a:r>
              <a:rPr lang="ru-RU" sz="2000" b="1" i="1" dirty="0" err="1" smtClean="0"/>
              <a:t>мільйонів</a:t>
            </a:r>
            <a:r>
              <a:rPr lang="ru-RU" sz="2000" b="1" i="1" dirty="0" smtClean="0"/>
              <a:t>. І вони </a:t>
            </a:r>
            <a:r>
              <a:rPr lang="ru-RU" sz="2000" b="1" i="1" dirty="0" err="1" smtClean="0"/>
              <a:t>виводять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поверхню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нашого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тіла</a:t>
            </a:r>
            <a:r>
              <a:rPr lang="ru-RU" sz="2000" b="1" i="1" dirty="0" smtClean="0"/>
              <a:t> воду, де вона </a:t>
            </a:r>
            <a:r>
              <a:rPr lang="ru-RU" sz="2000" b="1" i="1" dirty="0" err="1" smtClean="0"/>
              <a:t>випаровується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охолоджуючи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організм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Потові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залози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складаються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маленьких </a:t>
            </a:r>
            <a:r>
              <a:rPr lang="ru-RU" sz="2000" b="1" i="1" dirty="0" err="1" smtClean="0"/>
              <a:t>трубочок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основна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частина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яких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знаходиться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глибоко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дермі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Ці</a:t>
            </a:r>
            <a:r>
              <a:rPr lang="ru-RU" sz="2000" b="1" i="1" dirty="0" smtClean="0"/>
              <a:t> трубочки </a:t>
            </a:r>
            <a:r>
              <a:rPr lang="ru-RU" sz="2000" b="1" i="1" dirty="0" err="1" smtClean="0"/>
              <a:t>йдуть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вгору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досягаючи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поверхні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шкіри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Крихітні</a:t>
            </a:r>
            <a:r>
              <a:rPr lang="ru-RU" sz="2000" b="1" i="1" dirty="0" smtClean="0"/>
              <a:t> отвори на </a:t>
            </a:r>
            <a:r>
              <a:rPr lang="ru-RU" sz="2000" b="1" i="1" dirty="0" err="1" smtClean="0"/>
              <a:t>поверхні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нашого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тіла</a:t>
            </a:r>
            <a:r>
              <a:rPr lang="ru-RU" sz="2000" b="1" i="1" dirty="0" smtClean="0"/>
              <a:t> - </a:t>
            </a:r>
            <a:r>
              <a:rPr lang="ru-RU" sz="2000" b="1" i="1" dirty="0" err="1" smtClean="0"/>
              <a:t>це</a:t>
            </a:r>
            <a:r>
              <a:rPr lang="ru-RU" sz="2000" b="1" i="1" dirty="0" smtClean="0"/>
              <a:t> пори, </a:t>
            </a:r>
            <a:r>
              <a:rPr lang="ru-RU" sz="2000" b="1" i="1" dirty="0" err="1" smtClean="0"/>
              <a:t>які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ледве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помітні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неозброєним</a:t>
            </a:r>
            <a:r>
              <a:rPr lang="ru-RU" sz="2000" b="1" i="1" dirty="0" smtClean="0"/>
              <a:t> оком. </a:t>
            </a:r>
            <a:endParaRPr lang="ru-RU" sz="20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928934"/>
            <a:ext cx="25241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768" y="3571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5000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5000636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Виділення</a:t>
            </a:r>
            <a:r>
              <a:rPr lang="ru-RU" dirty="0" smtClean="0"/>
              <a:t> поту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потових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: </a:t>
            </a:r>
            <a:r>
              <a:rPr lang="ru-RU" i="1" dirty="0" smtClean="0"/>
              <a:t>1 — пора </a:t>
            </a:r>
            <a:r>
              <a:rPr lang="ru-RU" dirty="0" err="1" smtClean="0"/>
              <a:t>потової</a:t>
            </a:r>
            <a:r>
              <a:rPr lang="ru-RU" dirty="0" smtClean="0"/>
              <a:t> залози;</a:t>
            </a:r>
            <a:r>
              <a:rPr lang="ru-RU" i="1" dirty="0" smtClean="0"/>
              <a:t>2 — </a:t>
            </a:r>
            <a:r>
              <a:rPr lang="ru-RU" i="1" dirty="0" err="1" smtClean="0"/>
              <a:t>крапельки</a:t>
            </a:r>
            <a:r>
              <a:rPr lang="ru-RU" i="1" dirty="0" smtClean="0"/>
              <a:t> поту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4714908" cy="38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5000636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 </a:t>
            </a:r>
            <a:r>
              <a:rPr lang="ru-RU" b="1" i="1" dirty="0" err="1" smtClean="0"/>
              <a:t>тепловізорі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більш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розігріті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ділянки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тіла</a:t>
            </a:r>
            <a:endParaRPr lang="ru-RU" b="1" i="1" dirty="0" smtClean="0"/>
          </a:p>
          <a:p>
            <a:r>
              <a:rPr lang="ru-RU" b="1" i="1" dirty="0" err="1" smtClean="0"/>
              <a:t>людини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виглядають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червоними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менш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розігріті</a:t>
            </a:r>
            <a:r>
              <a:rPr lang="ru-RU" b="1" i="1" dirty="0" smtClean="0"/>
              <a:t> —</a:t>
            </a:r>
            <a:r>
              <a:rPr lang="ru-RU" b="1" i="1" dirty="0" err="1" smtClean="0"/>
              <a:t>зеленими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857232"/>
            <a:ext cx="271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</a:t>
            </a:r>
            <a:r>
              <a:rPr lang="ru-RU" sz="2000" b="1" i="1" dirty="0" err="1" smtClean="0"/>
              <a:t>Найгарячішими</a:t>
            </a:r>
            <a:r>
              <a:rPr lang="ru-RU" sz="2000" b="1" i="1" dirty="0" smtClean="0"/>
              <a:t>» </a:t>
            </a:r>
            <a:r>
              <a:rPr lang="ru-RU" sz="2000" b="1" i="1" dirty="0" err="1" smtClean="0"/>
              <a:t>серед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внутрішніх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органів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печінка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товста</a:t>
            </a:r>
            <a:r>
              <a:rPr lang="ru-RU" sz="2000" b="1" i="1" dirty="0" smtClean="0"/>
              <a:t> кишка. </a:t>
            </a:r>
            <a:r>
              <a:rPr lang="ru-RU" sz="2000" b="1" i="1" dirty="0" err="1" smtClean="0"/>
              <a:t>Постачальниками</a:t>
            </a:r>
            <a:r>
              <a:rPr lang="ru-RU" sz="2000" b="1" i="1" dirty="0" smtClean="0"/>
              <a:t> тепла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скелетні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м’язи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але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тільки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під</a:t>
            </a:r>
            <a:r>
              <a:rPr lang="ru-RU" sz="2000" b="1" i="1" dirty="0" smtClean="0"/>
              <a:t> час </a:t>
            </a:r>
            <a:r>
              <a:rPr lang="ru-RU" sz="2000" b="1" i="1" dirty="0" err="1" smtClean="0"/>
              <a:t>інтенсивної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роботи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Найменше</a:t>
            </a:r>
            <a:r>
              <a:rPr lang="ru-RU" sz="2000" b="1" i="1" dirty="0" smtClean="0"/>
              <a:t> тепла </a:t>
            </a:r>
            <a:r>
              <a:rPr lang="ru-RU" sz="2000" b="1" i="1" dirty="0" err="1" smtClean="0"/>
              <a:t>продукується</a:t>
            </a:r>
            <a:r>
              <a:rPr lang="ru-RU" sz="2000" b="1" i="1" dirty="0" smtClean="0"/>
              <a:t> в кистях рук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стопах </a:t>
            </a:r>
            <a:r>
              <a:rPr lang="ru-RU" sz="2000" b="1" i="1" dirty="0" err="1" smtClean="0"/>
              <a:t>ніг</a:t>
            </a:r>
            <a:r>
              <a:rPr lang="ru-RU" sz="2000" b="1" i="1" dirty="0" smtClean="0"/>
              <a:t> — </a:t>
            </a:r>
            <a:r>
              <a:rPr lang="ru-RU" sz="2000" b="1" i="1" dirty="0" err="1" smtClean="0"/>
              <a:t>недарма</a:t>
            </a:r>
            <a:r>
              <a:rPr lang="ru-RU" sz="2000" b="1" i="1" dirty="0" smtClean="0"/>
              <a:t> вони </a:t>
            </a:r>
            <a:r>
              <a:rPr lang="ru-RU" sz="2000" b="1" i="1" dirty="0" err="1" smtClean="0"/>
              <a:t>холодніші</a:t>
            </a:r>
            <a:r>
              <a:rPr lang="ru-RU" sz="2000" b="1" i="1" dirty="0" smtClean="0"/>
              <a:t> за </a:t>
            </a:r>
            <a:r>
              <a:rPr lang="ru-RU" sz="2000" b="1" i="1" dirty="0" err="1" smtClean="0"/>
              <a:t>інші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частини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тіла</a:t>
            </a:r>
            <a:r>
              <a:rPr lang="ru-RU" sz="2000" b="1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3"/>
            <a:ext cx="8572560" cy="285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</a:t>
            </a:r>
            <a:r>
              <a:rPr lang="ru-RU" b="1" i="1" dirty="0" err="1" smtClean="0"/>
              <a:t>процесі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інтенсивного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руху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вироблення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організмом</a:t>
            </a:r>
            <a:r>
              <a:rPr lang="ru-RU" b="1" i="1" dirty="0" smtClean="0"/>
              <a:t> тепла </a:t>
            </a:r>
            <a:r>
              <a:rPr lang="ru-RU" b="1" i="1" dirty="0" err="1" smtClean="0"/>
              <a:t>збільшується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тоді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потові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залози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прискорюють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виділення</a:t>
            </a:r>
            <a:r>
              <a:rPr lang="ru-RU" b="1" i="1" dirty="0" smtClean="0"/>
              <a:t> поту.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відбувається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також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тоді</a:t>
            </a:r>
            <a:r>
              <a:rPr lang="ru-RU" b="1" i="1" dirty="0" smtClean="0"/>
              <a:t>, коли температура </a:t>
            </a:r>
            <a:r>
              <a:rPr lang="ru-RU" b="1" i="1" dirty="0" err="1" smtClean="0"/>
              <a:t>навколишнього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середовища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досить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висока</a:t>
            </a:r>
            <a:r>
              <a:rPr lang="ru-RU" b="1" i="1" dirty="0" smtClean="0"/>
              <a:t>. </a:t>
            </a:r>
            <a:r>
              <a:rPr lang="ru-RU" b="1" i="1" dirty="0" err="1" smtClean="0"/>
              <a:t>Швидкість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виділення</a:t>
            </a:r>
            <a:r>
              <a:rPr lang="ru-RU" b="1" i="1" dirty="0" smtClean="0"/>
              <a:t> поту </a:t>
            </a:r>
            <a:r>
              <a:rPr lang="ru-RU" b="1" i="1" dirty="0" err="1" smtClean="0"/>
              <a:t>може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перевищити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швидкість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випаровування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тоді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піт</a:t>
            </a:r>
            <a:r>
              <a:rPr lang="ru-RU" b="1" i="1" dirty="0" smtClean="0"/>
              <a:t> буде </a:t>
            </a:r>
            <a:r>
              <a:rPr lang="ru-RU" b="1" i="1" dirty="0" err="1" smtClean="0"/>
              <a:t>накопичуватися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тілі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вигляді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крапель</a:t>
            </a:r>
            <a:r>
              <a:rPr lang="ru-RU" b="1" i="1" dirty="0" smtClean="0"/>
              <a:t>. При </a:t>
            </a:r>
            <a:r>
              <a:rPr lang="ru-RU" b="1" i="1" dirty="0" err="1" smtClean="0"/>
              <a:t>підвищенні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зовнішньої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температури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кров'яні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судини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розширюються</a:t>
            </a:r>
            <a:r>
              <a:rPr lang="ru-RU" b="1" i="1" dirty="0" smtClean="0"/>
              <a:t>, а кровоток </a:t>
            </a:r>
            <a:r>
              <a:rPr lang="ru-RU" b="1" i="1" dirty="0" err="1" smtClean="0"/>
              <a:t>підсилюється</a:t>
            </a:r>
            <a:r>
              <a:rPr lang="ru-RU" b="1" i="1" dirty="0" smtClean="0"/>
              <a:t>. При </a:t>
            </a:r>
            <a:r>
              <a:rPr lang="ru-RU" b="1" i="1" dirty="0" err="1" smtClean="0"/>
              <a:t>цьому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підвищується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потовиділення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прискорюється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процес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позбавлення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зайвого</a:t>
            </a:r>
            <a:r>
              <a:rPr lang="ru-RU" b="1" i="1" dirty="0" smtClean="0"/>
              <a:t> тепла. У </a:t>
            </a:r>
            <a:r>
              <a:rPr lang="ru-RU" b="1" i="1" dirty="0" err="1" smtClean="0"/>
              <a:t>холодну</a:t>
            </a:r>
            <a:r>
              <a:rPr lang="ru-RU" b="1" i="1" dirty="0" smtClean="0"/>
              <a:t> ж погоду </a:t>
            </a:r>
            <a:r>
              <a:rPr lang="ru-RU" b="1" i="1" dirty="0" err="1" smtClean="0"/>
              <a:t>вени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звужуються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циркуляція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шкірою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скорочується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зменшується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виділення</a:t>
            </a:r>
            <a:r>
              <a:rPr lang="ru-RU" b="1" i="1" dirty="0" smtClean="0"/>
              <a:t> тепла. Мудра система </a:t>
            </a:r>
            <a:r>
              <a:rPr lang="ru-RU" b="1" i="1" dirty="0" err="1" smtClean="0"/>
              <a:t>підтримки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постійної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температури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чи</a:t>
            </a:r>
            <a:r>
              <a:rPr lang="ru-RU" b="1" i="1" dirty="0" smtClean="0"/>
              <a:t> не так?</a:t>
            </a:r>
            <a:endParaRPr lang="ru-RU" b="1" i="1" dirty="0"/>
          </a:p>
        </p:txBody>
      </p:sp>
      <p:pic>
        <p:nvPicPr>
          <p:cNvPr id="5" name="Рисунок 4" descr="223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3505222" cy="2628916"/>
          </a:xfrm>
          <a:prstGeom prst="rect">
            <a:avLst/>
          </a:prstGeom>
        </p:spPr>
      </p:pic>
      <p:pic>
        <p:nvPicPr>
          <p:cNvPr id="6" name="Рисунок 5" descr="poliken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643314"/>
            <a:ext cx="3905257" cy="2928943"/>
          </a:xfrm>
          <a:prstGeom prst="rect">
            <a:avLst/>
          </a:prstGeom>
        </p:spPr>
      </p:pic>
      <p:pic>
        <p:nvPicPr>
          <p:cNvPr id="7" name="Рисунок 6" descr="sud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571876"/>
            <a:ext cx="2618749" cy="263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500042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Потові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залози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унікальними</a:t>
            </a:r>
            <a:r>
              <a:rPr lang="ru-RU" sz="2400" b="1" i="1" dirty="0" smtClean="0"/>
              <a:t> для людей, так само як </a:t>
            </a:r>
            <a:r>
              <a:rPr lang="ru-RU" sz="2400" b="1" i="1" dirty="0" err="1" smtClean="0"/>
              <a:t>здатність</a:t>
            </a:r>
            <a:r>
              <a:rPr lang="ru-RU" sz="2400" b="1" i="1" dirty="0" smtClean="0"/>
              <a:t> прямо </a:t>
            </a:r>
            <a:r>
              <a:rPr lang="ru-RU" sz="2400" b="1" i="1" dirty="0" err="1" smtClean="0"/>
              <a:t>ходити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говорити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Мавпи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взагалі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потіють</a:t>
            </a:r>
            <a:r>
              <a:rPr lang="ru-RU" sz="2400" b="1" i="1" dirty="0" smtClean="0"/>
              <a:t>. </a:t>
            </a:r>
            <a:endParaRPr lang="ru-RU" sz="2400" b="1" i="1" dirty="0"/>
          </a:p>
        </p:txBody>
      </p:sp>
      <p:pic>
        <p:nvPicPr>
          <p:cNvPr id="3" name="Рисунок 2" descr="16684e7cc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143116"/>
            <a:ext cx="4500594" cy="4180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Дотик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величезному</a:t>
            </a:r>
            <a:r>
              <a:rPr lang="ru-RU" dirty="0" smtClean="0"/>
              <a:t> рецепторного полю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500174"/>
            <a:ext cx="6858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Одна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найважливіших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завдань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шкіри</a:t>
            </a:r>
            <a:r>
              <a:rPr lang="ru-RU" sz="2000" b="1" i="1" dirty="0" smtClean="0"/>
              <a:t> - </a:t>
            </a:r>
            <a:r>
              <a:rPr lang="ru-RU" sz="2000" b="1" i="1" dirty="0" err="1" smtClean="0"/>
              <a:t>забезпечувати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людині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відчуття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дотику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Воно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можливим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завдяки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особливим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нервовим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утворенням</a:t>
            </a:r>
            <a:r>
              <a:rPr lang="ru-RU" sz="2000" b="1" i="1" dirty="0" smtClean="0"/>
              <a:t> - </a:t>
            </a:r>
            <a:r>
              <a:rPr lang="ru-RU" sz="2000" b="1" i="1" dirty="0" err="1" smtClean="0"/>
              <a:t>рецепторів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посилають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мозок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нервові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імпульси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Хоча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людина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доторкається</a:t>
            </a:r>
            <a:r>
              <a:rPr lang="ru-RU" sz="2000" b="1" i="1" dirty="0" smtClean="0"/>
              <a:t> до </a:t>
            </a:r>
            <a:r>
              <a:rPr lang="ru-RU" sz="2000" b="1" i="1" dirty="0" err="1" smtClean="0"/>
              <a:t>предметів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поверхнею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епідермісу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дотик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фіксується</a:t>
            </a:r>
            <a:r>
              <a:rPr lang="ru-RU" sz="2000" b="1" i="1" dirty="0" smtClean="0"/>
              <a:t> рецепторами </a:t>
            </a:r>
            <a:r>
              <a:rPr lang="ru-RU" sz="2000" b="1" i="1" dirty="0" err="1" smtClean="0"/>
              <a:t>всередині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шкіри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передається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мозок</a:t>
            </a:r>
            <a:r>
              <a:rPr lang="ru-RU" sz="2000" b="1" i="1" dirty="0" smtClean="0"/>
              <a:t>. </a:t>
            </a:r>
            <a:endParaRPr lang="ru-RU" sz="2000" b="1" i="1" dirty="0"/>
          </a:p>
        </p:txBody>
      </p:sp>
      <p:pic>
        <p:nvPicPr>
          <p:cNvPr id="5" name="Рисунок 4" descr="delikatnoe-prikosnove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929066"/>
            <a:ext cx="3877056" cy="2487168"/>
          </a:xfrm>
          <a:prstGeom prst="rect">
            <a:avLst/>
          </a:prstGeom>
        </p:spPr>
      </p:pic>
      <p:pic>
        <p:nvPicPr>
          <p:cNvPr id="6" name="Рисунок 5" descr="issue_1552_020211_1705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714752"/>
            <a:ext cx="1928806" cy="270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571481"/>
            <a:ext cx="63579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Шкіра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володіє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різною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чутливістю</a:t>
            </a:r>
            <a:r>
              <a:rPr lang="ru-RU" sz="2000" b="1" i="1" dirty="0" smtClean="0"/>
              <a:t>: до </a:t>
            </a:r>
            <a:r>
              <a:rPr lang="ru-RU" sz="2000" b="1" i="1" dirty="0" err="1" smtClean="0"/>
              <a:t>доторку</a:t>
            </a:r>
            <a:r>
              <a:rPr lang="ru-RU" sz="2000" b="1" i="1" dirty="0" smtClean="0"/>
              <a:t>, болю, </a:t>
            </a:r>
            <a:r>
              <a:rPr lang="ru-RU" sz="2000" b="1" i="1" dirty="0" err="1" smtClean="0"/>
              <a:t>тиску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розтягування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температури</a:t>
            </a:r>
            <a:r>
              <a:rPr lang="ru-RU" sz="2000" b="1" i="1" dirty="0" smtClean="0"/>
              <a:t>. У </a:t>
            </a:r>
            <a:r>
              <a:rPr lang="ru-RU" sz="2000" b="1" i="1" dirty="0" err="1" smtClean="0"/>
              <a:t>середньому</a:t>
            </a:r>
            <a:r>
              <a:rPr lang="ru-RU" sz="2000" b="1" i="1" dirty="0" smtClean="0"/>
              <a:t> на 1 см.куб </a:t>
            </a:r>
            <a:r>
              <a:rPr lang="ru-RU" sz="2000" b="1" i="1" dirty="0" err="1" smtClean="0"/>
              <a:t>шкіри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припадає</a:t>
            </a:r>
            <a:r>
              <a:rPr lang="ru-RU" sz="2000" b="1" i="1" dirty="0" smtClean="0"/>
              <a:t> до 5000 </a:t>
            </a:r>
            <a:r>
              <a:rPr lang="ru-RU" sz="2000" b="1" i="1" dirty="0" err="1" smtClean="0"/>
              <a:t>чутливих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закінчень</a:t>
            </a:r>
            <a:r>
              <a:rPr lang="ru-RU" sz="2000" b="1" i="1" dirty="0" smtClean="0"/>
              <a:t>, 200 </a:t>
            </a:r>
            <a:r>
              <a:rPr lang="ru-RU" sz="2000" b="1" i="1" dirty="0" err="1" smtClean="0"/>
              <a:t>больових</a:t>
            </a:r>
            <a:r>
              <a:rPr lang="ru-RU" sz="2000" b="1" i="1" dirty="0" smtClean="0"/>
              <a:t>, 12 </a:t>
            </a:r>
            <a:r>
              <a:rPr lang="ru-RU" sz="2000" b="1" i="1" dirty="0" err="1" smtClean="0"/>
              <a:t>холодових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рецепторів</a:t>
            </a:r>
            <a:r>
              <a:rPr lang="ru-RU" sz="2000" b="1" i="1" dirty="0" smtClean="0"/>
              <a:t>, 2 </a:t>
            </a:r>
            <a:r>
              <a:rPr lang="ru-RU" sz="2000" b="1" i="1" dirty="0" err="1" smtClean="0"/>
              <a:t>теплових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25 </a:t>
            </a:r>
            <a:r>
              <a:rPr lang="ru-RU" sz="2000" b="1" i="1" dirty="0" err="1" smtClean="0"/>
              <a:t>рецепторів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реагують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тиск</a:t>
            </a:r>
            <a:r>
              <a:rPr lang="ru-RU" sz="2000" b="1" i="1" dirty="0" smtClean="0"/>
              <a:t>. </a:t>
            </a:r>
            <a:endParaRPr lang="ru-RU" sz="2000" b="1" i="1" dirty="0"/>
          </a:p>
        </p:txBody>
      </p:sp>
      <p:pic>
        <p:nvPicPr>
          <p:cNvPr id="5" name="Рисунок 4" descr="08.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428868"/>
            <a:ext cx="6164014" cy="3983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642918"/>
            <a:ext cx="38576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Уявіть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матеріалу</a:t>
            </a:r>
            <a:r>
              <a:rPr lang="ru-RU" sz="2000" dirty="0" smtClean="0"/>
              <a:t> тканину- </a:t>
            </a:r>
            <a:r>
              <a:rPr lang="ru-RU" sz="2000" dirty="0" err="1" smtClean="0"/>
              <a:t>тонку</a:t>
            </a:r>
            <a:r>
              <a:rPr lang="ru-RU" sz="2000" dirty="0" smtClean="0"/>
              <a:t>, </a:t>
            </a:r>
            <a:r>
              <a:rPr lang="ru-RU" sz="2000" dirty="0" err="1" smtClean="0"/>
              <a:t>міцну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еластичну</a:t>
            </a:r>
            <a:r>
              <a:rPr lang="ru-RU" sz="2000" dirty="0" smtClean="0"/>
              <a:t>, </a:t>
            </a:r>
            <a:r>
              <a:rPr lang="ru-RU" sz="2000" dirty="0" err="1" smtClean="0"/>
              <a:t>пористу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в той же час </a:t>
            </a:r>
            <a:r>
              <a:rPr lang="ru-RU" sz="2000" dirty="0" err="1" smtClean="0"/>
              <a:t>водонепроникну</a:t>
            </a:r>
            <a:r>
              <a:rPr lang="ru-RU" sz="2000" dirty="0" smtClean="0"/>
              <a:t>. </a:t>
            </a:r>
            <a:r>
              <a:rPr lang="ru-RU" sz="2000" dirty="0" err="1" smtClean="0"/>
              <a:t>Уявіть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ця</a:t>
            </a:r>
            <a:r>
              <a:rPr lang="ru-RU" sz="2000" dirty="0" smtClean="0"/>
              <a:t> тканина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зігрівати</a:t>
            </a:r>
            <a:r>
              <a:rPr lang="ru-RU" sz="2000" dirty="0" smtClean="0"/>
              <a:t>, у </a:t>
            </a:r>
            <a:r>
              <a:rPr lang="ru-RU" sz="2000" dirty="0" err="1" smtClean="0"/>
              <a:t>разі</a:t>
            </a:r>
            <a:r>
              <a:rPr lang="ru-RU" sz="2000" dirty="0" smtClean="0"/>
              <a:t> потреби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охолоджувати</a:t>
            </a:r>
            <a:r>
              <a:rPr lang="ru-RU" sz="2000" dirty="0" smtClean="0"/>
              <a:t>. Вона </a:t>
            </a:r>
            <a:r>
              <a:rPr lang="ru-RU" sz="2000" dirty="0" err="1" smtClean="0"/>
              <a:t>розпізнає</a:t>
            </a:r>
            <a:r>
              <a:rPr lang="ru-RU" sz="2000" dirty="0" smtClean="0"/>
              <a:t> температуру </a:t>
            </a:r>
            <a:r>
              <a:rPr lang="ru-RU" sz="2000" dirty="0" err="1" smtClean="0"/>
              <a:t>і</a:t>
            </a:r>
            <a:r>
              <a:rPr lang="ru-RU" sz="2000" dirty="0" smtClean="0"/>
              <a:t> "</a:t>
            </a:r>
            <a:r>
              <a:rPr lang="ru-RU" sz="2000" dirty="0" err="1" smtClean="0"/>
              <a:t>відчуває</a:t>
            </a:r>
            <a:r>
              <a:rPr lang="ru-RU" sz="2000" dirty="0" smtClean="0"/>
              <a:t>" </a:t>
            </a:r>
            <a:r>
              <a:rPr lang="ru-RU" sz="2000" dirty="0" err="1" smtClean="0"/>
              <a:t>дотики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забезпечує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навколишньому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середовищі</a:t>
            </a:r>
            <a:r>
              <a:rPr lang="ru-RU" sz="2000" dirty="0" smtClean="0"/>
              <a:t>,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сама себе </a:t>
            </a:r>
            <a:r>
              <a:rPr lang="ru-RU" sz="2000" dirty="0" err="1" smtClean="0"/>
              <a:t>змащує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ремонтує</a:t>
            </a:r>
            <a:r>
              <a:rPr lang="ru-RU" sz="2000" dirty="0" smtClean="0"/>
              <a:t>! </a:t>
            </a:r>
            <a:r>
              <a:rPr lang="ru-RU" sz="2000" dirty="0" err="1" smtClean="0"/>
              <a:t>Таке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винахід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б дивом </a:t>
            </a:r>
            <a:r>
              <a:rPr lang="ru-RU" sz="2000" dirty="0" err="1" smtClean="0"/>
              <a:t>технологій</a:t>
            </a:r>
            <a:r>
              <a:rPr lang="ru-RU" sz="2000" dirty="0" smtClean="0"/>
              <a:t>, </a:t>
            </a:r>
            <a:r>
              <a:rPr lang="ru-RU" sz="2000" dirty="0" err="1" smtClean="0"/>
              <a:t>чи</a:t>
            </a:r>
            <a:r>
              <a:rPr lang="ru-RU" sz="2000" dirty="0" smtClean="0"/>
              <a:t> не так?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357826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i="1" dirty="0" smtClean="0"/>
              <a:t>Все </a:t>
            </a:r>
            <a:r>
              <a:rPr lang="ru-RU" sz="2400" b="1" i="1" dirty="0" err="1" smtClean="0"/>
              <a:t>це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багато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іншого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може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робити</a:t>
            </a:r>
            <a:r>
              <a:rPr lang="ru-RU" sz="2400" b="1" i="1" dirty="0" smtClean="0"/>
              <a:t> наша </a:t>
            </a:r>
            <a:r>
              <a:rPr lang="ru-RU" sz="2400" b="1" i="1" dirty="0" err="1" smtClean="0"/>
              <a:t>шкіра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7" name="Рисунок 6" descr="gidrokostum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428736"/>
            <a:ext cx="29718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00043"/>
            <a:ext cx="6786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err="1" smtClean="0"/>
              <a:t>Нервові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рецептори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шкірі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розподілені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нерівномірно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Найбільшою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чутливістю</a:t>
            </a:r>
            <a:r>
              <a:rPr lang="ru-RU" sz="2000" b="1" i="1" dirty="0" smtClean="0"/>
              <a:t> до </a:t>
            </a:r>
            <a:r>
              <a:rPr lang="ru-RU" sz="2000" b="1" i="1" dirty="0" err="1" smtClean="0"/>
              <a:t>дотиків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володіє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шкіра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кінчиках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пальців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потім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йде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кінчик</a:t>
            </a:r>
            <a:r>
              <a:rPr lang="ru-RU" sz="2000" b="1" i="1" dirty="0" smtClean="0"/>
              <a:t> носа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середина </a:t>
            </a:r>
            <a:r>
              <a:rPr lang="ru-RU" sz="2000" b="1" i="1" dirty="0" err="1" smtClean="0"/>
              <a:t>долоні</a:t>
            </a:r>
            <a:r>
              <a:rPr lang="ru-RU" sz="2000" b="1" i="1" dirty="0" smtClean="0"/>
              <a:t>. 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Таким чином, </a:t>
            </a:r>
            <a:r>
              <a:rPr lang="ru-RU" sz="2000" b="1" i="1" dirty="0" err="1" smtClean="0"/>
              <a:t>шкіра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величезне</a:t>
            </a:r>
            <a:r>
              <a:rPr lang="ru-RU" sz="2000" b="1" i="1" dirty="0" smtClean="0"/>
              <a:t> складне </a:t>
            </a:r>
            <a:r>
              <a:rPr lang="ru-RU" sz="2000" b="1" i="1" dirty="0" err="1" smtClean="0"/>
              <a:t>рецепторні</a:t>
            </a:r>
            <a:r>
              <a:rPr lang="ru-RU" sz="2000" b="1" i="1" dirty="0" smtClean="0"/>
              <a:t> поле, </a:t>
            </a:r>
            <a:r>
              <a:rPr lang="ru-RU" sz="2000" b="1" i="1" dirty="0" err="1" smtClean="0"/>
              <a:t>мільйони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чутливих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закінчень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якого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постійно</a:t>
            </a:r>
            <a:r>
              <a:rPr lang="ru-RU" sz="2000" b="1" i="1" dirty="0" smtClean="0"/>
              <a:t> "</a:t>
            </a:r>
            <a:r>
              <a:rPr lang="ru-RU" sz="2000" b="1" i="1" dirty="0" err="1" smtClean="0"/>
              <a:t>спілкуються</a:t>
            </a:r>
            <a:r>
              <a:rPr lang="ru-RU" sz="2000" b="1" i="1" dirty="0" smtClean="0"/>
              <a:t>"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мозком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5" name="Рисунок 4" descr="lestnica_nebesnogo_hr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03168"/>
            <a:ext cx="3643338" cy="2905562"/>
          </a:xfrm>
          <a:prstGeom prst="rect">
            <a:avLst/>
          </a:prstGeom>
        </p:spPr>
      </p:pic>
      <p:pic>
        <p:nvPicPr>
          <p:cNvPr id="6" name="Рисунок 5" descr="nbq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071810"/>
            <a:ext cx="2163203" cy="3248014"/>
          </a:xfrm>
          <a:prstGeom prst="rect">
            <a:avLst/>
          </a:prstGeom>
        </p:spPr>
      </p:pic>
      <p:pic>
        <p:nvPicPr>
          <p:cNvPr id="7" name="Рисунок 6" descr="76e3596a0e8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286256"/>
            <a:ext cx="2481266" cy="185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Важливість</a:t>
            </a:r>
            <a:r>
              <a:rPr lang="ru-RU" dirty="0" smtClean="0"/>
              <a:t> жиру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928671"/>
            <a:ext cx="62151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Навіщо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людині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потрібен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підшкірний</a:t>
            </a:r>
            <a:r>
              <a:rPr lang="ru-RU" sz="2000" b="1" i="1" dirty="0" smtClean="0"/>
              <a:t> жир? </a:t>
            </a:r>
            <a:r>
              <a:rPr lang="ru-RU" sz="2000" b="1" i="1" dirty="0" err="1" smtClean="0"/>
              <a:t>Підшкірно-жировий</a:t>
            </a:r>
            <a:r>
              <a:rPr lang="ru-RU" sz="2000" b="1" i="1" dirty="0" smtClean="0"/>
              <a:t> шар </a:t>
            </a:r>
            <a:r>
              <a:rPr lang="ru-RU" sz="2000" b="1" i="1" dirty="0" err="1" smtClean="0"/>
              <a:t>це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своєрідний</a:t>
            </a:r>
            <a:r>
              <a:rPr lang="ru-RU" sz="2000" b="1" i="1" dirty="0" smtClean="0"/>
              <a:t> "буфер". </a:t>
            </a:r>
            <a:r>
              <a:rPr lang="ru-RU" sz="2000" b="1" i="1" dirty="0" err="1" smtClean="0"/>
              <a:t>Він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пом'якшує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дію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ударів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виконує</a:t>
            </a:r>
            <a:r>
              <a:rPr lang="ru-RU" sz="2000" b="1" i="1" dirty="0" smtClean="0"/>
              <a:t> роль </a:t>
            </a:r>
            <a:r>
              <a:rPr lang="ru-RU" sz="2000" b="1" i="1" dirty="0" err="1" smtClean="0"/>
              <a:t>термоизолятор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прикріплює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шкіру</a:t>
            </a:r>
            <a:r>
              <a:rPr lang="ru-RU" sz="2000" b="1" i="1" dirty="0" smtClean="0"/>
              <a:t> до </a:t>
            </a:r>
            <a:r>
              <a:rPr lang="ru-RU" sz="2000" b="1" i="1" dirty="0" err="1" smtClean="0"/>
              <a:t>м'язів</a:t>
            </a:r>
            <a:r>
              <a:rPr lang="ru-RU" sz="2000" b="1" i="1" dirty="0" smtClean="0"/>
              <a:t>. Жир </a:t>
            </a:r>
            <a:r>
              <a:rPr lang="ru-RU" sz="2000" b="1" i="1" dirty="0" err="1" smtClean="0"/>
              <a:t>зігріває</a:t>
            </a:r>
            <a:r>
              <a:rPr lang="ru-RU" sz="2000" b="1" i="1" dirty="0" smtClean="0"/>
              <a:t> нас, як </a:t>
            </a:r>
            <a:r>
              <a:rPr lang="ru-RU" sz="2000" b="1" i="1" dirty="0" err="1" smtClean="0"/>
              <a:t>внутрішній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тілесний</a:t>
            </a:r>
            <a:r>
              <a:rPr lang="ru-RU" sz="2000" b="1" i="1" dirty="0" smtClean="0"/>
              <a:t> костюм. Справа в тому,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підшкірний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жировий</a:t>
            </a:r>
            <a:r>
              <a:rPr lang="ru-RU" sz="2000" b="1" i="1" dirty="0" smtClean="0"/>
              <a:t> шар погано проводить тепло, </a:t>
            </a:r>
            <a:r>
              <a:rPr lang="ru-RU" sz="2000" b="1" i="1" dirty="0" err="1" smtClean="0"/>
              <a:t>перешкоджаючи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надмірному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надходженню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ззовні</a:t>
            </a:r>
            <a:r>
              <a:rPr lang="ru-RU" sz="2000" b="1" i="1" dirty="0" smtClean="0"/>
              <a:t>, як тепла, так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холоду, а </a:t>
            </a:r>
            <a:r>
              <a:rPr lang="ru-RU" sz="2000" b="1" i="1" dirty="0" err="1" smtClean="0"/>
              <a:t>також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надмірної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втрати</a:t>
            </a:r>
            <a:r>
              <a:rPr lang="ru-RU" sz="2000" b="1" i="1" dirty="0" smtClean="0"/>
              <a:t> тепла. Людина </a:t>
            </a:r>
            <a:r>
              <a:rPr lang="ru-RU" sz="2000" b="1" i="1" dirty="0" err="1" smtClean="0"/>
              <a:t>накопичує</a:t>
            </a:r>
            <a:r>
              <a:rPr lang="ru-RU" sz="2000" b="1" i="1" dirty="0" smtClean="0"/>
              <a:t> жир </a:t>
            </a:r>
            <a:r>
              <a:rPr lang="ru-RU" sz="2000" b="1" i="1" dirty="0" err="1" smtClean="0"/>
              <a:t>відмінно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тварин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живуть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суші</a:t>
            </a:r>
            <a:r>
              <a:rPr lang="ru-RU" sz="2000" b="1" i="1" dirty="0" smtClean="0"/>
              <a:t>. При гарному </a:t>
            </a:r>
            <a:r>
              <a:rPr lang="ru-RU" sz="2000" b="1" i="1" dirty="0" err="1" smtClean="0"/>
              <a:t>харчуванні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мавп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з'явитися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круглий</a:t>
            </a:r>
            <a:r>
              <a:rPr lang="ru-RU" sz="2000" b="1" i="1" dirty="0" smtClean="0"/>
              <a:t> животик, </a:t>
            </a:r>
            <a:r>
              <a:rPr lang="ru-RU" sz="2000" b="1" i="1" dirty="0" err="1" smtClean="0"/>
              <a:t>але</a:t>
            </a:r>
            <a:r>
              <a:rPr lang="ru-RU" sz="2000" b="1" i="1" dirty="0" smtClean="0"/>
              <a:t> в них </a:t>
            </a:r>
            <a:r>
              <a:rPr lang="ru-RU" sz="2000" b="1" i="1" dirty="0" err="1" smtClean="0"/>
              <a:t>ніколи</a:t>
            </a:r>
            <a:r>
              <a:rPr lang="ru-RU" sz="2000" b="1" i="1" dirty="0" smtClean="0"/>
              <a:t> не буде </a:t>
            </a:r>
            <a:r>
              <a:rPr lang="ru-RU" sz="2000" b="1" i="1" dirty="0" err="1" smtClean="0"/>
              <a:t>пухких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щік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товстих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сідниць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інших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частин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тіла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Товщина</a:t>
            </a:r>
            <a:r>
              <a:rPr lang="ru-RU" sz="2000" b="1" i="1" dirty="0" smtClean="0"/>
              <a:t> жиру в </a:t>
            </a:r>
            <a:r>
              <a:rPr lang="ru-RU" sz="2000" b="1" i="1" dirty="0" err="1" smtClean="0"/>
              <a:t>людини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неоднакова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наприклад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області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чола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носа </a:t>
            </a:r>
            <a:r>
              <a:rPr lang="ru-RU" sz="2000" b="1" i="1" dirty="0" err="1" smtClean="0"/>
              <a:t>виражена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слабко</a:t>
            </a:r>
            <a:r>
              <a:rPr lang="ru-RU" sz="2000" b="1" i="1" dirty="0" smtClean="0"/>
              <a:t>, на </a:t>
            </a:r>
            <a:r>
              <a:rPr lang="ru-RU" sz="2000" b="1" i="1" dirty="0" err="1" smtClean="0"/>
              <a:t>віках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відсутня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зовсім</a:t>
            </a:r>
            <a:r>
              <a:rPr lang="ru-RU" sz="2000" b="1" i="1" dirty="0" smtClean="0"/>
              <a:t>, а от на </a:t>
            </a:r>
            <a:r>
              <a:rPr lang="ru-RU" sz="2000" b="1" i="1" dirty="0" err="1" smtClean="0"/>
              <a:t>животі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сідницях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досягає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декількох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сантиметрів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5" name="Рисунок 4" descr="j043458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8375" y="5286388"/>
            <a:ext cx="1825625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043458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511800"/>
            <a:ext cx="1825625" cy="134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Переробний</a:t>
            </a:r>
            <a:r>
              <a:rPr lang="ru-RU" dirty="0" smtClean="0"/>
              <a:t> </a:t>
            </a:r>
            <a:r>
              <a:rPr lang="ru-RU" dirty="0" err="1" smtClean="0"/>
              <a:t>хімічний</a:t>
            </a:r>
            <a:r>
              <a:rPr lang="ru-RU" dirty="0" smtClean="0"/>
              <a:t> завод для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00174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На </a:t>
            </a:r>
            <a:r>
              <a:rPr lang="ru-RU" b="1" i="1" dirty="0" err="1" smtClean="0"/>
              <a:t>цьому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нашої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шкіри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закінчуються</a:t>
            </a:r>
            <a:r>
              <a:rPr lang="ru-RU" b="1" i="1" dirty="0" smtClean="0"/>
              <a:t>. </a:t>
            </a:r>
            <a:r>
              <a:rPr lang="ru-RU" b="1" i="1" dirty="0" err="1" smtClean="0"/>
              <a:t>Виявляється</a:t>
            </a:r>
            <a:r>
              <a:rPr lang="ru-RU" b="1" i="1" dirty="0" smtClean="0"/>
              <a:t>, вона "</a:t>
            </a:r>
            <a:r>
              <a:rPr lang="ru-RU" b="1" i="1" dirty="0" err="1" smtClean="0"/>
              <a:t>працює</a:t>
            </a:r>
            <a:r>
              <a:rPr lang="ru-RU" b="1" i="1" dirty="0" smtClean="0"/>
              <a:t>" </a:t>
            </a:r>
            <a:r>
              <a:rPr lang="ru-RU" b="1" i="1" dirty="0" err="1" smtClean="0"/>
              <a:t>ще</a:t>
            </a:r>
            <a:r>
              <a:rPr lang="ru-RU" b="1" i="1" dirty="0" smtClean="0"/>
              <a:t> як </a:t>
            </a:r>
            <a:r>
              <a:rPr lang="ru-RU" b="1" i="1" dirty="0" err="1" smtClean="0"/>
              <a:t>величезний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переробний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хімічний</a:t>
            </a:r>
            <a:r>
              <a:rPr lang="ru-RU" b="1" i="1" dirty="0" smtClean="0"/>
              <a:t> завод, </a:t>
            </a:r>
            <a:r>
              <a:rPr lang="ru-RU" b="1" i="1" dirty="0" err="1" smtClean="0"/>
              <a:t>послугами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якого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користується</a:t>
            </a:r>
            <a:r>
              <a:rPr lang="ru-RU" b="1" i="1" dirty="0" smtClean="0"/>
              <a:t> весь </a:t>
            </a:r>
            <a:r>
              <a:rPr lang="ru-RU" b="1" i="1" dirty="0" err="1" smtClean="0"/>
              <a:t>організм</a:t>
            </a:r>
            <a:r>
              <a:rPr lang="ru-RU" b="1" i="1" dirty="0" smtClean="0"/>
              <a:t>. </a:t>
            </a:r>
            <a:r>
              <a:rPr lang="ru-RU" b="1" i="1" dirty="0" err="1" smtClean="0"/>
              <a:t>Шкіра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запобігає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 водного балансу </a:t>
            </a:r>
            <a:r>
              <a:rPr lang="ru-RU" b="1" i="1" dirty="0" err="1" smtClean="0"/>
              <a:t>тіла</a:t>
            </a:r>
            <a:r>
              <a:rPr lang="ru-RU" b="1" i="1" dirty="0" smtClean="0"/>
              <a:t>: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зовнішній</a:t>
            </a:r>
            <a:r>
              <a:rPr lang="ru-RU" b="1" i="1" dirty="0" smtClean="0"/>
              <a:t> шар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водонепроникними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завдяки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концентрація</a:t>
            </a:r>
            <a:r>
              <a:rPr lang="ru-RU" b="1" i="1" dirty="0" smtClean="0"/>
              <a:t> води в </a:t>
            </a:r>
            <a:r>
              <a:rPr lang="ru-RU" b="1" i="1" dirty="0" err="1" smtClean="0"/>
              <a:t>тілі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контролюється</a:t>
            </a:r>
            <a:r>
              <a:rPr lang="ru-RU" b="1" i="1" dirty="0" smtClean="0"/>
              <a:t>. Наше </a:t>
            </a:r>
            <a:r>
              <a:rPr lang="ru-RU" b="1" i="1" dirty="0" err="1" smtClean="0"/>
              <a:t>існування</a:t>
            </a:r>
            <a:r>
              <a:rPr lang="ru-RU" b="1" i="1" dirty="0" smtClean="0"/>
              <a:t> без </a:t>
            </a:r>
            <a:r>
              <a:rPr lang="ru-RU" b="1" i="1" dirty="0" err="1" smtClean="0"/>
              <a:t>шкіри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було</a:t>
            </a:r>
            <a:r>
              <a:rPr lang="ru-RU" b="1" i="1" dirty="0" smtClean="0"/>
              <a:t> б просто не </a:t>
            </a:r>
            <a:r>
              <a:rPr lang="ru-RU" b="1" i="1" dirty="0" err="1" smtClean="0"/>
              <a:t>можливим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оскільки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організмі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змогла</a:t>
            </a:r>
            <a:r>
              <a:rPr lang="ru-RU" b="1" i="1" dirty="0" smtClean="0"/>
              <a:t> б </a:t>
            </a:r>
            <a:r>
              <a:rPr lang="ru-RU" b="1" i="1" dirty="0" err="1" smtClean="0"/>
              <a:t>утримуватися</a:t>
            </a:r>
            <a:r>
              <a:rPr lang="ru-RU" b="1" i="1" dirty="0" smtClean="0"/>
              <a:t> вода. У </a:t>
            </a:r>
            <a:r>
              <a:rPr lang="ru-RU" b="1" i="1" dirty="0" err="1" smtClean="0"/>
              <a:t>шкірі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відбувається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обмін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вуглеводів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білків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жирів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вітамінів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солей.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складний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процес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завдяки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якому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організм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отримує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необхідні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йому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поживні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речовини</a:t>
            </a:r>
            <a:r>
              <a:rPr lang="ru-RU" b="1" i="1" dirty="0" smtClean="0"/>
              <a:t>. За </a:t>
            </a:r>
            <a:r>
              <a:rPr lang="ru-RU" b="1" i="1" dirty="0" err="1" smtClean="0"/>
              <a:t>інтенсивністю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обміну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шкіра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трохи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поступається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печінки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підшкірний</a:t>
            </a:r>
            <a:r>
              <a:rPr lang="ru-RU" b="1" i="1" dirty="0" smtClean="0"/>
              <a:t> шар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потужним</a:t>
            </a:r>
            <a:r>
              <a:rPr lang="ru-RU" b="1" i="1" dirty="0" smtClean="0"/>
              <a:t> складом </a:t>
            </a:r>
            <a:r>
              <a:rPr lang="ru-RU" b="1" i="1" dirty="0" err="1" smtClean="0"/>
              <a:t>поживних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речовин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організм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витрачає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разі</a:t>
            </a:r>
            <a:r>
              <a:rPr lang="ru-RU" b="1" i="1" dirty="0" smtClean="0"/>
              <a:t> потреби. Через </a:t>
            </a:r>
            <a:r>
              <a:rPr lang="ru-RU" b="1" i="1" dirty="0" err="1" smtClean="0"/>
              <a:t>шкіру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здійснюється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обмін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газів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між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тілом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навколишнім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середовищем</a:t>
            </a:r>
            <a:r>
              <a:rPr lang="ru-RU" b="1" i="1" dirty="0" smtClean="0"/>
              <a:t> - </a:t>
            </a:r>
            <a:r>
              <a:rPr lang="ru-RU" b="1" i="1" dirty="0" err="1" smtClean="0"/>
              <a:t>ця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здатність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менш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важлива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ніж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дихання</a:t>
            </a:r>
            <a:r>
              <a:rPr lang="ru-RU" b="1" i="1" dirty="0" smtClean="0"/>
              <a:t> через </a:t>
            </a:r>
            <a:r>
              <a:rPr lang="ru-RU" b="1" i="1" dirty="0" err="1" smtClean="0"/>
              <a:t>легені</a:t>
            </a:r>
            <a:r>
              <a:rPr lang="ru-RU" b="1" i="1" dirty="0" smtClean="0"/>
              <a:t>. </a:t>
            </a:r>
            <a:r>
              <a:rPr lang="ru-RU" b="1" i="1" dirty="0" err="1" smtClean="0"/>
              <a:t>Шкіра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поглинає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сонячні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промені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виробляючи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вітамін</a:t>
            </a:r>
            <a:r>
              <a:rPr lang="ru-RU" b="1" i="1" dirty="0" smtClean="0"/>
              <a:t> Д, </a:t>
            </a:r>
            <a:r>
              <a:rPr lang="ru-RU" b="1" i="1" dirty="0" err="1" smtClean="0"/>
              <a:t>необхідний</a:t>
            </a:r>
            <a:r>
              <a:rPr lang="ru-RU" b="1" i="1" dirty="0" smtClean="0"/>
              <a:t> для </a:t>
            </a:r>
            <a:r>
              <a:rPr lang="ru-RU" b="1" i="1" dirty="0" err="1" smtClean="0"/>
              <a:t>кісток</a:t>
            </a:r>
            <a:r>
              <a:rPr lang="ru-RU" b="1" i="1" dirty="0" smtClean="0"/>
              <a:t>. </a:t>
            </a:r>
            <a:r>
              <a:rPr lang="ru-RU" b="1" i="1" dirty="0" err="1" smtClean="0"/>
              <a:t>Тільки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уявіть</a:t>
            </a:r>
            <a:r>
              <a:rPr lang="ru-RU" b="1" i="1" dirty="0" smtClean="0"/>
              <a:t>, без </a:t>
            </a:r>
            <a:r>
              <a:rPr lang="ru-RU" b="1" i="1" dirty="0" err="1" smtClean="0"/>
              <a:t>діяльності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шкіри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виробництва</a:t>
            </a:r>
            <a:r>
              <a:rPr lang="ru-RU" b="1" i="1" dirty="0" smtClean="0"/>
              <a:t> нею </a:t>
            </a:r>
            <a:r>
              <a:rPr lang="ru-RU" b="1" i="1" dirty="0" err="1" smtClean="0"/>
              <a:t>вітаміну</a:t>
            </a:r>
            <a:r>
              <a:rPr lang="ru-RU" b="1" i="1" dirty="0" smtClean="0"/>
              <a:t> Д </a:t>
            </a:r>
            <a:r>
              <a:rPr lang="ru-RU" b="1" i="1" dirty="0" err="1" smtClean="0"/>
              <a:t>наші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кістки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розкришилися</a:t>
            </a:r>
            <a:r>
              <a:rPr lang="ru-RU" b="1" i="1" dirty="0" smtClean="0"/>
              <a:t> б </a:t>
            </a:r>
            <a:r>
              <a:rPr lang="ru-RU" b="1" i="1" dirty="0" err="1" smtClean="0"/>
              <a:t>ще</a:t>
            </a:r>
            <a:r>
              <a:rPr lang="ru-RU" b="1" i="1" dirty="0" smtClean="0"/>
              <a:t> до того, як ми </a:t>
            </a:r>
            <a:r>
              <a:rPr lang="ru-RU" b="1" i="1" dirty="0" err="1" smtClean="0"/>
              <a:t>подорослішали</a:t>
            </a:r>
            <a:r>
              <a:rPr lang="ru-RU" b="1" i="1" dirty="0" smtClean="0"/>
              <a:t> б.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1071546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Багато</a:t>
            </a:r>
            <a:r>
              <a:rPr lang="ru-RU" sz="3600" dirty="0" smtClean="0"/>
              <a:t> </a:t>
            </a:r>
            <a:r>
              <a:rPr lang="ru-RU" sz="3600" dirty="0" err="1" smtClean="0"/>
              <a:t>інших</a:t>
            </a:r>
            <a:r>
              <a:rPr lang="ru-RU" sz="3600" dirty="0" smtClean="0"/>
              <a:t> </a:t>
            </a:r>
            <a:r>
              <a:rPr lang="ru-RU" sz="3600" dirty="0" err="1" smtClean="0"/>
              <a:t>унікальних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властивостей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Наша </a:t>
            </a:r>
            <a:r>
              <a:rPr lang="ru-RU" b="1" i="1" dirty="0" err="1" smtClean="0"/>
              <a:t>шкіра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стиснутися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якщо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схудла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розтягнутися</a:t>
            </a:r>
            <a:r>
              <a:rPr lang="ru-RU" b="1" i="1" dirty="0" smtClean="0"/>
              <a:t>, "</a:t>
            </a:r>
            <a:r>
              <a:rPr lang="ru-RU" b="1" i="1" dirty="0" err="1" smtClean="0"/>
              <a:t>підстроївшись</a:t>
            </a:r>
            <a:r>
              <a:rPr lang="ru-RU" b="1" i="1" dirty="0" smtClean="0"/>
              <a:t>" </a:t>
            </a:r>
            <a:r>
              <a:rPr lang="ru-RU" b="1" i="1" dirty="0" err="1" smtClean="0"/>
              <a:t>під</a:t>
            </a:r>
            <a:r>
              <a:rPr lang="ru-RU" b="1" i="1" dirty="0" smtClean="0"/>
              <a:t> 200-кілограмового </a:t>
            </a:r>
            <a:r>
              <a:rPr lang="ru-RU" b="1" i="1" dirty="0" err="1" smtClean="0"/>
              <a:t>чоловіка</a:t>
            </a:r>
            <a:r>
              <a:rPr lang="ru-RU" b="1" i="1" dirty="0" smtClean="0"/>
              <a:t>. Вона </a:t>
            </a:r>
            <a:r>
              <a:rPr lang="ru-RU" b="1" i="1" dirty="0" err="1" smtClean="0"/>
              <a:t>може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розтягуватися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стягуватися</a:t>
            </a:r>
            <a:r>
              <a:rPr lang="ru-RU" b="1" i="1" dirty="0" smtClean="0"/>
              <a:t> при </a:t>
            </a:r>
            <a:r>
              <a:rPr lang="ru-RU" b="1" i="1" dirty="0" err="1" smtClean="0"/>
              <a:t>русі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кінцівок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сотні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разів</a:t>
            </a:r>
            <a:r>
              <a:rPr lang="ru-RU" b="1" i="1" dirty="0" smtClean="0"/>
              <a:t> на день </a:t>
            </a:r>
            <a:r>
              <a:rPr lang="ru-RU" b="1" i="1" dirty="0" err="1" smtClean="0"/>
              <a:t>протягом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усього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життя</a:t>
            </a:r>
            <a:r>
              <a:rPr lang="ru-RU" b="1" i="1" dirty="0" smtClean="0"/>
              <a:t>! </a:t>
            </a:r>
            <a:r>
              <a:rPr lang="ru-RU" b="1" i="1" dirty="0" err="1" smtClean="0"/>
              <a:t>Який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матеріал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розроблений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людиною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такі</a:t>
            </a:r>
            <a:r>
              <a:rPr lang="ru-RU" b="1" i="1" dirty="0" smtClean="0"/>
              <a:t> ж </a:t>
            </a:r>
            <a:r>
              <a:rPr lang="ru-RU" b="1" i="1" dirty="0" err="1" smtClean="0"/>
              <a:t>властивості</a:t>
            </a:r>
            <a:r>
              <a:rPr lang="ru-RU" b="1" i="1" dirty="0" smtClean="0"/>
              <a:t>? </a:t>
            </a:r>
            <a:r>
              <a:rPr lang="ru-RU" b="1" i="1" dirty="0" err="1" smtClean="0"/>
              <a:t>Відомо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більше</a:t>
            </a:r>
            <a:r>
              <a:rPr lang="ru-RU" b="1" i="1" dirty="0" smtClean="0"/>
              <a:t> 350 </a:t>
            </a:r>
            <a:r>
              <a:rPr lang="ru-RU" b="1" i="1" dirty="0" err="1" smtClean="0"/>
              <a:t>запахів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виходять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шкіри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хоча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кількість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перевищувати</a:t>
            </a:r>
            <a:r>
              <a:rPr lang="ru-RU" b="1" i="1" dirty="0" smtClean="0"/>
              <a:t> 1000. </a:t>
            </a:r>
            <a:r>
              <a:rPr lang="ru-RU" b="1" i="1" dirty="0" err="1" smtClean="0"/>
              <a:t>Деякі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них </a:t>
            </a:r>
            <a:r>
              <a:rPr lang="ru-RU" b="1" i="1" dirty="0" err="1" smtClean="0"/>
              <a:t>унікальні</a:t>
            </a:r>
            <a:r>
              <a:rPr lang="ru-RU" b="1" i="1" dirty="0" smtClean="0"/>
              <a:t> для </a:t>
            </a:r>
            <a:r>
              <a:rPr lang="ru-RU" b="1" i="1" dirty="0" err="1" smtClean="0"/>
              <a:t>кожної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людини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2928934"/>
            <a:ext cx="2571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структура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внутрішнє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червоних</a:t>
            </a:r>
            <a:r>
              <a:rPr lang="ru-RU" dirty="0" smtClean="0"/>
              <a:t> </a:t>
            </a:r>
            <a:r>
              <a:rPr lang="ru-RU" dirty="0" err="1" smtClean="0"/>
              <a:t>кров'яних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по </a:t>
            </a:r>
            <a:r>
              <a:rPr lang="ru-RU" dirty="0" err="1" smtClean="0"/>
              <a:t>шкірі</a:t>
            </a:r>
            <a:r>
              <a:rPr lang="ru-RU" dirty="0" smtClean="0"/>
              <a:t>, вона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блідою</a:t>
            </a:r>
            <a:r>
              <a:rPr lang="ru-RU" dirty="0" smtClean="0"/>
              <a:t>; </a:t>
            </a:r>
            <a:r>
              <a:rPr lang="ru-RU" dirty="0" err="1" smtClean="0"/>
              <a:t>жовтувата</a:t>
            </a:r>
            <a:r>
              <a:rPr lang="ru-RU" dirty="0" smtClean="0"/>
              <a:t> </a:t>
            </a:r>
            <a:r>
              <a:rPr lang="ru-RU" dirty="0" err="1" smtClean="0"/>
              <a:t>шкіра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про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 </a:t>
            </a:r>
            <a:endParaRPr lang="ru-RU" dirty="0"/>
          </a:p>
        </p:txBody>
      </p:sp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465056"/>
            <a:ext cx="4143404" cy="3105460"/>
          </a:xfrm>
          <a:prstGeom prst="rect">
            <a:avLst/>
          </a:prstGeom>
        </p:spPr>
      </p:pic>
      <p:pic>
        <p:nvPicPr>
          <p:cNvPr id="8" name="Рисунок 7" descr="artic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786058"/>
            <a:ext cx="300791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7554" y="571480"/>
            <a:ext cx="45005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«Коли нам холодно, </a:t>
            </a:r>
            <a:r>
              <a:rPr lang="ru-RU" sz="2000" b="1" i="1" dirty="0" err="1" smtClean="0"/>
              <a:t>кровоносні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судини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шкірі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стискаються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утримуючи</a:t>
            </a:r>
            <a:r>
              <a:rPr lang="ru-RU" sz="2000" b="1" i="1" dirty="0" smtClean="0"/>
              <a:t> тепло. </a:t>
            </a:r>
            <a:r>
              <a:rPr lang="ru-RU" sz="2000" b="1" i="1" dirty="0" err="1" smtClean="0"/>
              <a:t>Ефект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гусячої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шкіри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зменшує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втрату</a:t>
            </a:r>
            <a:r>
              <a:rPr lang="ru-RU" sz="2000" b="1" i="1" dirty="0" smtClean="0"/>
              <a:t> тепла за </a:t>
            </a:r>
            <a:r>
              <a:rPr lang="ru-RU" sz="2000" b="1" i="1" dirty="0" err="1" smtClean="0"/>
              <a:t>допомогою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підняття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волосків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шкірі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створюючи</a:t>
            </a:r>
            <a:r>
              <a:rPr lang="ru-RU" sz="2000" b="1" i="1" dirty="0" smtClean="0"/>
              <a:t> ямки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більш</a:t>
            </a:r>
            <a:r>
              <a:rPr lang="ru-RU" sz="2000" b="1" i="1" dirty="0" smtClean="0"/>
              <a:t> теплим </a:t>
            </a:r>
            <a:r>
              <a:rPr lang="ru-RU" sz="2000" b="1" i="1" dirty="0" err="1" smtClean="0"/>
              <a:t>повітрям</a:t>
            </a:r>
            <a:r>
              <a:rPr lang="ru-RU" sz="2000" b="1" i="1" dirty="0" smtClean="0"/>
              <a:t> . </a:t>
            </a:r>
            <a:r>
              <a:rPr lang="ru-RU" sz="2000" b="1" i="1" dirty="0" err="1" smtClean="0"/>
              <a:t>Тремтіння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збільшує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виробництво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теплоти</a:t>
            </a:r>
            <a:r>
              <a:rPr lang="ru-RU" sz="2000" b="1" i="1" dirty="0" smtClean="0"/>
              <a:t>, як </a:t>
            </a:r>
            <a:r>
              <a:rPr lang="ru-RU" sz="2000" b="1" i="1" dirty="0" err="1" smtClean="0"/>
              <a:t>ніби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включаються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мільярди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крихітних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теплових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лампочок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Клітини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шкіри</a:t>
            </a:r>
            <a:r>
              <a:rPr lang="ru-RU" sz="2000" b="1" i="1" dirty="0" smtClean="0"/>
              <a:t> "</a:t>
            </a:r>
            <a:r>
              <a:rPr lang="ru-RU" sz="2000" b="1" i="1" dirty="0" err="1" smtClean="0"/>
              <a:t>знають</a:t>
            </a:r>
            <a:r>
              <a:rPr lang="ru-RU" sz="2000" b="1" i="1" dirty="0" smtClean="0"/>
              <a:t>", як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коли </a:t>
            </a:r>
            <a:r>
              <a:rPr lang="ru-RU" sz="2000" b="1" i="1" dirty="0" err="1" smtClean="0"/>
              <a:t>стиснути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місцеві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судини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після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поранення</a:t>
            </a:r>
            <a:r>
              <a:rPr lang="ru-RU" sz="2000" b="1" i="1" dirty="0" smtClean="0"/>
              <a:t> для </a:t>
            </a:r>
            <a:r>
              <a:rPr lang="ru-RU" sz="2000" b="1" i="1" dirty="0" err="1" smtClean="0"/>
              <a:t>зменшення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кровотечі</a:t>
            </a:r>
            <a:r>
              <a:rPr lang="ru-RU" sz="2000" b="1" i="1" dirty="0" smtClean="0"/>
              <a:t> ... Гладка, </a:t>
            </a:r>
            <a:r>
              <a:rPr lang="ru-RU" sz="2000" b="1" i="1" dirty="0" err="1" smtClean="0"/>
              <a:t>непокрита</a:t>
            </a:r>
            <a:r>
              <a:rPr lang="ru-RU" sz="2000" b="1" i="1" dirty="0" smtClean="0"/>
              <a:t> ворсом </a:t>
            </a:r>
            <a:r>
              <a:rPr lang="ru-RU" sz="2000" b="1" i="1" dirty="0" err="1" smtClean="0"/>
              <a:t>шкіра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підшкірний</a:t>
            </a:r>
            <a:r>
              <a:rPr lang="ru-RU" sz="2000" b="1" i="1" dirty="0" smtClean="0"/>
              <a:t> жир, </a:t>
            </a:r>
            <a:r>
              <a:rPr lang="ru-RU" sz="2000" b="1" i="1" dirty="0" err="1" smtClean="0"/>
              <a:t>еластичність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величезна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кількість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залоз</a:t>
            </a:r>
            <a:r>
              <a:rPr lang="ru-RU" sz="2000" b="1" i="1" dirty="0" smtClean="0"/>
              <a:t> - </a:t>
            </a:r>
            <a:r>
              <a:rPr lang="ru-RU" sz="2000" b="1" i="1" dirty="0" err="1" smtClean="0"/>
              <a:t>унікальні</a:t>
            </a:r>
            <a:r>
              <a:rPr lang="ru-RU" sz="2000" b="1" i="1" dirty="0" smtClean="0"/>
              <a:t> для людей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характерні</a:t>
            </a:r>
            <a:r>
              <a:rPr lang="ru-RU" sz="2000" b="1" i="1" dirty="0" smtClean="0"/>
              <a:t> для </a:t>
            </a:r>
            <a:r>
              <a:rPr lang="ru-RU" sz="2000" b="1" i="1" dirty="0" err="1" smtClean="0"/>
              <a:t>тварини</a:t>
            </a:r>
            <a:r>
              <a:rPr lang="ru-RU" sz="2000" b="1" i="1" dirty="0" smtClean="0"/>
              <a:t>»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60007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err="1" smtClean="0"/>
              <a:t>Айзек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Азімов</a:t>
            </a: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pic>
        <p:nvPicPr>
          <p:cNvPr id="6" name="Рисунок 5" descr="180px-2003-09-17_goose_bum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85794"/>
            <a:ext cx="2857520" cy="2603518"/>
          </a:xfrm>
          <a:prstGeom prst="rect">
            <a:avLst/>
          </a:prstGeom>
        </p:spPr>
      </p:pic>
      <p:pic>
        <p:nvPicPr>
          <p:cNvPr id="7" name="Рисунок 6" descr="bod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929066"/>
            <a:ext cx="2714644" cy="2551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ru-RU" b="1" dirty="0" err="1"/>
              <a:t>шкіри</a:t>
            </a:r>
            <a:r>
              <a:rPr lang="ru-RU" b="1" dirty="0"/>
              <a:t>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0"/>
            <a:ext cx="6929486" cy="4786346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uk-UA" sz="2000" b="1" dirty="0" smtClean="0"/>
              <a:t>Захисна: </a:t>
            </a:r>
            <a:r>
              <a:rPr lang="ru-RU" sz="1600" dirty="0" smtClean="0"/>
              <a:t>вона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оболонкою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відмежовує</a:t>
            </a:r>
            <a:r>
              <a:rPr lang="ru-RU" sz="1600" dirty="0"/>
              <a:t> </a:t>
            </a:r>
            <a:r>
              <a:rPr lang="ru-RU" sz="1600" dirty="0" err="1"/>
              <a:t>майже</a:t>
            </a:r>
            <a:r>
              <a:rPr lang="ru-RU" sz="1600" dirty="0"/>
              <a:t> весь </a:t>
            </a:r>
            <a:r>
              <a:rPr lang="ru-RU" sz="1600" dirty="0" err="1" smtClean="0"/>
              <a:t>організм</a:t>
            </a:r>
            <a:r>
              <a:rPr lang="ru-RU" sz="1600" dirty="0" smtClean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зовнішнього</a:t>
            </a:r>
            <a:r>
              <a:rPr lang="ru-RU" sz="1600" dirty="0"/>
              <a:t>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;   </a:t>
            </a:r>
            <a:r>
              <a:rPr lang="ru-RU" sz="1600" dirty="0" err="1"/>
              <a:t>захищає</a:t>
            </a:r>
            <a:r>
              <a:rPr lang="ru-RU" sz="1600" dirty="0"/>
              <a:t> </a:t>
            </a:r>
            <a:r>
              <a:rPr lang="ru-RU" sz="1600" dirty="0" err="1" smtClean="0"/>
              <a:t>внутрішні</a:t>
            </a:r>
            <a:r>
              <a:rPr lang="en-US" sz="1600" dirty="0" smtClean="0"/>
              <a:t> </a:t>
            </a:r>
            <a:r>
              <a:rPr lang="ru-RU" sz="1600" dirty="0" err="1" smtClean="0"/>
              <a:t>органи</a:t>
            </a:r>
            <a:r>
              <a:rPr lang="ru-RU" sz="1600" dirty="0" smtClean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механічних</a:t>
            </a:r>
            <a:r>
              <a:rPr lang="ru-RU" sz="1600" dirty="0"/>
              <a:t> </a:t>
            </a:r>
            <a:r>
              <a:rPr lang="ru-RU" sz="1600" dirty="0" err="1"/>
              <a:t>ушкоджень</a:t>
            </a:r>
            <a:r>
              <a:rPr lang="ru-RU" sz="1600" dirty="0"/>
              <a:t>,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проникнення</a:t>
            </a:r>
            <a:r>
              <a:rPr lang="ru-RU" sz="1600" dirty="0"/>
              <a:t>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 smtClean="0"/>
              <a:t>речовин</a:t>
            </a:r>
            <a:r>
              <a:rPr lang="en-US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/>
              <a:t>мікроорганізмів</a:t>
            </a:r>
            <a:r>
              <a:rPr lang="ru-RU" sz="1600" dirty="0"/>
              <a:t> </a:t>
            </a:r>
            <a:r>
              <a:rPr lang="ru-RU" sz="1600" dirty="0" smtClean="0"/>
              <a:t>,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/>
              <a:t>шкідливої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</a:t>
            </a:r>
            <a:r>
              <a:rPr lang="ru-RU" sz="1600" dirty="0" err="1" smtClean="0"/>
              <a:t>ультрафіолетового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випромінювання</a:t>
            </a:r>
            <a:r>
              <a:rPr lang="ru-RU" sz="1600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ru-RU" sz="2000" b="1" dirty="0" err="1" smtClean="0"/>
              <a:t>Видільна: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/>
              <a:t>секретом </a:t>
            </a:r>
            <a:r>
              <a:rPr lang="ru-RU" sz="1600" dirty="0" err="1"/>
              <a:t>потових</a:t>
            </a:r>
            <a:r>
              <a:rPr lang="ru-RU" sz="1600" dirty="0"/>
              <a:t> </a:t>
            </a:r>
            <a:r>
              <a:rPr lang="ru-RU" sz="1600" dirty="0" err="1"/>
              <a:t>залоз</a:t>
            </a:r>
            <a:r>
              <a:rPr lang="ru-RU" sz="1600" dirty="0"/>
              <a:t> </a:t>
            </a:r>
            <a:r>
              <a:rPr lang="ru-RU" sz="1600" dirty="0" err="1"/>
              <a:t>шкіри</a:t>
            </a:r>
            <a:r>
              <a:rPr lang="ru-RU" sz="1600" dirty="0"/>
              <a:t> </a:t>
            </a:r>
            <a:r>
              <a:rPr lang="ru-RU" sz="1600" dirty="0" err="1"/>
              <a:t>виділяється</a:t>
            </a:r>
            <a:r>
              <a:rPr lang="ru-RU" sz="1600" dirty="0"/>
              <a:t> вода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певні</a:t>
            </a:r>
            <a:r>
              <a:rPr lang="ru-RU" sz="1600" dirty="0"/>
              <a:t> </a:t>
            </a:r>
            <a:r>
              <a:rPr lang="ru-RU" sz="1600" dirty="0" err="1" smtClean="0"/>
              <a:t>продукти</a:t>
            </a:r>
            <a:r>
              <a:rPr lang="ru-RU" sz="1600" dirty="0" smtClean="0"/>
              <a:t> </a:t>
            </a:r>
            <a:r>
              <a:rPr lang="ru-RU" sz="1600" dirty="0" err="1"/>
              <a:t>метаболізму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buBlip>
                <a:blip r:embed="rId3"/>
              </a:buBlip>
            </a:pPr>
            <a:r>
              <a:rPr lang="ru-RU" sz="2000" b="1" dirty="0" err="1" smtClean="0"/>
              <a:t>Рецепторна</a:t>
            </a:r>
            <a:r>
              <a:rPr lang="ru-RU" sz="2000" b="1" dirty="0" smtClean="0"/>
              <a:t> :</a:t>
            </a:r>
            <a:r>
              <a:rPr lang="ru-RU" sz="1600" dirty="0" err="1" smtClean="0"/>
              <a:t>працює</a:t>
            </a:r>
            <a:r>
              <a:rPr lang="ru-RU" sz="1600" dirty="0" smtClean="0"/>
              <a:t> </a:t>
            </a:r>
            <a:r>
              <a:rPr lang="ru-RU" sz="1600" dirty="0" err="1"/>
              <a:t>шкіра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як орган </a:t>
            </a:r>
            <a:r>
              <a:rPr lang="ru-RU" sz="1600" dirty="0" err="1"/>
              <a:t>чуттів</a:t>
            </a:r>
            <a:r>
              <a:rPr lang="ru-RU" sz="1600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ru-RU" sz="2000" b="1" dirty="0" err="1" smtClean="0"/>
              <a:t>Терморегуляторна:</a:t>
            </a:r>
            <a:r>
              <a:rPr lang="ru-RU" sz="1600" dirty="0" err="1" smtClean="0"/>
              <a:t>через</a:t>
            </a:r>
            <a:r>
              <a:rPr lang="ru-RU" sz="1600" dirty="0" smtClean="0"/>
              <a:t> </a:t>
            </a:r>
            <a:r>
              <a:rPr lang="ru-RU" sz="1600" dirty="0" err="1"/>
              <a:t>неї</a:t>
            </a:r>
            <a:r>
              <a:rPr lang="ru-RU" sz="1600" dirty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</a:t>
            </a:r>
            <a:r>
              <a:rPr lang="ru-RU" sz="1600" dirty="0" err="1"/>
              <a:t>майже</a:t>
            </a:r>
            <a:r>
              <a:rPr lang="ru-RU" sz="1600" dirty="0"/>
              <a:t> 82 % </a:t>
            </a:r>
            <a:r>
              <a:rPr lang="ru-RU" sz="1600" dirty="0" err="1"/>
              <a:t>усієї</a:t>
            </a:r>
            <a:r>
              <a:rPr lang="ru-RU" sz="1600" dirty="0"/>
              <a:t> </a:t>
            </a:r>
            <a:r>
              <a:rPr lang="ru-RU" sz="1600" dirty="0" err="1"/>
              <a:t>тепловіддачі</a:t>
            </a:r>
            <a:r>
              <a:rPr lang="ru-RU" sz="1600" dirty="0"/>
              <a:t> </a:t>
            </a:r>
            <a:r>
              <a:rPr lang="ru-RU" sz="1600" dirty="0" err="1"/>
              <a:t>організму</a:t>
            </a:r>
            <a:r>
              <a:rPr lang="ru-RU" sz="1600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Депонування</a:t>
            </a:r>
            <a:r>
              <a:rPr lang="ru-RU" sz="2000" b="1" dirty="0" smtClean="0"/>
              <a:t>:  </a:t>
            </a:r>
            <a:r>
              <a:rPr lang="ru-RU" sz="1600" dirty="0" err="1" smtClean="0"/>
              <a:t>сховище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запасних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, в </a:t>
            </a:r>
            <a:r>
              <a:rPr lang="ru-RU" sz="1600" dirty="0" err="1" smtClean="0"/>
              <a:t>судинах</a:t>
            </a:r>
            <a:r>
              <a:rPr lang="ru-RU" sz="1600" dirty="0" smtClean="0"/>
              <a:t> </a:t>
            </a:r>
            <a:r>
              <a:rPr lang="ru-RU" sz="1600" dirty="0" err="1" smtClean="0"/>
              <a:t>шкіри</a:t>
            </a:r>
            <a:r>
              <a:rPr lang="ru-RU" sz="1600" dirty="0" smtClean="0"/>
              <a:t> 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знаходитись</a:t>
            </a:r>
            <a:r>
              <a:rPr lang="ru-RU" sz="1600" dirty="0" smtClean="0"/>
              <a:t> до 1л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buBlip>
                <a:blip r:embed="rId3"/>
              </a:buBlip>
            </a:pPr>
            <a:r>
              <a:rPr lang="ru-RU" sz="1600" dirty="0"/>
              <a:t>Роль </a:t>
            </a:r>
            <a:r>
              <a:rPr lang="ru-RU" sz="1600" dirty="0" err="1"/>
              <a:t>шкіри</a:t>
            </a:r>
            <a:r>
              <a:rPr lang="ru-RU" sz="1600" dirty="0"/>
              <a:t> в </a:t>
            </a:r>
            <a:r>
              <a:rPr lang="ru-RU" sz="2000" b="1" dirty="0" err="1" smtClean="0"/>
              <a:t>Обміні</a:t>
            </a:r>
            <a:r>
              <a:rPr lang="ru-RU" sz="2000" b="1" dirty="0" smtClean="0"/>
              <a:t> </a:t>
            </a:r>
            <a:r>
              <a:rPr lang="ru-RU" sz="2000" b="1" dirty="0" err="1"/>
              <a:t>речовин</a:t>
            </a:r>
            <a:r>
              <a:rPr lang="ru-RU" sz="2000" b="1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 smtClean="0"/>
              <a:t>унікальною</a:t>
            </a:r>
            <a:r>
              <a:rPr lang="ru-RU" sz="1600" dirty="0"/>
              <a:t>: </a:t>
            </a:r>
            <a:r>
              <a:rPr lang="ru-RU" sz="1600" dirty="0" err="1"/>
              <a:t>тільки</a:t>
            </a:r>
            <a:r>
              <a:rPr lang="ru-RU" sz="1600" dirty="0"/>
              <a:t> в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клітинах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дією</a:t>
            </a:r>
            <a:r>
              <a:rPr lang="ru-RU" sz="1600" dirty="0"/>
              <a:t> </a:t>
            </a:r>
            <a:r>
              <a:rPr lang="ru-RU" sz="1600" dirty="0" err="1" smtClean="0"/>
              <a:t>ультрафіолетового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випромінювання</a:t>
            </a:r>
            <a:r>
              <a:rPr lang="ru-RU" sz="1600" dirty="0" smtClean="0"/>
              <a:t> </a:t>
            </a:r>
            <a:r>
              <a:rPr lang="ru-RU" sz="1600" dirty="0" err="1"/>
              <a:t>синтезується</a:t>
            </a:r>
            <a:r>
              <a:rPr lang="ru-RU" sz="1600" dirty="0"/>
              <a:t> </a:t>
            </a:r>
            <a:r>
              <a:rPr lang="ru-RU" sz="1600" dirty="0" err="1"/>
              <a:t>вітамін</a:t>
            </a:r>
            <a:r>
              <a:rPr lang="ru-RU" sz="1600" dirty="0"/>
              <a:t> </a:t>
            </a:r>
            <a:r>
              <a:rPr lang="en-US" sz="1600" dirty="0"/>
              <a:t>D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85728"/>
            <a:ext cx="1586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err="1" smtClean="0"/>
              <a:t>Отже</a:t>
            </a:r>
            <a:r>
              <a:rPr lang="ru-RU" sz="3600" b="1" i="1" dirty="0" smtClean="0"/>
              <a:t>,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Похідні</a:t>
            </a:r>
            <a:r>
              <a:rPr lang="ru-RU" b="1" i="1" dirty="0" smtClean="0"/>
              <a:t> </a:t>
            </a:r>
            <a:r>
              <a:rPr lang="ru-RU" b="1" i="1" dirty="0" err="1"/>
              <a:t>епідермісу</a:t>
            </a:r>
            <a:r>
              <a:rPr lang="ru-RU" b="1" i="1" dirty="0"/>
              <a:t>,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6" name="Рисунок 5" descr="tip_volo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857496"/>
            <a:ext cx="2896760" cy="3585566"/>
          </a:xfrm>
          <a:prstGeom prst="rect">
            <a:avLst/>
          </a:prstGeom>
        </p:spPr>
      </p:pic>
      <p:pic>
        <p:nvPicPr>
          <p:cNvPr id="7" name="Рисунок 6" descr="144786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785390"/>
            <a:ext cx="2538416" cy="37957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785794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виконують</a:t>
            </a:r>
            <a:r>
              <a:rPr lang="ru-RU" sz="2000" dirty="0"/>
              <a:t> </a:t>
            </a:r>
            <a:r>
              <a:rPr lang="ru-RU" sz="2000" dirty="0" err="1" smtClean="0"/>
              <a:t>додаткову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захисну</a:t>
            </a:r>
            <a:r>
              <a:rPr lang="ru-RU" sz="2000" dirty="0" smtClean="0"/>
              <a:t> </a:t>
            </a:r>
            <a:r>
              <a:rPr lang="ru-RU" sz="2000" dirty="0" err="1"/>
              <a:t>функцію</a:t>
            </a:r>
            <a:r>
              <a:rPr lang="ru-RU" sz="2000" dirty="0"/>
              <a:t>, </a:t>
            </a:r>
            <a:r>
              <a:rPr lang="ru-RU" sz="2000" dirty="0" err="1"/>
              <a:t>є</a:t>
            </a:r>
            <a:r>
              <a:rPr lang="ru-RU" sz="2000" dirty="0"/>
              <a:t> </a:t>
            </a:r>
            <a:r>
              <a:rPr lang="ru-RU" sz="2000" b="1" i="1" dirty="0" err="1"/>
              <a:t>волосся</a:t>
            </a:r>
            <a:r>
              <a:rPr lang="ru-RU" sz="2000" b="1" i="1" dirty="0"/>
              <a:t> </a:t>
            </a:r>
            <a:r>
              <a:rPr lang="ru-RU" sz="2000" b="1" i="1" dirty="0" err="1"/>
              <a:t>й</a:t>
            </a:r>
            <a:r>
              <a:rPr lang="ru-RU" sz="2000" b="1" i="1" dirty="0"/>
              <a:t> </a:t>
            </a:r>
            <a:r>
              <a:rPr lang="ru-RU" sz="2000" b="1" i="1" dirty="0" err="1"/>
              <a:t>нігті</a:t>
            </a:r>
            <a:r>
              <a:rPr lang="ru-RU" sz="2000" b="1" i="1" dirty="0"/>
              <a:t>. </a:t>
            </a:r>
            <a:r>
              <a:rPr lang="ru-RU" sz="2000" b="1" i="1" dirty="0" err="1"/>
              <a:t>Волосся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вкриває</a:t>
            </a:r>
            <a:r>
              <a:rPr lang="ru-RU" sz="2000" b="1" i="1" dirty="0" smtClean="0"/>
              <a:t> 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/>
              <a:t>всю </a:t>
            </a:r>
            <a:r>
              <a:rPr lang="ru-RU" sz="2000" dirty="0" err="1"/>
              <a:t>поверхню</a:t>
            </a:r>
            <a:r>
              <a:rPr lang="ru-RU" sz="2000" dirty="0"/>
              <a:t> </a:t>
            </a:r>
            <a:r>
              <a:rPr lang="ru-RU" sz="2000" dirty="0" err="1"/>
              <a:t>шкіри</a:t>
            </a:r>
            <a:r>
              <a:rPr lang="ru-RU" sz="2000" dirty="0"/>
              <a:t>, за </a:t>
            </a:r>
            <a:r>
              <a:rPr lang="ru-RU" sz="2000" dirty="0" err="1"/>
              <a:t>винятком</a:t>
            </a:r>
            <a:r>
              <a:rPr lang="ru-RU" sz="2000" dirty="0"/>
              <a:t> </a:t>
            </a:r>
            <a:r>
              <a:rPr lang="ru-RU" sz="2000" dirty="0" err="1"/>
              <a:t>долонь</a:t>
            </a:r>
            <a:r>
              <a:rPr lang="ru-RU" sz="2000" dirty="0"/>
              <a:t>, </a:t>
            </a:r>
            <a:r>
              <a:rPr lang="ru-RU" sz="2000" dirty="0" err="1" smtClean="0"/>
              <a:t>підошов</a:t>
            </a:r>
            <a:r>
              <a:rPr lang="ru-RU" sz="2000" dirty="0"/>
              <a:t>, </a:t>
            </a:r>
            <a:r>
              <a:rPr lang="ru-RU" sz="2000" dirty="0" err="1"/>
              <a:t>бічних</a:t>
            </a:r>
            <a:r>
              <a:rPr lang="ru-RU" sz="2000" dirty="0"/>
              <a:t> </a:t>
            </a:r>
            <a:r>
              <a:rPr lang="ru-RU" sz="2000" dirty="0" err="1"/>
              <a:t>поверхонь</a:t>
            </a:r>
            <a:r>
              <a:rPr lang="ru-RU" sz="2000" dirty="0"/>
              <a:t> </a:t>
            </a:r>
            <a:r>
              <a:rPr lang="ru-RU" sz="2000" dirty="0" err="1"/>
              <a:t>пальців</a:t>
            </a:r>
            <a:r>
              <a:rPr lang="ru-RU" sz="2000" dirty="0"/>
              <a:t>. На </a:t>
            </a:r>
            <a:r>
              <a:rPr lang="ru-RU" sz="2000" dirty="0" err="1"/>
              <a:t>голові</a:t>
            </a:r>
            <a:r>
              <a:rPr lang="ru-RU" sz="2000" dirty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у </a:t>
            </a:r>
            <a:r>
              <a:rPr lang="ru-RU" sz="2000" dirty="0" err="1"/>
              <a:t>середньому</a:t>
            </a:r>
            <a:r>
              <a:rPr lang="ru-RU" sz="2000" dirty="0"/>
              <a:t> росте </a:t>
            </a:r>
            <a:r>
              <a:rPr lang="ru-RU" sz="2000" dirty="0" err="1"/>
              <a:t>близько</a:t>
            </a:r>
            <a:r>
              <a:rPr lang="ru-RU" sz="2000" dirty="0"/>
              <a:t> 100 тис. </a:t>
            </a:r>
            <a:r>
              <a:rPr lang="ru-RU" sz="2000" dirty="0" err="1"/>
              <a:t>волосин</a:t>
            </a:r>
            <a:r>
              <a:rPr lang="ru-RU" sz="2000" dirty="0"/>
              <a:t>,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 smtClean="0"/>
              <a:t>хоча</a:t>
            </a:r>
            <a:r>
              <a:rPr lang="ru-RU" sz="2000" dirty="0" smtClean="0"/>
              <a:t> 75–100 </a:t>
            </a:r>
            <a:r>
              <a:rPr lang="ru-RU" sz="2000" dirty="0" err="1"/>
              <a:t>з</a:t>
            </a:r>
            <a:r>
              <a:rPr lang="ru-RU" sz="2000" dirty="0"/>
              <a:t> них </a:t>
            </a:r>
            <a:r>
              <a:rPr lang="ru-RU" sz="2000" dirty="0" err="1"/>
              <a:t>людина</a:t>
            </a:r>
            <a:r>
              <a:rPr lang="ru-RU" sz="2000" dirty="0"/>
              <a:t> </a:t>
            </a:r>
            <a:r>
              <a:rPr lang="ru-RU" sz="2000" dirty="0" err="1"/>
              <a:t>щодня</a:t>
            </a:r>
            <a:r>
              <a:rPr lang="ru-RU" sz="2000" dirty="0"/>
              <a:t> </a:t>
            </a:r>
            <a:r>
              <a:rPr lang="ru-RU" sz="2000" dirty="0" err="1"/>
              <a:t>втрачає</a:t>
            </a:r>
            <a:r>
              <a:rPr lang="ru-RU" sz="2000" dirty="0"/>
              <a:t>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у </a:t>
            </a:r>
            <a:r>
              <a:rPr lang="ru-RU" sz="2000" dirty="0" err="1"/>
              <a:t>нормі</a:t>
            </a:r>
            <a:r>
              <a:rPr lang="ru-RU" sz="2000" dirty="0"/>
              <a:t> </a:t>
            </a:r>
            <a:r>
              <a:rPr lang="ru-RU" sz="2000" dirty="0" err="1"/>
              <a:t>відновлюється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425470"/>
            <a:ext cx="421484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 </a:t>
            </a:r>
            <a:r>
              <a:rPr lang="ru-RU" b="1" i="1" dirty="0" err="1" smtClean="0"/>
              <a:t>волосині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розрізняють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стрижень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виступає</a:t>
            </a:r>
            <a:r>
              <a:rPr lang="ru-RU" b="1" i="1" dirty="0" smtClean="0"/>
              <a:t> над </a:t>
            </a:r>
            <a:r>
              <a:rPr lang="ru-RU" b="1" i="1" dirty="0" err="1" smtClean="0"/>
              <a:t>шкірою</a:t>
            </a:r>
            <a:r>
              <a:rPr lang="ru-RU" b="1" i="1" dirty="0" smtClean="0"/>
              <a:t>,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корінь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розміщений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дермі.Корінь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розташовується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у</a:t>
            </a:r>
            <a:r>
              <a:rPr lang="ru-RU" b="1" i="1" dirty="0" smtClean="0"/>
              <a:t> волосяному </a:t>
            </a:r>
            <a:r>
              <a:rPr lang="ru-RU" b="1" i="1" dirty="0" err="1" smtClean="0"/>
              <a:t>фолікулі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закінчується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потовщенням</a:t>
            </a:r>
            <a:r>
              <a:rPr lang="ru-RU" b="1" i="1" dirty="0" smtClean="0"/>
              <a:t> — волосяною </a:t>
            </a:r>
            <a:r>
              <a:rPr lang="ru-RU" b="1" i="1" dirty="0" err="1" smtClean="0"/>
              <a:t>цибулиною.Основа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фолікула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з’єднана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гладеньким </a:t>
            </a:r>
            <a:r>
              <a:rPr lang="ru-RU" b="1" i="1" dirty="0" err="1" smtClean="0"/>
              <a:t>м’язом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під</a:t>
            </a:r>
            <a:r>
              <a:rPr lang="ru-RU" b="1" i="1" dirty="0" smtClean="0"/>
              <a:t> час </a:t>
            </a:r>
            <a:r>
              <a:rPr lang="ru-RU" b="1" i="1" dirty="0" err="1" smtClean="0"/>
              <a:t>скорочення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якого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волосина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піднімається</a:t>
            </a:r>
            <a:r>
              <a:rPr lang="ru-RU" b="1" i="1" dirty="0" smtClean="0"/>
              <a:t>. </a:t>
            </a:r>
            <a:r>
              <a:rPr lang="ru-RU" b="1" i="1" dirty="0" err="1" smtClean="0"/>
              <a:t>Волосяна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цибулина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складається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епітеліальних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клітин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діляться</a:t>
            </a:r>
            <a:r>
              <a:rPr lang="ru-RU" b="1" i="1" dirty="0" smtClean="0"/>
              <a:t>, за </a:t>
            </a:r>
            <a:r>
              <a:rPr lang="ru-RU" b="1" i="1" dirty="0" err="1" smtClean="0"/>
              <a:t>рахунок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волосина</a:t>
            </a:r>
            <a:r>
              <a:rPr lang="ru-RU" b="1" i="1" dirty="0" smtClean="0"/>
              <a:t> росте. </a:t>
            </a:r>
            <a:r>
              <a:rPr lang="ru-RU" b="1" i="1" dirty="0" err="1" smtClean="0"/>
              <a:t>Просуваючись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поверхні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шкіри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клітини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наповнюються</a:t>
            </a:r>
            <a:r>
              <a:rPr lang="ru-RU" b="1" i="1" dirty="0" smtClean="0"/>
              <a:t> кератином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роговіють</a:t>
            </a:r>
            <a:r>
              <a:rPr lang="ru-RU" b="1" i="1" dirty="0" smtClean="0"/>
              <a:t>. За </a:t>
            </a:r>
            <a:r>
              <a:rPr lang="ru-RU" b="1" i="1" dirty="0" err="1" smtClean="0"/>
              <a:t>місяць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волосина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виростає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приблизнона</a:t>
            </a:r>
            <a:r>
              <a:rPr lang="ru-RU" b="1" i="1" dirty="0" smtClean="0"/>
              <a:t> 1 см. </a:t>
            </a:r>
            <a:r>
              <a:rPr lang="ru-RU" b="1" i="1" dirty="0" err="1" smtClean="0"/>
              <a:t>Клітини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волосяної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цибулини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здатні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поділу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протягом</a:t>
            </a:r>
            <a:r>
              <a:rPr lang="ru-RU" b="1" i="1" dirty="0" smtClean="0"/>
              <a:t> 2–4 </a:t>
            </a:r>
            <a:r>
              <a:rPr lang="ru-RU" b="1" i="1" dirty="0" err="1" smtClean="0"/>
              <a:t>років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потім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ріст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волосини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припиняється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вона </a:t>
            </a:r>
            <a:r>
              <a:rPr lang="ru-RU" b="1" i="1" dirty="0" err="1" smtClean="0"/>
              <a:t>випадає</a:t>
            </a:r>
            <a:r>
              <a:rPr lang="ru-RU" b="1" i="1" dirty="0" smtClean="0"/>
              <a:t>. Через </a:t>
            </a:r>
            <a:r>
              <a:rPr lang="ru-RU" b="1" i="1" dirty="0" err="1" smtClean="0"/>
              <a:t>певний</a:t>
            </a:r>
            <a:r>
              <a:rPr lang="ru-RU" b="1" i="1" dirty="0" smtClean="0"/>
              <a:t> час </a:t>
            </a:r>
            <a:r>
              <a:rPr lang="ru-RU" b="1" i="1" dirty="0" err="1" smtClean="0"/>
              <a:t>волосяна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цибулина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відновити</a:t>
            </a:r>
            <a:r>
              <a:rPr lang="ru-RU" b="1" i="1" dirty="0" smtClean="0"/>
              <a:t> свою </a:t>
            </a:r>
            <a:r>
              <a:rPr lang="ru-RU" b="1" i="1" dirty="0" err="1" smtClean="0"/>
              <a:t>активність</a:t>
            </a:r>
            <a:r>
              <a:rPr lang="ru-RU" b="1" i="1" dirty="0" smtClean="0"/>
              <a:t>.</a:t>
            </a:r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10" name="Рисунок 9" descr="09.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571480"/>
            <a:ext cx="1962150" cy="37052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15008" y="4500570"/>
            <a:ext cx="2857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Будова</a:t>
            </a:r>
          </a:p>
          <a:p>
            <a:r>
              <a:rPr lang="ru-RU" dirty="0" err="1" smtClean="0"/>
              <a:t>волосини</a:t>
            </a:r>
            <a:r>
              <a:rPr lang="ru-RU" dirty="0" smtClean="0"/>
              <a:t>: </a:t>
            </a:r>
            <a:r>
              <a:rPr lang="ru-RU" i="1" dirty="0" smtClean="0"/>
              <a:t>1 — </a:t>
            </a:r>
            <a:r>
              <a:rPr lang="ru-RU" i="1" dirty="0" err="1" smtClean="0"/>
              <a:t>корінь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2 — </a:t>
            </a:r>
            <a:r>
              <a:rPr lang="ru-RU" i="1" dirty="0" err="1" smtClean="0"/>
              <a:t>волосяна</a:t>
            </a:r>
            <a:r>
              <a:rPr lang="ru-RU" i="1" dirty="0" smtClean="0"/>
              <a:t> </a:t>
            </a:r>
            <a:r>
              <a:rPr lang="ru-RU" i="1" dirty="0" err="1" smtClean="0"/>
              <a:t>цибулина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3 — </a:t>
            </a:r>
            <a:r>
              <a:rPr lang="ru-RU" i="1" dirty="0" err="1" smtClean="0"/>
              <a:t>волосяний</a:t>
            </a:r>
            <a:r>
              <a:rPr lang="ru-RU" i="1" dirty="0" smtClean="0"/>
              <a:t> </a:t>
            </a:r>
            <a:r>
              <a:rPr lang="ru-RU" i="1" dirty="0" err="1" smtClean="0"/>
              <a:t>фолікул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4 — сальна </a:t>
            </a:r>
            <a:r>
              <a:rPr lang="ru-RU" i="1" dirty="0" err="1" smtClean="0"/>
              <a:t>залоза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5 — </a:t>
            </a:r>
            <a:r>
              <a:rPr lang="ru-RU" i="1" dirty="0" err="1" smtClean="0"/>
              <a:t>стрижень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5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Колір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волосини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зумовлений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кількістю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пігменту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меланіну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міститься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її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зовнішньому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шарі</a:t>
            </a:r>
            <a:r>
              <a:rPr lang="ru-RU" sz="2000" b="1" i="1" dirty="0" smtClean="0"/>
              <a:t>. З </a:t>
            </a:r>
            <a:r>
              <a:rPr lang="ru-RU" sz="2000" b="1" i="1" dirty="0" err="1" smtClean="0"/>
              <a:t>віком</a:t>
            </a:r>
            <a:r>
              <a:rPr lang="ru-RU" sz="2000" b="1" i="1" dirty="0" smtClean="0"/>
              <a:t> синтез </a:t>
            </a:r>
            <a:r>
              <a:rPr lang="ru-RU" sz="2000" b="1" i="1" dirty="0" err="1" smtClean="0"/>
              <a:t>меланіну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знижується,й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волосся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сивіє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357298"/>
            <a:ext cx="464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Меланін</a:t>
            </a:r>
            <a:r>
              <a:rPr lang="ru-RU" dirty="0" smtClean="0"/>
              <a:t>(</a:t>
            </a:r>
            <a:r>
              <a:rPr lang="ru-RU" dirty="0" err="1" smtClean="0"/>
              <a:t>грец</a:t>
            </a:r>
            <a:r>
              <a:rPr lang="ru-RU" dirty="0" smtClean="0"/>
              <a:t>. </a:t>
            </a:r>
            <a:r>
              <a:rPr lang="ru-RU" i="1" dirty="0" err="1" smtClean="0"/>
              <a:t>мелас</a:t>
            </a:r>
            <a:r>
              <a:rPr lang="ru-RU" i="1" dirty="0" smtClean="0"/>
              <a:t> — </a:t>
            </a:r>
            <a:r>
              <a:rPr lang="ru-RU" i="1" dirty="0" err="1" smtClean="0"/>
              <a:t>чорний</a:t>
            </a:r>
            <a:r>
              <a:rPr lang="ru-RU" i="1" dirty="0" smtClean="0"/>
              <a:t>), </a:t>
            </a:r>
            <a:r>
              <a:rPr lang="ru-RU" i="1" dirty="0" err="1" smtClean="0"/>
              <a:t>незважаючи</a:t>
            </a:r>
            <a:r>
              <a:rPr lang="ru-RU" i="1" dirty="0" smtClean="0"/>
              <a:t> на </a:t>
            </a:r>
            <a:r>
              <a:rPr lang="ru-RU" i="1" dirty="0" err="1" smtClean="0"/>
              <a:t>походження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назви</a:t>
            </a:r>
            <a:r>
              <a:rPr lang="ru-RU" i="1" dirty="0" smtClean="0"/>
              <a:t>, </a:t>
            </a:r>
            <a:r>
              <a:rPr lang="ru-RU" i="1" dirty="0" err="1" smtClean="0"/>
              <a:t>бу</a:t>
            </a:r>
            <a:r>
              <a:rPr lang="ru-RU" dirty="0" err="1" smtClean="0"/>
              <a:t>ває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: </a:t>
            </a:r>
            <a:r>
              <a:rPr lang="ru-RU" dirty="0" err="1" smtClean="0"/>
              <a:t>чорного</a:t>
            </a:r>
            <a:r>
              <a:rPr lang="ru-RU" dirty="0" smtClean="0"/>
              <a:t>, коричневого, </a:t>
            </a:r>
            <a:r>
              <a:rPr lang="ru-RU" dirty="0" err="1" smtClean="0"/>
              <a:t>жовтого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райдужної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 очей.</a:t>
            </a:r>
          </a:p>
        </p:txBody>
      </p:sp>
      <p:pic>
        <p:nvPicPr>
          <p:cNvPr id="6" name="Рисунок 5" descr="36042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071810"/>
            <a:ext cx="2247905" cy="3375193"/>
          </a:xfrm>
          <a:prstGeom prst="rect">
            <a:avLst/>
          </a:prstGeom>
        </p:spPr>
      </p:pic>
      <p:pic>
        <p:nvPicPr>
          <p:cNvPr id="7" name="Рисунок 6" descr="riza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000372"/>
            <a:ext cx="2631396" cy="3252405"/>
          </a:xfrm>
          <a:prstGeom prst="rect">
            <a:avLst/>
          </a:prstGeom>
        </p:spPr>
      </p:pic>
      <p:pic>
        <p:nvPicPr>
          <p:cNvPr id="8" name="Рисунок 7" descr="41452011_SED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1571612"/>
            <a:ext cx="2255525" cy="239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3682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Проте,</a:t>
            </a:r>
            <a:endParaRPr lang="ru-RU" dirty="0"/>
          </a:p>
        </p:txBody>
      </p:sp>
      <p:pic>
        <p:nvPicPr>
          <p:cNvPr id="4" name="Содержимое 3" descr="image_larg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928670"/>
            <a:ext cx="4000528" cy="4329576"/>
          </a:xfrm>
        </p:spPr>
      </p:pic>
      <p:pic>
        <p:nvPicPr>
          <p:cNvPr id="5" name="Рисунок 4" descr="img_resize_300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000108"/>
            <a:ext cx="4068334" cy="4000528"/>
          </a:xfrm>
          <a:prstGeom prst="rect">
            <a:avLst/>
          </a:prstGeom>
        </p:spPr>
      </p:pic>
      <p:pic>
        <p:nvPicPr>
          <p:cNvPr id="7" name="Рисунок 6" descr="636404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714884"/>
            <a:ext cx="3024188" cy="1951089"/>
          </a:xfrm>
          <a:prstGeom prst="rect">
            <a:avLst/>
          </a:prstGeom>
        </p:spPr>
      </p:pic>
      <p:pic>
        <p:nvPicPr>
          <p:cNvPr id="8" name="Рисунок 7" descr="croc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357562"/>
            <a:ext cx="4191000" cy="3143250"/>
          </a:xfrm>
          <a:prstGeom prst="rect">
            <a:avLst/>
          </a:prstGeom>
        </p:spPr>
      </p:pic>
      <p:pic>
        <p:nvPicPr>
          <p:cNvPr id="9" name="Рисунок 8" descr="d5cc07bbd215ff12bd64ac3d741f7a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82613" y="1643050"/>
            <a:ext cx="3594406" cy="3894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5140" y="4000504"/>
            <a:ext cx="1965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Альбінізм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428604"/>
            <a:ext cx="6215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Багато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схильні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думати</a:t>
            </a:r>
            <a:r>
              <a:rPr lang="ru-RU" sz="2000" b="1" i="1" dirty="0" smtClean="0"/>
              <a:t> про </a:t>
            </a:r>
            <a:r>
              <a:rPr lang="ru-RU" sz="2000" b="1" i="1" dirty="0" err="1" smtClean="0"/>
              <a:t>неї</a:t>
            </a:r>
            <a:r>
              <a:rPr lang="ru-RU" sz="2000" b="1" i="1" dirty="0" smtClean="0"/>
              <a:t> як про </a:t>
            </a:r>
            <a:r>
              <a:rPr lang="ru-RU" sz="2000" b="1" i="1" dirty="0" err="1" smtClean="0"/>
              <a:t>просте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покритті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тіла</a:t>
            </a:r>
            <a:r>
              <a:rPr lang="ru-RU" sz="2000" b="1" i="1" dirty="0" smtClean="0"/>
              <a:t>. Але </a:t>
            </a:r>
            <a:r>
              <a:rPr lang="ru-RU" sz="2000" b="1" i="1" dirty="0" err="1" smtClean="0"/>
              <a:t>це</a:t>
            </a:r>
            <a:r>
              <a:rPr lang="ru-RU" sz="2000" b="1" i="1" dirty="0" smtClean="0"/>
              <a:t> не так. За </a:t>
            </a:r>
            <a:r>
              <a:rPr lang="ru-RU" sz="2000" b="1" i="1" dirty="0" err="1" smtClean="0"/>
              <a:t>влучним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висловом</a:t>
            </a:r>
            <a:r>
              <a:rPr lang="ru-RU" sz="2000" b="1" i="1" dirty="0" smtClean="0"/>
              <a:t> одного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дослідників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шкіра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людини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являє</a:t>
            </a:r>
            <a:r>
              <a:rPr lang="ru-RU" sz="2000" b="1" i="1" dirty="0" smtClean="0"/>
              <a:t> собою шедевр </a:t>
            </a:r>
            <a:r>
              <a:rPr lang="ru-RU" sz="2000" b="1" i="1" dirty="0" err="1" smtClean="0"/>
              <a:t>інженерної</a:t>
            </a:r>
            <a:r>
              <a:rPr lang="ru-RU" sz="2000" b="1" i="1" dirty="0" smtClean="0"/>
              <a:t> думки. 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500306"/>
            <a:ext cx="2000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Виявляється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7 см.куб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19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, 625 </a:t>
            </a:r>
            <a:r>
              <a:rPr lang="ru-RU" dirty="0" err="1" smtClean="0"/>
              <a:t>потових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90 </a:t>
            </a:r>
            <a:r>
              <a:rPr lang="ru-RU" dirty="0" err="1" smtClean="0"/>
              <a:t>сальних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, 65 </a:t>
            </a:r>
            <a:r>
              <a:rPr lang="ru-RU" dirty="0" err="1" smtClean="0"/>
              <a:t>волосків</a:t>
            </a:r>
            <a:r>
              <a:rPr lang="ru-RU" dirty="0" smtClean="0"/>
              <a:t>, 6 </a:t>
            </a:r>
            <a:r>
              <a:rPr lang="ru-RU" dirty="0" err="1" smtClean="0"/>
              <a:t>метрів</a:t>
            </a:r>
            <a:r>
              <a:rPr lang="ru-RU" dirty="0" smtClean="0"/>
              <a:t> </a:t>
            </a:r>
            <a:r>
              <a:rPr lang="ru-RU" dirty="0" err="1" smtClean="0"/>
              <a:t>кровоносних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19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сенсорних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 descr="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785926"/>
            <a:ext cx="5200687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цікаво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85860"/>
            <a:ext cx="6357982" cy="4857784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ru-RU" sz="2000" b="1" i="1" dirty="0" err="1" smtClean="0"/>
              <a:t>Волосся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виростає</a:t>
            </a:r>
            <a:r>
              <a:rPr lang="ru-RU" sz="2000" b="1" i="1" dirty="0" smtClean="0"/>
              <a:t> на 12 мм в </a:t>
            </a:r>
            <a:r>
              <a:rPr lang="ru-RU" sz="2000" b="1" i="1" dirty="0" err="1" smtClean="0"/>
              <a:t>місяць</a:t>
            </a:r>
            <a:r>
              <a:rPr lang="ru-RU" sz="2000" b="1" i="1" dirty="0" smtClean="0"/>
              <a:t> .</a:t>
            </a:r>
          </a:p>
          <a:p>
            <a:pPr>
              <a:buBlip>
                <a:blip r:embed="rId3"/>
              </a:buBlip>
            </a:pPr>
            <a:r>
              <a:rPr lang="ru-RU" sz="2000" b="1" i="1" dirty="0" smtClean="0"/>
              <a:t> </a:t>
            </a:r>
            <a:r>
              <a:rPr lang="ru-RU" sz="2000" b="1" i="1" dirty="0" err="1" smtClean="0"/>
              <a:t>Окремі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волосини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живуть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сім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років</a:t>
            </a:r>
            <a:r>
              <a:rPr lang="ru-RU" sz="2000" b="1" i="1" dirty="0" smtClean="0"/>
              <a:t>. </a:t>
            </a:r>
          </a:p>
          <a:p>
            <a:pPr>
              <a:buBlip>
                <a:blip r:embed="rId3"/>
              </a:buBlip>
            </a:pPr>
            <a:r>
              <a:rPr lang="ru-RU" sz="2000" b="1" i="1" dirty="0" smtClean="0"/>
              <a:t> </a:t>
            </a:r>
            <a:r>
              <a:rPr lang="ru-RU" sz="2000" b="1" i="1" dirty="0" err="1" smtClean="0"/>
              <a:t>Якщо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ніколи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стригти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волосся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воно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можуть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вирости</a:t>
            </a:r>
            <a:r>
              <a:rPr lang="ru-RU" sz="2000" b="1" i="1" dirty="0" smtClean="0"/>
              <a:t> до 107 см .</a:t>
            </a:r>
          </a:p>
          <a:p>
            <a:pPr>
              <a:buBlip>
                <a:blip r:embed="rId3"/>
              </a:buBlip>
            </a:pPr>
            <a:r>
              <a:rPr lang="ru-RU" sz="2000" b="1" i="1" dirty="0" smtClean="0"/>
              <a:t> У </a:t>
            </a:r>
            <a:r>
              <a:rPr lang="ru-RU" sz="2000" b="1" i="1" dirty="0" err="1" smtClean="0"/>
              <a:t>жінок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волосся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довше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ніж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чоловіків</a:t>
            </a:r>
            <a:r>
              <a:rPr lang="ru-RU" sz="2000" b="1" i="1" dirty="0" smtClean="0"/>
              <a:t>. </a:t>
            </a:r>
          </a:p>
          <a:p>
            <a:pPr>
              <a:buBlip>
                <a:blip r:embed="rId3"/>
              </a:buBlip>
            </a:pP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Волосся</a:t>
            </a:r>
            <a:r>
              <a:rPr lang="ru-RU" sz="2000" b="1" i="1" dirty="0" smtClean="0"/>
              <a:t> росте </a:t>
            </a:r>
            <a:r>
              <a:rPr lang="ru-RU" sz="2000" b="1" i="1" dirty="0" err="1" smtClean="0"/>
              <a:t>швидше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влітку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під</a:t>
            </a:r>
            <a:r>
              <a:rPr lang="ru-RU" sz="2000" b="1" i="1" dirty="0" smtClean="0"/>
              <a:t> час сну .</a:t>
            </a:r>
          </a:p>
          <a:p>
            <a:pPr>
              <a:buBlip>
                <a:blip r:embed="rId3"/>
              </a:buBlip>
            </a:pP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Волосся</a:t>
            </a:r>
            <a:r>
              <a:rPr lang="ru-RU" sz="2000" b="1" i="1" dirty="0" smtClean="0"/>
              <a:t> росте </a:t>
            </a:r>
            <a:r>
              <a:rPr lang="ru-RU" sz="2000" b="1" i="1" dirty="0" err="1" smtClean="0"/>
              <a:t>швидше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віці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16 до 24 </a:t>
            </a:r>
            <a:r>
              <a:rPr lang="ru-RU" sz="2000" b="1" i="1" dirty="0" err="1" smtClean="0"/>
              <a:t>років</a:t>
            </a:r>
            <a:r>
              <a:rPr lang="ru-RU" sz="2000" b="1" i="1" dirty="0" smtClean="0"/>
              <a:t> .</a:t>
            </a:r>
          </a:p>
          <a:p>
            <a:pPr>
              <a:buBlip>
                <a:blip r:embed="rId3"/>
              </a:buBlip>
            </a:pPr>
            <a:r>
              <a:rPr lang="ru-RU" sz="2000" b="1" i="1" dirty="0" smtClean="0"/>
              <a:t> У </a:t>
            </a:r>
            <a:r>
              <a:rPr lang="ru-RU" sz="2000" b="1" i="1" dirty="0" err="1" smtClean="0"/>
              <a:t>жінок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віці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40 до 50 </a:t>
            </a:r>
            <a:r>
              <a:rPr lang="ru-RU" sz="2000" b="1" i="1" dirty="0" err="1" smtClean="0"/>
              <a:t>років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випасти</a:t>
            </a:r>
            <a:r>
              <a:rPr lang="ru-RU" sz="2000" b="1" i="1" dirty="0" smtClean="0"/>
              <a:t> до 20% </a:t>
            </a:r>
            <a:r>
              <a:rPr lang="ru-RU" sz="2000" b="1" i="1" dirty="0" err="1" smtClean="0"/>
              <a:t>волосся</a:t>
            </a:r>
            <a:r>
              <a:rPr lang="ru-RU" sz="2000" b="1" i="1" dirty="0" smtClean="0"/>
              <a:t> .</a:t>
            </a:r>
          </a:p>
          <a:p>
            <a:pPr>
              <a:buBlip>
                <a:blip r:embed="rId3"/>
              </a:buBlip>
            </a:pPr>
            <a:r>
              <a:rPr lang="ru-RU" sz="2000" b="1" i="1" dirty="0" smtClean="0"/>
              <a:t> З </a:t>
            </a:r>
            <a:r>
              <a:rPr lang="ru-RU" sz="2000" b="1" i="1" dirty="0" err="1" smtClean="0"/>
              <a:t>віком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волосся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сухіше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642918"/>
            <a:ext cx="628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/>
              <a:t>Ніготь</a:t>
            </a:r>
            <a:r>
              <a:rPr lang="ru-RU" sz="2000" i="1" dirty="0"/>
              <a:t> </a:t>
            </a:r>
            <a:r>
              <a:rPr lang="ru-RU" sz="2000" i="1" dirty="0" smtClean="0"/>
              <a:t>—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щільна</a:t>
            </a:r>
            <a:r>
              <a:rPr lang="ru-RU" sz="2000" i="1" dirty="0"/>
              <a:t> </a:t>
            </a:r>
            <a:r>
              <a:rPr lang="ru-RU" sz="2000" i="1" dirty="0" err="1"/>
              <a:t>рогова</a:t>
            </a:r>
            <a:r>
              <a:rPr lang="ru-RU" sz="2000" i="1" dirty="0"/>
              <a:t> пластинка, яка </a:t>
            </a:r>
            <a:r>
              <a:rPr lang="ru-RU" sz="2000" i="1" dirty="0" err="1"/>
              <a:t>лежить</a:t>
            </a:r>
            <a:r>
              <a:rPr lang="ru-RU" sz="2000" i="1" dirty="0"/>
              <a:t> на</a:t>
            </a:r>
          </a:p>
          <a:p>
            <a:r>
              <a:rPr lang="ru-RU" sz="2000" i="1" dirty="0" err="1"/>
              <a:t>нігтьовому</a:t>
            </a:r>
            <a:r>
              <a:rPr lang="ru-RU" sz="2000" i="1" dirty="0"/>
              <a:t> </a:t>
            </a:r>
            <a:r>
              <a:rPr lang="ru-RU" sz="2000" i="1" dirty="0" err="1"/>
              <a:t>ложі</a:t>
            </a:r>
            <a:r>
              <a:rPr lang="ru-RU" sz="2000" i="1" dirty="0"/>
              <a:t>. Ложе </a:t>
            </a:r>
            <a:r>
              <a:rPr lang="ru-RU" sz="2000" i="1" dirty="0" err="1"/>
              <a:t>з</a:t>
            </a:r>
            <a:r>
              <a:rPr lang="ru-RU" sz="2000" i="1" dirty="0"/>
              <a:t> </a:t>
            </a:r>
            <a:r>
              <a:rPr lang="ru-RU" sz="2000" i="1" dirty="0" err="1"/>
              <a:t>боків</a:t>
            </a:r>
            <a:r>
              <a:rPr lang="ru-RU" sz="2000" i="1" dirty="0"/>
              <a:t> </a:t>
            </a:r>
            <a:r>
              <a:rPr lang="ru-RU" sz="2000" i="1" dirty="0" err="1"/>
              <a:t>обмежене</a:t>
            </a:r>
            <a:r>
              <a:rPr lang="ru-RU" sz="2000" i="1" dirty="0"/>
              <a:t> </a:t>
            </a:r>
            <a:r>
              <a:rPr lang="ru-RU" sz="2000" i="1" dirty="0" err="1"/>
              <a:t>шкірними</a:t>
            </a:r>
            <a:r>
              <a:rPr lang="ru-RU" sz="2000" i="1" dirty="0"/>
              <a:t> складками — </a:t>
            </a:r>
            <a:r>
              <a:rPr lang="ru-RU" sz="2000" i="1" dirty="0" err="1" smtClean="0"/>
              <a:t>нігтьовими</a:t>
            </a:r>
            <a:r>
              <a:rPr lang="ru-RU" sz="2000" i="1" dirty="0" smtClean="0"/>
              <a:t> </a:t>
            </a:r>
            <a:r>
              <a:rPr lang="ru-RU" sz="2000" i="1" dirty="0"/>
              <a:t>валиками. Росте </a:t>
            </a:r>
            <a:r>
              <a:rPr lang="ru-RU" sz="2000" i="1" dirty="0" err="1"/>
              <a:t>ніготь</a:t>
            </a:r>
            <a:r>
              <a:rPr lang="ru-RU" sz="2000" i="1" dirty="0"/>
              <a:t> </a:t>
            </a:r>
            <a:r>
              <a:rPr lang="ru-RU" sz="2000" i="1" dirty="0" err="1"/>
              <a:t>унаслідок</a:t>
            </a:r>
            <a:r>
              <a:rPr lang="ru-RU" sz="2000" i="1" dirty="0"/>
              <a:t> </a:t>
            </a:r>
            <a:r>
              <a:rPr lang="ru-RU" sz="2000" i="1" dirty="0" err="1"/>
              <a:t>поділу</a:t>
            </a:r>
            <a:r>
              <a:rPr lang="ru-RU" sz="2000" i="1" dirty="0"/>
              <a:t> </a:t>
            </a:r>
            <a:r>
              <a:rPr lang="ru-RU" sz="2000" i="1" dirty="0" err="1"/>
              <a:t>клітин</a:t>
            </a:r>
            <a:r>
              <a:rPr lang="ru-RU" sz="2000" i="1" dirty="0"/>
              <a:t> </a:t>
            </a:r>
            <a:r>
              <a:rPr lang="ru-RU" sz="2000" i="1" dirty="0" err="1"/>
              <a:t>кореня</a:t>
            </a:r>
            <a:r>
              <a:rPr lang="ru-RU" sz="2000" i="1" dirty="0"/>
              <a:t> </a:t>
            </a:r>
            <a:r>
              <a:rPr lang="ru-RU" sz="2000" i="1" dirty="0" err="1" smtClean="0"/>
              <a:t>нігтя</a:t>
            </a:r>
            <a:r>
              <a:rPr lang="ru-RU" sz="2000" i="1" dirty="0" smtClean="0"/>
              <a:t> </a:t>
            </a:r>
            <a:r>
              <a:rPr lang="ru-RU" sz="2000" i="1" dirty="0"/>
              <a:t>так само, як росте </a:t>
            </a:r>
            <a:r>
              <a:rPr lang="ru-RU" sz="2000" i="1" dirty="0" err="1"/>
              <a:t>волосся</a:t>
            </a:r>
            <a:r>
              <a:rPr lang="ru-RU" sz="2000" i="1" dirty="0"/>
              <a:t>. </a:t>
            </a:r>
            <a:r>
              <a:rPr lang="ru-RU" sz="2000" i="1" dirty="0" err="1"/>
              <a:t>Швидкість</a:t>
            </a:r>
            <a:r>
              <a:rPr lang="ru-RU" sz="2000" i="1" dirty="0"/>
              <a:t> росту </a:t>
            </a:r>
            <a:r>
              <a:rPr lang="ru-RU" sz="2000" i="1" dirty="0" err="1"/>
              <a:t>нігтя</a:t>
            </a:r>
            <a:r>
              <a:rPr lang="ru-RU" sz="2000" i="1" dirty="0"/>
              <a:t> </a:t>
            </a:r>
            <a:r>
              <a:rPr lang="ru-RU" sz="2000" i="1" dirty="0" err="1"/>
              <a:t>складає</a:t>
            </a:r>
            <a:r>
              <a:rPr lang="ru-RU" sz="2000" i="1" dirty="0"/>
              <a:t> </a:t>
            </a:r>
            <a:r>
              <a:rPr lang="ru-RU" sz="2000" i="1" dirty="0" err="1" smtClean="0"/>
              <a:t>близько</a:t>
            </a:r>
            <a:r>
              <a:rPr lang="ru-RU" sz="2000" i="1" dirty="0" smtClean="0"/>
              <a:t> </a:t>
            </a:r>
            <a:r>
              <a:rPr lang="ru-RU" sz="2000" i="1" dirty="0"/>
              <a:t>0,5 мм на </a:t>
            </a:r>
            <a:r>
              <a:rPr lang="ru-RU" sz="2000" i="1" dirty="0" err="1"/>
              <a:t>місяць</a:t>
            </a:r>
            <a:r>
              <a:rPr lang="ru-RU" sz="2000" i="1" dirty="0"/>
              <a:t> </a:t>
            </a:r>
            <a:r>
              <a:rPr lang="ru-RU" sz="2000" i="1" dirty="0" err="1"/>
              <a:t>на</a:t>
            </a:r>
            <a:r>
              <a:rPr lang="ru-RU" sz="2000" i="1" dirty="0"/>
              <a:t> руках </a:t>
            </a:r>
            <a:r>
              <a:rPr lang="ru-RU" sz="2000" i="1" dirty="0" err="1"/>
              <a:t>і</a:t>
            </a:r>
            <a:r>
              <a:rPr lang="ru-RU" sz="2000" i="1" dirty="0"/>
              <a:t> 0,15 мм на </a:t>
            </a:r>
            <a:r>
              <a:rPr lang="ru-RU" sz="2000" i="1" dirty="0" err="1"/>
              <a:t>місяць</a:t>
            </a:r>
            <a:r>
              <a:rPr lang="ru-RU" sz="2000" i="1" dirty="0"/>
              <a:t> </a:t>
            </a:r>
            <a:r>
              <a:rPr lang="ru-RU" sz="2000" i="1" dirty="0" err="1"/>
              <a:t>на</a:t>
            </a:r>
            <a:r>
              <a:rPr lang="ru-RU" sz="2000" i="1" dirty="0"/>
              <a:t> ногах.</a:t>
            </a:r>
          </a:p>
        </p:txBody>
      </p:sp>
      <p:pic>
        <p:nvPicPr>
          <p:cNvPr id="6" name="Рисунок 5" descr="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143248"/>
            <a:ext cx="2514604" cy="33158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29190" y="3429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Будова </a:t>
            </a:r>
            <a:r>
              <a:rPr lang="ru-RU" dirty="0" err="1" smtClean="0"/>
              <a:t>нігтя</a:t>
            </a:r>
            <a:r>
              <a:rPr lang="ru-RU" dirty="0" smtClean="0"/>
              <a:t>:</a:t>
            </a:r>
          </a:p>
          <a:p>
            <a:r>
              <a:rPr lang="ru-RU" i="1" dirty="0" smtClean="0"/>
              <a:t>1 — </a:t>
            </a:r>
            <a:r>
              <a:rPr lang="ru-RU" i="1" dirty="0" err="1" smtClean="0"/>
              <a:t>рогова</a:t>
            </a:r>
            <a:r>
              <a:rPr lang="ru-RU" i="1" dirty="0" smtClean="0"/>
              <a:t> пластинка;</a:t>
            </a:r>
          </a:p>
          <a:p>
            <a:r>
              <a:rPr lang="ru-RU" i="1" dirty="0" smtClean="0"/>
              <a:t>2 — </a:t>
            </a:r>
            <a:r>
              <a:rPr lang="ru-RU" i="1" dirty="0" err="1" smtClean="0"/>
              <a:t>нігтьове</a:t>
            </a:r>
            <a:r>
              <a:rPr lang="ru-RU" i="1" dirty="0" smtClean="0"/>
              <a:t> ложе;</a:t>
            </a:r>
          </a:p>
          <a:p>
            <a:r>
              <a:rPr lang="ru-RU" i="1" dirty="0" smtClean="0"/>
              <a:t>3 — фаланга</a:t>
            </a:r>
          </a:p>
          <a:p>
            <a:r>
              <a:rPr lang="ru-RU" dirty="0" err="1" smtClean="0"/>
              <a:t>пальця</a:t>
            </a:r>
            <a:r>
              <a:rPr lang="ru-RU" dirty="0" smtClean="0"/>
              <a:t>; </a:t>
            </a:r>
            <a:r>
              <a:rPr lang="ru-RU" i="1" dirty="0" smtClean="0"/>
              <a:t>4 — </a:t>
            </a:r>
            <a:r>
              <a:rPr lang="ru-RU" i="1" dirty="0" err="1" smtClean="0"/>
              <a:t>корінь</a:t>
            </a:r>
            <a:endParaRPr lang="ru-RU" i="1" dirty="0" smtClean="0"/>
          </a:p>
          <a:p>
            <a:r>
              <a:rPr lang="ru-RU" dirty="0" err="1" smtClean="0"/>
              <a:t>нігтя</a:t>
            </a:r>
            <a:r>
              <a:rPr lang="ru-RU" dirty="0" smtClean="0"/>
              <a:t>; </a:t>
            </a:r>
            <a:r>
              <a:rPr lang="ru-RU" i="1" dirty="0" smtClean="0"/>
              <a:t>5 — </a:t>
            </a:r>
            <a:r>
              <a:rPr lang="ru-RU" i="1" dirty="0" err="1" smtClean="0"/>
              <a:t>нігтьовий</a:t>
            </a:r>
            <a:endParaRPr lang="ru-RU" i="1" dirty="0" smtClean="0"/>
          </a:p>
          <a:p>
            <a:r>
              <a:rPr lang="ru-RU" dirty="0" smtClean="0"/>
              <a:t>валик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Хвороби шкіри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6572296" cy="5429288"/>
          </a:xfrm>
        </p:spPr>
        <p:txBody>
          <a:bodyPr>
            <a:normAutofit lnSpcReduction="10000"/>
          </a:bodyPr>
          <a:lstStyle/>
          <a:p>
            <a:pPr marL="457200" indent="-457200">
              <a:buBlip>
                <a:blip r:embed="rId3"/>
              </a:buBlip>
            </a:pPr>
            <a:r>
              <a:rPr lang="uk-UA" sz="2400" dirty="0" smtClean="0"/>
              <a:t>Опіки -</a:t>
            </a:r>
            <a:r>
              <a:rPr lang="ru-RU" sz="2400" dirty="0" smtClean="0"/>
              <a:t>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половина </a:t>
            </a:r>
            <a:r>
              <a:rPr lang="ru-RU" sz="2400" dirty="0" err="1" smtClean="0"/>
              <a:t>всієї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сильно </a:t>
            </a:r>
            <a:r>
              <a:rPr lang="ru-RU" sz="2400" dirty="0" err="1" smtClean="0"/>
              <a:t>обпечена</a:t>
            </a:r>
            <a:r>
              <a:rPr lang="ru-RU" sz="2400" dirty="0" smtClean="0"/>
              <a:t>, то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загинути</a:t>
            </a:r>
            <a:r>
              <a:rPr lang="ru-RU" sz="2400" dirty="0" smtClean="0"/>
              <a:t>. </a:t>
            </a:r>
          </a:p>
          <a:p>
            <a:pPr>
              <a:buBlip>
                <a:blip r:embed="rId3"/>
              </a:buBlip>
            </a:pPr>
            <a:endParaRPr lang="ru-RU" sz="2400" dirty="0" smtClean="0"/>
          </a:p>
          <a:p>
            <a:pPr>
              <a:buBlip>
                <a:blip r:embed="rId3"/>
              </a:buBlip>
            </a:pPr>
            <a:r>
              <a:rPr lang="ru-RU" sz="2400" dirty="0" err="1" smtClean="0"/>
              <a:t>Висип</a:t>
            </a:r>
            <a:r>
              <a:rPr lang="ru-RU" sz="2400" dirty="0" smtClean="0"/>
              <a:t>-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з'явитися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шкірі</a:t>
            </a:r>
            <a:r>
              <a:rPr lang="ru-RU" sz="2400" dirty="0" smtClean="0"/>
              <a:t> в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захворювань</a:t>
            </a:r>
            <a:r>
              <a:rPr lang="ru-RU" sz="2400" dirty="0" smtClean="0"/>
              <a:t> (</a:t>
            </a:r>
            <a:r>
              <a:rPr lang="ru-RU" sz="2400" dirty="0" err="1" smtClean="0"/>
              <a:t>алергія</a:t>
            </a:r>
            <a:r>
              <a:rPr lang="ru-RU" sz="2400" dirty="0" smtClean="0"/>
              <a:t>, </a:t>
            </a:r>
            <a:r>
              <a:rPr lang="ru-RU" sz="2400" dirty="0" err="1" smtClean="0"/>
              <a:t>вітряна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віспа</a:t>
            </a:r>
            <a:r>
              <a:rPr lang="ru-RU" sz="2400" dirty="0" smtClean="0"/>
              <a:t>, </a:t>
            </a:r>
            <a:r>
              <a:rPr lang="ru-RU" sz="2400" dirty="0" err="1" smtClean="0"/>
              <a:t>кір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.)</a:t>
            </a:r>
          </a:p>
          <a:p>
            <a:pPr>
              <a:buBlip>
                <a:blip r:embed="rId3"/>
              </a:buBlip>
            </a:pPr>
            <a:endParaRPr lang="ru-RU" sz="2400" dirty="0" smtClean="0"/>
          </a:p>
          <a:p>
            <a:pPr>
              <a:buBlip>
                <a:blip r:embed="rId3"/>
              </a:buBlip>
            </a:pPr>
            <a:r>
              <a:rPr lang="ru-RU" sz="2400" dirty="0" smtClean="0"/>
              <a:t> </a:t>
            </a:r>
            <a:r>
              <a:rPr lang="ru-RU" sz="2400" dirty="0" err="1" smtClean="0"/>
              <a:t>Запалення</a:t>
            </a:r>
            <a:r>
              <a:rPr lang="ru-RU" sz="2400" dirty="0" smtClean="0"/>
              <a:t> -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проникають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організм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подряпину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шкірі</a:t>
            </a:r>
            <a:r>
              <a:rPr lang="ru-RU" sz="2400" dirty="0" smtClean="0"/>
              <a:t>. У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 </a:t>
            </a:r>
            <a:r>
              <a:rPr lang="ru-RU" sz="2400" dirty="0" err="1" smtClean="0"/>
              <a:t>з'являється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прищик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гнійник</a:t>
            </a:r>
            <a:r>
              <a:rPr lang="ru-RU" sz="2400" dirty="0" smtClean="0"/>
              <a:t>.</a:t>
            </a:r>
          </a:p>
          <a:p>
            <a:pPr>
              <a:buBlip>
                <a:blip r:embed="rId3"/>
              </a:buBlip>
            </a:pPr>
            <a:endParaRPr lang="ru-RU" sz="2400" dirty="0" smtClean="0"/>
          </a:p>
          <a:p>
            <a:pPr>
              <a:buBlip>
                <a:blip r:embed="rId3"/>
              </a:buBlip>
            </a:pPr>
            <a:r>
              <a:rPr lang="uk-UA" sz="2400" dirty="0" smtClean="0"/>
              <a:t> </a:t>
            </a:r>
            <a:r>
              <a:rPr lang="ru-RU" sz="2400" dirty="0" err="1" smtClean="0"/>
              <a:t>Сонячний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опік-засмага</a:t>
            </a:r>
            <a:r>
              <a:rPr lang="ru-RU" sz="2400" dirty="0" smtClean="0"/>
              <a:t> - </a:t>
            </a:r>
            <a:r>
              <a:rPr lang="ru-RU" sz="2400" dirty="0" err="1" smtClean="0"/>
              <a:t>чудова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річ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знати </a:t>
            </a:r>
            <a:r>
              <a:rPr lang="ru-RU" sz="2400" dirty="0" err="1" smtClean="0"/>
              <a:t>міру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намагатися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засмагнути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дочорна</a:t>
            </a:r>
            <a:r>
              <a:rPr lang="ru-RU" sz="2400" dirty="0" smtClean="0"/>
              <a:t> за один день.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357694"/>
            <a:ext cx="8143932" cy="204313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Шкіра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є</a:t>
            </a:r>
            <a:r>
              <a:rPr lang="ru-RU" b="1" dirty="0">
                <a:solidFill>
                  <a:schemeClr val="tx1"/>
                </a:solidFill>
              </a:rPr>
              <a:t> одним </a:t>
            </a:r>
            <a:r>
              <a:rPr lang="ru-RU" b="1" dirty="0" err="1">
                <a:solidFill>
                  <a:schemeClr val="tx1"/>
                </a:solidFill>
              </a:rPr>
              <a:t>з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найбільших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органів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</a:rPr>
              <a:t>організмі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людини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її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маса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дорослої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сягає</a:t>
            </a:r>
            <a:r>
              <a:rPr lang="ru-RU" b="1" dirty="0">
                <a:solidFill>
                  <a:schemeClr val="tx1"/>
                </a:solidFill>
              </a:rPr>
              <a:t> 5 кг, а </a:t>
            </a:r>
            <a:r>
              <a:rPr lang="ru-RU" b="1" dirty="0" err="1">
                <a:solidFill>
                  <a:schemeClr val="tx1"/>
                </a:solidFill>
              </a:rPr>
              <a:t>площа</a:t>
            </a:r>
            <a:r>
              <a:rPr lang="ru-RU" b="1" dirty="0">
                <a:solidFill>
                  <a:schemeClr val="tx1"/>
                </a:solidFill>
              </a:rPr>
              <a:t> — 1,5–2 </a:t>
            </a:r>
            <a:r>
              <a:rPr lang="ru-RU" b="1" dirty="0" smtClean="0">
                <a:solidFill>
                  <a:schemeClr val="tx1"/>
                </a:solidFill>
              </a:rPr>
              <a:t>м.куб. 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Мы-  космическая пыль. Кожа[(004302)22-12-59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19691" cy="2571768"/>
          </a:xfrm>
          <a:prstGeom prst="rect">
            <a:avLst/>
          </a:prstGeom>
        </p:spPr>
      </p:pic>
      <p:pic>
        <p:nvPicPr>
          <p:cNvPr id="4" name="Рисунок 3" descr="Мы-  космическая пыль. Кожа[(004473)22-13-06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071546"/>
            <a:ext cx="459924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643050"/>
            <a:ext cx="67866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Наша </a:t>
            </a:r>
            <a:r>
              <a:rPr lang="ru-RU" sz="2000" b="1" i="1" dirty="0" err="1" smtClean="0"/>
              <a:t>шкіра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водонепроникна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антибактеріальна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протигрибкова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еластична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гнучка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чутлива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самовідновлююча</a:t>
            </a:r>
            <a:r>
              <a:rPr lang="ru-RU" sz="2000" b="1" i="1" dirty="0" smtClean="0"/>
              <a:t>, вона </a:t>
            </a:r>
            <a:r>
              <a:rPr lang="ru-RU" sz="2000" b="1" i="1" dirty="0" err="1" smtClean="0"/>
              <a:t>здатна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всмоктувати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одні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необхідні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хімічні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елементи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пропускати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інші</a:t>
            </a:r>
            <a:r>
              <a:rPr lang="ru-RU" sz="2000" b="1" i="1" dirty="0" smtClean="0"/>
              <a:t>. Вона пориста, </a:t>
            </a:r>
            <a:r>
              <a:rPr lang="ru-RU" sz="2000" b="1" i="1" dirty="0" err="1" smtClean="0"/>
              <a:t>самозмащувальна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виробляє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вітаміни</a:t>
            </a:r>
            <a:r>
              <a:rPr lang="ru-RU" sz="2000" b="1" i="1" dirty="0" smtClean="0"/>
              <a:t>,  </a:t>
            </a:r>
            <a:r>
              <a:rPr lang="ru-RU" sz="2000" b="1" i="1" dirty="0" err="1" smtClean="0"/>
              <a:t>пахучі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речовини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може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розпізнавати</a:t>
            </a:r>
            <a:r>
              <a:rPr lang="ru-RU" sz="2000" b="1" i="1" dirty="0" smtClean="0"/>
              <a:t> температуру, </a:t>
            </a:r>
            <a:r>
              <a:rPr lang="ru-RU" sz="2000" b="1" i="1" dirty="0" err="1" smtClean="0"/>
              <a:t>вібрацію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тиск</a:t>
            </a:r>
            <a:r>
              <a:rPr lang="ru-RU" sz="2000" b="1" i="1" dirty="0" smtClean="0"/>
              <a:t>. Без </a:t>
            </a:r>
            <a:r>
              <a:rPr lang="ru-RU" sz="2000" b="1" i="1" dirty="0" err="1" smtClean="0"/>
              <a:t>неї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людина</a:t>
            </a:r>
            <a:r>
              <a:rPr lang="ru-RU" sz="2000" b="1" i="1" dirty="0" smtClean="0"/>
              <a:t> просто не </a:t>
            </a:r>
            <a:r>
              <a:rPr lang="ru-RU" sz="2000" b="1" i="1" dirty="0" err="1" smtClean="0"/>
              <a:t>вижила</a:t>
            </a:r>
            <a:r>
              <a:rPr lang="ru-RU" sz="2000" b="1" i="1" dirty="0" smtClean="0"/>
              <a:t> б. Як же </a:t>
            </a:r>
            <a:r>
              <a:rPr lang="ru-RU" sz="2000" b="1" i="1" dirty="0" err="1" smtClean="0"/>
              <a:t>шкіра</a:t>
            </a:r>
            <a:r>
              <a:rPr lang="ru-RU" sz="2000" b="1" i="1" dirty="0" smtClean="0"/>
              <a:t> "</a:t>
            </a:r>
            <a:r>
              <a:rPr lang="ru-RU" sz="2000" b="1" i="1" dirty="0" err="1" smtClean="0"/>
              <a:t>примудряється</a:t>
            </a:r>
            <a:r>
              <a:rPr lang="ru-RU" sz="2000" b="1" i="1" dirty="0" smtClean="0"/>
              <a:t>", будучи </a:t>
            </a:r>
            <a:r>
              <a:rPr lang="ru-RU" sz="2000" b="1" i="1" dirty="0" err="1" smtClean="0"/>
              <a:t>товщиною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всього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кілька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міліметрів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виконувати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таку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кількість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численних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функцій</a:t>
            </a:r>
            <a:r>
              <a:rPr lang="ru-RU" sz="2000" b="1" i="1" dirty="0" smtClean="0"/>
              <a:t>?</a:t>
            </a:r>
            <a:endParaRPr lang="ru-RU" sz="2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5715016"/>
            <a:ext cx="4235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Вся справа в </a:t>
            </a:r>
            <a:r>
              <a:rPr lang="ru-RU" sz="3200" b="1" dirty="0" err="1" smtClean="0"/>
              <a:t>її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будові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.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8167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0728" y="1285860"/>
            <a:ext cx="3143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Будова </a:t>
            </a:r>
            <a:r>
              <a:rPr lang="ru-RU" dirty="0" err="1"/>
              <a:t>шкіри</a:t>
            </a:r>
            <a:r>
              <a:rPr lang="ru-RU" dirty="0"/>
              <a:t>:</a:t>
            </a:r>
          </a:p>
          <a:p>
            <a:r>
              <a:rPr lang="ru-RU" i="1" dirty="0"/>
              <a:t>1 — </a:t>
            </a:r>
            <a:r>
              <a:rPr lang="ru-RU" i="1" dirty="0" err="1"/>
              <a:t>епідерміс</a:t>
            </a:r>
            <a:r>
              <a:rPr lang="ru-RU" i="1" dirty="0" smtClean="0"/>
              <a:t>;</a:t>
            </a:r>
            <a:endParaRPr lang="en-US" i="1" dirty="0" smtClean="0"/>
          </a:p>
          <a:p>
            <a:r>
              <a:rPr lang="ru-RU" i="1" dirty="0" smtClean="0"/>
              <a:t> </a:t>
            </a:r>
            <a:r>
              <a:rPr lang="ru-RU" i="1" dirty="0"/>
              <a:t>2 — дерма;</a:t>
            </a:r>
          </a:p>
          <a:p>
            <a:r>
              <a:rPr lang="ru-RU" i="1" dirty="0"/>
              <a:t>3 — </a:t>
            </a:r>
            <a:r>
              <a:rPr lang="ru-RU" i="1" dirty="0" err="1"/>
              <a:t>підшкірна</a:t>
            </a:r>
            <a:r>
              <a:rPr lang="ru-RU" i="1" dirty="0"/>
              <a:t> </a:t>
            </a:r>
            <a:r>
              <a:rPr lang="ru-RU" i="1" dirty="0" err="1"/>
              <a:t>клітковина</a:t>
            </a:r>
            <a:r>
              <a:rPr lang="ru-RU" i="1" dirty="0"/>
              <a:t>;</a:t>
            </a:r>
          </a:p>
          <a:p>
            <a:r>
              <a:rPr lang="ru-RU" i="1" dirty="0"/>
              <a:t>4 — </a:t>
            </a:r>
            <a:r>
              <a:rPr lang="ru-RU" i="1" dirty="0" err="1"/>
              <a:t>волосина</a:t>
            </a:r>
            <a:r>
              <a:rPr lang="ru-RU" i="1" dirty="0"/>
              <a:t>;</a:t>
            </a:r>
          </a:p>
          <a:p>
            <a:r>
              <a:rPr lang="ru-RU" i="1" dirty="0"/>
              <a:t>5 — </a:t>
            </a:r>
            <a:r>
              <a:rPr lang="ru-RU" i="1" dirty="0" err="1"/>
              <a:t>волосяний</a:t>
            </a:r>
            <a:r>
              <a:rPr lang="ru-RU" i="1" dirty="0"/>
              <a:t> </a:t>
            </a:r>
            <a:r>
              <a:rPr lang="ru-RU" i="1" dirty="0" err="1"/>
              <a:t>фолікул</a:t>
            </a:r>
            <a:r>
              <a:rPr lang="ru-RU" i="1" dirty="0"/>
              <a:t>;</a:t>
            </a:r>
          </a:p>
          <a:p>
            <a:r>
              <a:rPr lang="ru-RU" i="1" dirty="0"/>
              <a:t>6 — </a:t>
            </a:r>
            <a:r>
              <a:rPr lang="ru-RU" i="1" dirty="0" err="1"/>
              <a:t>потова</a:t>
            </a:r>
            <a:r>
              <a:rPr lang="ru-RU" i="1" dirty="0"/>
              <a:t> </a:t>
            </a:r>
            <a:r>
              <a:rPr lang="ru-RU" i="1" dirty="0" err="1"/>
              <a:t>залоза</a:t>
            </a:r>
            <a:r>
              <a:rPr lang="ru-RU" i="1" dirty="0"/>
              <a:t>;</a:t>
            </a:r>
          </a:p>
          <a:p>
            <a:r>
              <a:rPr lang="ru-RU" dirty="0"/>
              <a:t>7 — </a:t>
            </a:r>
            <a:r>
              <a:rPr lang="ru-RU" dirty="0" err="1"/>
              <a:t>м’яз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піднімає</a:t>
            </a:r>
            <a:endParaRPr lang="ru-RU" dirty="0"/>
          </a:p>
          <a:p>
            <a:r>
              <a:rPr lang="ru-RU" dirty="0" err="1"/>
              <a:t>волосину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i="1" dirty="0"/>
              <a:t>8 — </a:t>
            </a:r>
            <a:r>
              <a:rPr lang="ru-RU" i="1" dirty="0" err="1"/>
              <a:t>кровоносні</a:t>
            </a:r>
            <a:endParaRPr lang="ru-RU" i="1" dirty="0"/>
          </a:p>
          <a:p>
            <a:r>
              <a:rPr lang="ru-RU" dirty="0" err="1"/>
              <a:t>судини</a:t>
            </a:r>
            <a:r>
              <a:rPr lang="ru-RU" dirty="0"/>
              <a:t>; </a:t>
            </a:r>
            <a:endParaRPr lang="en-US" dirty="0" smtClean="0"/>
          </a:p>
          <a:p>
            <a:r>
              <a:rPr lang="ru-RU" i="1" dirty="0" smtClean="0"/>
              <a:t>9 </a:t>
            </a:r>
            <a:r>
              <a:rPr lang="ru-RU" i="1" dirty="0"/>
              <a:t>— </a:t>
            </a:r>
            <a:r>
              <a:rPr lang="ru-RU" i="1" dirty="0" err="1"/>
              <a:t>нервові</a:t>
            </a:r>
            <a:endParaRPr lang="ru-RU" i="1" dirty="0"/>
          </a:p>
          <a:p>
            <a:r>
              <a:rPr lang="ru-RU" dirty="0" err="1"/>
              <a:t>закінчення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i="1" dirty="0"/>
              <a:t>10 — сальна</a:t>
            </a:r>
          </a:p>
          <a:p>
            <a:r>
              <a:rPr lang="ru-RU" dirty="0" err="1"/>
              <a:t>залоза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3643306" cy="928670"/>
          </a:xfrm>
        </p:spPr>
        <p:txBody>
          <a:bodyPr>
            <a:normAutofit/>
          </a:bodyPr>
          <a:lstStyle/>
          <a:p>
            <a:r>
              <a:rPr lang="ru-RU" b="1" dirty="0"/>
              <a:t>Будова </a:t>
            </a:r>
            <a:r>
              <a:rPr lang="ru-RU" b="1" dirty="0" err="1" smtClean="0"/>
              <a:t>шкіри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пия 100304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007878"/>
            <a:ext cx="3629035" cy="47071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/>
              <a:t>Епідерміс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3"/>
            <a:ext cx="3929090" cy="2071702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Є </a:t>
            </a:r>
            <a:r>
              <a:rPr lang="ru-RU" sz="1800" b="1" i="1" dirty="0" err="1"/>
              <a:t>різновидом</a:t>
            </a:r>
            <a:r>
              <a:rPr lang="ru-RU" sz="1800" b="1" i="1" dirty="0"/>
              <a:t> </a:t>
            </a:r>
            <a:r>
              <a:rPr lang="ru-RU" sz="1800" b="1" i="1" dirty="0" err="1"/>
              <a:t>епітеліальної</a:t>
            </a:r>
            <a:r>
              <a:rPr lang="ru-RU" sz="1800" b="1" i="1" dirty="0"/>
              <a:t> </a:t>
            </a:r>
            <a:r>
              <a:rPr lang="ru-RU" sz="1800" b="1" i="1" dirty="0" err="1"/>
              <a:t>тканини</a:t>
            </a:r>
            <a:r>
              <a:rPr lang="ru-RU" sz="1800" b="1" i="1" dirty="0"/>
              <a:t>. </a:t>
            </a:r>
            <a:r>
              <a:rPr lang="ru-RU" sz="1800" b="1" i="1" dirty="0" err="1"/>
              <a:t>Зовнішній</a:t>
            </a:r>
            <a:r>
              <a:rPr lang="ru-RU" sz="1800" b="1" i="1" dirty="0"/>
              <a:t> </a:t>
            </a:r>
            <a:r>
              <a:rPr lang="ru-RU" sz="1800" b="1" i="1" dirty="0" smtClean="0"/>
              <a:t>шар </a:t>
            </a:r>
            <a:r>
              <a:rPr lang="ru-RU" sz="1800" b="1" i="1" dirty="0" err="1" smtClean="0"/>
              <a:t>епідермісу</a:t>
            </a:r>
            <a:r>
              <a:rPr lang="ru-RU" sz="1800" b="1" i="1" dirty="0" smtClean="0"/>
              <a:t> </a:t>
            </a:r>
            <a:r>
              <a:rPr lang="ru-RU" sz="1800" b="1" i="1" dirty="0"/>
              <a:t>— </a:t>
            </a:r>
            <a:r>
              <a:rPr lang="ru-RU" sz="1800" b="1" i="1" dirty="0" err="1"/>
              <a:t>це</a:t>
            </a:r>
            <a:r>
              <a:rPr lang="ru-RU" sz="1800" b="1" i="1" dirty="0"/>
              <a:t> </a:t>
            </a:r>
            <a:r>
              <a:rPr lang="ru-RU" sz="1800" b="1" i="1" dirty="0" err="1"/>
              <a:t>мертві</a:t>
            </a:r>
            <a:r>
              <a:rPr lang="ru-RU" sz="1800" b="1" i="1" dirty="0"/>
              <a:t> </a:t>
            </a:r>
            <a:r>
              <a:rPr lang="ru-RU" sz="1800" b="1" i="1" dirty="0" err="1"/>
              <a:t>зроговілі</a:t>
            </a:r>
            <a:r>
              <a:rPr lang="ru-RU" sz="1800" b="1" i="1" dirty="0"/>
              <a:t> </a:t>
            </a:r>
            <a:r>
              <a:rPr lang="ru-RU" sz="1800" b="1" i="1" dirty="0" err="1"/>
              <a:t>клітини</a:t>
            </a:r>
            <a:r>
              <a:rPr lang="ru-RU" sz="1800" b="1" i="1" dirty="0"/>
              <a:t>. Вони </a:t>
            </a:r>
            <a:r>
              <a:rPr lang="ru-RU" sz="1800" b="1" i="1" dirty="0" err="1"/>
              <a:t>безперервно</a:t>
            </a:r>
            <a:r>
              <a:rPr lang="ru-RU" sz="1800" b="1" i="1" dirty="0"/>
              <a:t> </a:t>
            </a:r>
            <a:r>
              <a:rPr lang="ru-RU" sz="1800" b="1" i="1" dirty="0" err="1" smtClean="0"/>
              <a:t>злущуються</a:t>
            </a:r>
            <a:r>
              <a:rPr lang="ru-RU" sz="1800" b="1" i="1" dirty="0" smtClean="0"/>
              <a:t>. </a:t>
            </a:r>
            <a:r>
              <a:rPr lang="ru-RU" sz="1800" b="1" i="1" dirty="0" err="1"/>
              <a:t>Проте</a:t>
            </a:r>
            <a:r>
              <a:rPr lang="ru-RU" sz="1800" b="1" i="1" dirty="0"/>
              <a:t> </a:t>
            </a:r>
            <a:r>
              <a:rPr lang="ru-RU" sz="1800" b="1" i="1" dirty="0" err="1"/>
              <a:t>товщина</a:t>
            </a:r>
            <a:r>
              <a:rPr lang="ru-RU" sz="1800" b="1" i="1" dirty="0"/>
              <a:t> </a:t>
            </a:r>
            <a:r>
              <a:rPr lang="ru-RU" sz="1800" b="1" i="1" dirty="0" err="1"/>
              <a:t>епідермісу</a:t>
            </a:r>
            <a:r>
              <a:rPr lang="ru-RU" sz="1800" b="1" i="1" dirty="0"/>
              <a:t> не </a:t>
            </a:r>
            <a:r>
              <a:rPr lang="ru-RU" sz="1800" b="1" i="1" dirty="0" err="1"/>
              <a:t>зменшується</a:t>
            </a:r>
            <a:r>
              <a:rPr lang="ru-RU" sz="1800" b="1" i="1" dirty="0"/>
              <a:t>.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15272" y="3071810"/>
            <a:ext cx="80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Чому</a:t>
            </a:r>
            <a:r>
              <a:rPr lang="ru-RU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357430"/>
            <a:ext cx="4643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Верхній</a:t>
            </a:r>
            <a:r>
              <a:rPr lang="ru-RU" dirty="0"/>
              <a:t> шар </a:t>
            </a:r>
            <a:r>
              <a:rPr lang="ru-RU" dirty="0" err="1"/>
              <a:t>епідермісу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оновлюється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нижнього</a:t>
            </a:r>
            <a:r>
              <a:rPr lang="ru-RU" dirty="0" smtClean="0"/>
              <a:t> </a:t>
            </a:r>
            <a:r>
              <a:rPr lang="ru-RU" dirty="0"/>
              <a:t>шару,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кубічну</a:t>
            </a:r>
            <a:r>
              <a:rPr lang="ru-RU" dirty="0"/>
              <a:t> форму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 smtClean="0"/>
              <a:t>діляться</a:t>
            </a:r>
            <a:r>
              <a:rPr lang="ru-RU" dirty="0" smtClean="0"/>
              <a:t>. 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залишається</a:t>
            </a:r>
            <a:r>
              <a:rPr lang="ru-RU" dirty="0"/>
              <a:t> в </a:t>
            </a:r>
            <a:r>
              <a:rPr lang="ru-RU" dirty="0" err="1"/>
              <a:t>нижньому</a:t>
            </a:r>
            <a:r>
              <a:rPr lang="ru-RU" dirty="0"/>
              <a:t> </a:t>
            </a:r>
            <a:r>
              <a:rPr lang="ru-RU" dirty="0" err="1"/>
              <a:t>шарі</a:t>
            </a:r>
            <a:r>
              <a:rPr lang="ru-RU" dirty="0"/>
              <a:t>, 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 smtClean="0"/>
              <a:t>формують</a:t>
            </a:r>
            <a:r>
              <a:rPr lang="ru-RU" dirty="0" smtClean="0"/>
              <a:t>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/>
              <a:t>шар.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ділитися</a:t>
            </a:r>
            <a:r>
              <a:rPr lang="ru-RU" dirty="0"/>
              <a:t>, </a:t>
            </a:r>
            <a:r>
              <a:rPr lang="ru-RU" dirty="0" err="1" smtClean="0"/>
              <a:t>сплощуються</a:t>
            </a:r>
            <a:r>
              <a:rPr lang="ru-RU" dirty="0"/>
              <a:t>, </a:t>
            </a:r>
            <a:r>
              <a:rPr lang="ru-RU" dirty="0" err="1"/>
              <a:t>накопичують</a:t>
            </a:r>
            <a:r>
              <a:rPr lang="ru-RU" dirty="0"/>
              <a:t> </a:t>
            </a:r>
            <a:r>
              <a:rPr lang="ru-RU" dirty="0" err="1"/>
              <a:t>білок</a:t>
            </a:r>
            <a:r>
              <a:rPr lang="ru-RU" dirty="0"/>
              <a:t> </a:t>
            </a:r>
            <a:r>
              <a:rPr lang="ru-RU" b="1" i="1" dirty="0"/>
              <a:t>кератин, </a:t>
            </a:r>
            <a:r>
              <a:rPr lang="ru-RU" b="1" i="1" dirty="0" err="1"/>
              <a:t>і</a:t>
            </a:r>
            <a:r>
              <a:rPr lang="ru-RU" b="1" i="1" dirty="0"/>
              <a:t>, як </a:t>
            </a:r>
            <a:r>
              <a:rPr lang="ru-RU" b="1" i="1" dirty="0" err="1"/>
              <a:t>наслідок</a:t>
            </a:r>
            <a:r>
              <a:rPr lang="ru-RU" b="1" i="1" dirty="0"/>
              <a:t>, — </a:t>
            </a:r>
            <a:r>
              <a:rPr lang="ru-RU" b="1" i="1" dirty="0" err="1"/>
              <a:t>роговіють</a:t>
            </a:r>
            <a:r>
              <a:rPr lang="ru-RU" b="1" i="1" dirty="0"/>
              <a:t>, </a:t>
            </a:r>
            <a:r>
              <a:rPr lang="ru-RU" b="1" i="1" dirty="0" err="1" smtClean="0"/>
              <a:t>мертві</a:t>
            </a:r>
            <a:r>
              <a:rPr lang="ru-RU" dirty="0" err="1" smtClean="0"/>
              <a:t>ють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злущуються</a:t>
            </a:r>
            <a:r>
              <a:rPr lang="ru-RU" dirty="0"/>
              <a:t>. У </a:t>
            </a:r>
            <a:r>
              <a:rPr lang="ru-RU" dirty="0" err="1"/>
              <a:t>нижньому</a:t>
            </a:r>
            <a:r>
              <a:rPr lang="ru-RU" dirty="0"/>
              <a:t> </a:t>
            </a:r>
            <a:r>
              <a:rPr lang="ru-RU" dirty="0" err="1"/>
              <a:t>шарі</a:t>
            </a:r>
            <a:r>
              <a:rPr lang="ru-RU" dirty="0"/>
              <a:t> </a:t>
            </a:r>
            <a:r>
              <a:rPr lang="ru-RU" dirty="0" err="1"/>
              <a:t>епідермісу</a:t>
            </a:r>
            <a:r>
              <a:rPr lang="ru-RU" dirty="0"/>
              <a:t> весь час </a:t>
            </a:r>
            <a:r>
              <a:rPr lang="ru-RU" dirty="0" err="1" smtClean="0"/>
              <a:t>продукуються</a:t>
            </a:r>
            <a:r>
              <a:rPr lang="ru-RU" dirty="0" smtClean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 Так за 10–30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оновлення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товщина</a:t>
            </a:r>
            <a:r>
              <a:rPr lang="ru-RU" dirty="0"/>
              <a:t> </a:t>
            </a:r>
            <a:r>
              <a:rPr lang="ru-RU" dirty="0" err="1"/>
              <a:t>епідермісу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0,03–1,5 мм. Але на </a:t>
            </a:r>
            <a:r>
              <a:rPr lang="ru-RU" dirty="0" err="1" smtClean="0"/>
              <a:t>ділянках</a:t>
            </a:r>
            <a:r>
              <a:rPr lang="ru-RU" dirty="0" smtClean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зазнають</a:t>
            </a:r>
            <a:r>
              <a:rPr lang="ru-RU" dirty="0"/>
              <a:t> сильного </a:t>
            </a:r>
            <a:r>
              <a:rPr lang="ru-RU" dirty="0" err="1"/>
              <a:t>тертя</a:t>
            </a:r>
            <a:r>
              <a:rPr lang="ru-RU" dirty="0"/>
              <a:t> (</a:t>
            </a:r>
            <a:r>
              <a:rPr lang="ru-RU" dirty="0" err="1"/>
              <a:t>долоні</a:t>
            </a:r>
            <a:r>
              <a:rPr lang="ru-RU" dirty="0"/>
              <a:t>, стопи), </a:t>
            </a:r>
            <a:r>
              <a:rPr lang="ru-RU" dirty="0" err="1"/>
              <a:t>він</a:t>
            </a:r>
            <a:r>
              <a:rPr lang="ru-RU" dirty="0"/>
              <a:t> у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товщий</a:t>
            </a:r>
            <a:r>
              <a:rPr lang="ru-RU" dirty="0"/>
              <a:t>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000628" y="2000240"/>
            <a:ext cx="135732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428604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Айзек</a:t>
            </a:r>
            <a:r>
              <a:rPr lang="ru-RU" dirty="0" smtClean="0"/>
              <a:t> </a:t>
            </a:r>
            <a:r>
              <a:rPr lang="ru-RU" dirty="0" err="1" smtClean="0"/>
              <a:t>Азімов</a:t>
            </a:r>
            <a:r>
              <a:rPr lang="ru-RU" dirty="0" smtClean="0"/>
              <a:t> так пояснив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книзі</a:t>
            </a:r>
            <a:r>
              <a:rPr lang="ru-RU" dirty="0" smtClean="0"/>
              <a:t> "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": </a:t>
            </a:r>
          </a:p>
          <a:p>
            <a:endParaRPr lang="ru-RU" dirty="0" smtClean="0"/>
          </a:p>
          <a:p>
            <a:r>
              <a:rPr lang="ru-RU" b="1" i="1" dirty="0" smtClean="0"/>
              <a:t>«</a:t>
            </a:r>
            <a:r>
              <a:rPr lang="ru-RU" b="1" i="1" dirty="0" err="1" smtClean="0"/>
              <a:t>Клітини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основі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епідермісу</a:t>
            </a:r>
            <a:r>
              <a:rPr lang="ru-RU" b="1" i="1" dirty="0" smtClean="0"/>
              <a:t> - </a:t>
            </a:r>
            <a:r>
              <a:rPr lang="ru-RU" b="1" i="1" dirty="0" err="1" smtClean="0"/>
              <a:t>живі</a:t>
            </a:r>
            <a:r>
              <a:rPr lang="ru-RU" b="1" i="1" dirty="0" smtClean="0"/>
              <a:t>, вони </a:t>
            </a:r>
            <a:r>
              <a:rPr lang="ru-RU" b="1" i="1" dirty="0" err="1" smtClean="0"/>
              <a:t>постійно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ростуть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розмножуються</a:t>
            </a:r>
            <a:r>
              <a:rPr lang="ru-RU" b="1" i="1" dirty="0" smtClean="0"/>
              <a:t>, нова </a:t>
            </a:r>
            <a:r>
              <a:rPr lang="ru-RU" b="1" i="1" dirty="0" err="1" smtClean="0"/>
              <a:t>клітина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виштовхує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вгору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стару</a:t>
            </a:r>
            <a:r>
              <a:rPr lang="ru-RU" b="1" i="1" dirty="0" smtClean="0"/>
              <a:t>. Без притоку </a:t>
            </a:r>
            <a:r>
              <a:rPr lang="ru-RU" b="1" i="1" dirty="0" err="1" smtClean="0"/>
              <a:t>крові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клітка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вмирає</a:t>
            </a:r>
            <a:r>
              <a:rPr lang="ru-RU" b="1" i="1" dirty="0" smtClean="0"/>
              <a:t>,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інтенсивність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нашого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постійно</a:t>
            </a:r>
            <a:r>
              <a:rPr lang="ru-RU" b="1" i="1" dirty="0" smtClean="0"/>
              <a:t> "</a:t>
            </a:r>
            <a:r>
              <a:rPr lang="ru-RU" b="1" i="1" dirty="0" err="1" smtClean="0"/>
              <a:t>стирає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цей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мертвий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матеріал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поверхні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нашого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тіла</a:t>
            </a:r>
            <a:r>
              <a:rPr lang="ru-RU" b="1" i="1" dirty="0" smtClean="0"/>
              <a:t>, на </a:t>
            </a:r>
            <a:r>
              <a:rPr lang="ru-RU" b="1" i="1" dirty="0" err="1" smtClean="0"/>
              <a:t>зміну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йому</a:t>
            </a:r>
            <a:r>
              <a:rPr lang="ru-RU" b="1" i="1" dirty="0" smtClean="0"/>
              <a:t> приходить </a:t>
            </a:r>
            <a:r>
              <a:rPr lang="ru-RU" b="1" i="1" dirty="0" err="1" smtClean="0"/>
              <a:t>новий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знизу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, таким чином, наш </a:t>
            </a:r>
            <a:r>
              <a:rPr lang="ru-RU" b="1" i="1" dirty="0" err="1" smtClean="0"/>
              <a:t>епідерміс</a:t>
            </a:r>
            <a:r>
              <a:rPr lang="ru-RU" b="1" i="1" dirty="0" smtClean="0"/>
              <a:t> весь час </a:t>
            </a:r>
            <a:r>
              <a:rPr lang="ru-RU" b="1" i="1" dirty="0" err="1" smtClean="0"/>
              <a:t>оновлюється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pic>
        <p:nvPicPr>
          <p:cNvPr id="3" name="Рисунок 2" descr="08.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571744"/>
            <a:ext cx="2352675" cy="3952875"/>
          </a:xfrm>
          <a:prstGeom prst="rect">
            <a:avLst/>
          </a:prstGeom>
        </p:spPr>
      </p:pic>
      <p:pic>
        <p:nvPicPr>
          <p:cNvPr id="6" name="Рисунок 5" descr="Мы-  космическая пыль. Кожа[(002639)22-11-53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643314"/>
            <a:ext cx="4313529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5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Презентация52</Template>
  <TotalTime>530</TotalTime>
  <Words>2999</Words>
  <Application>Microsoft Office PowerPoint</Application>
  <PresentationFormat>Экран (4:3)</PresentationFormat>
  <Paragraphs>178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Презентация52</vt:lpstr>
      <vt:lpstr>Будова і функції шкіри.</vt:lpstr>
      <vt:lpstr>Людина приходить у цей світ в «одязі", який набагато краще за все те, що можна купити в магазині.</vt:lpstr>
      <vt:lpstr>Слайд 3</vt:lpstr>
      <vt:lpstr>Слайд 4</vt:lpstr>
      <vt:lpstr>Слайд 5</vt:lpstr>
      <vt:lpstr>Слайд 6</vt:lpstr>
      <vt:lpstr>Будова шкіри</vt:lpstr>
      <vt:lpstr>Епідерміс </vt:lpstr>
      <vt:lpstr>Слайд 9</vt:lpstr>
      <vt:lpstr>Слайд 10</vt:lpstr>
      <vt:lpstr>Слайд 11</vt:lpstr>
      <vt:lpstr>Слайд 12</vt:lpstr>
      <vt:lpstr>Дерма. </vt:lpstr>
      <vt:lpstr>Шкірні залози </vt:lpstr>
      <vt:lpstr>Слайд 15</vt:lpstr>
      <vt:lpstr>Слайд 16</vt:lpstr>
      <vt:lpstr>Слайд 17</vt:lpstr>
      <vt:lpstr>Слайд 18</vt:lpstr>
      <vt:lpstr>Підшкірна клітковина</vt:lpstr>
      <vt:lpstr>Слайд 20</vt:lpstr>
      <vt:lpstr>Слайд 21</vt:lpstr>
      <vt:lpstr>Захищаючи нас на різних фронтах</vt:lpstr>
      <vt:lpstr>Унікальне регулювання температури</vt:lpstr>
      <vt:lpstr>Слайд 24</vt:lpstr>
      <vt:lpstr>Слайд 25</vt:lpstr>
      <vt:lpstr>Слайд 26</vt:lpstr>
      <vt:lpstr>Слайд 27</vt:lpstr>
      <vt:lpstr>Дотик завдяки величезному рецепторного полю</vt:lpstr>
      <vt:lpstr>Слайд 29</vt:lpstr>
      <vt:lpstr>Слайд 30</vt:lpstr>
      <vt:lpstr>Важливість жиру</vt:lpstr>
      <vt:lpstr>Переробний хімічний завод для всього тіла</vt:lpstr>
      <vt:lpstr>Багато інших унікальних властивостей</vt:lpstr>
      <vt:lpstr>Слайд 34</vt:lpstr>
      <vt:lpstr>Функції шкіри. </vt:lpstr>
      <vt:lpstr>Похідні епідермісу, </vt:lpstr>
      <vt:lpstr>Слайд 37</vt:lpstr>
      <vt:lpstr>Слайд 38</vt:lpstr>
      <vt:lpstr>Проте,</vt:lpstr>
      <vt:lpstr>Це цікаво</vt:lpstr>
      <vt:lpstr>Слайд 41</vt:lpstr>
      <vt:lpstr>Хвороби шкіри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58</cp:revision>
  <dcterms:created xsi:type="dcterms:W3CDTF">2010-01-05T19:50:56Z</dcterms:created>
  <dcterms:modified xsi:type="dcterms:W3CDTF">2011-12-15T19:20:50Z</dcterms:modified>
</cp:coreProperties>
</file>