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E04573-A28F-4AEE-B49B-28704FC142DC}" type="datetimeFigureOut">
              <a:rPr lang="uk-UA" smtClean="0"/>
              <a:t>30.10.2012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F9182A-C4EA-4C1F-8540-1E9CEDD62B3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2.woman.ru/images/article/d/4/img_d412b77b32e8f9f0f116b99bbca2cc3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60" y="0"/>
            <a:ext cx="1035851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857232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Аллергия</a:t>
            </a:r>
            <a:r>
              <a:rPr lang="ru-RU" dirty="0">
                <a:solidFill>
                  <a:schemeClr val="bg1"/>
                </a:solidFill>
              </a:rPr>
              <a:t> </a:t>
            </a:r>
            <a:br>
              <a:rPr lang="ru-RU" dirty="0">
                <a:solidFill>
                  <a:schemeClr val="bg1"/>
                </a:solidFill>
              </a:rPr>
            </a:b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57166"/>
            <a:ext cx="9144000" cy="30003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/>
              <a:t>	</a:t>
            </a:r>
            <a:r>
              <a:rPr lang="ru-RU" b="1" i="1" dirty="0" smtClean="0"/>
              <a:t>	</a:t>
            </a:r>
            <a:r>
              <a:rPr lang="ru-RU" b="1" dirty="0" smtClean="0"/>
              <a:t>Аллергия</a:t>
            </a:r>
            <a:r>
              <a:rPr lang="ru-RU" i="1" dirty="0" smtClean="0"/>
              <a:t> - </a:t>
            </a:r>
            <a:r>
              <a:rPr lang="ru-RU" dirty="0" smtClean="0"/>
              <a:t>повышенная </a:t>
            </a:r>
            <a:r>
              <a:rPr lang="ru-RU" dirty="0"/>
              <a:t>чувствительность организма к воздействию некоторых факторов окружающей среды (химических веществ, микроорганизмов и продуктов их жизнедеятельности, пищевых продуктов и др.), называемых аллергенами. Приводит к развитию аллергических болезней </a:t>
            </a:r>
            <a:r>
              <a:rPr lang="ru-RU" dirty="0" smtClean="0"/>
              <a:t>,</a:t>
            </a:r>
            <a:r>
              <a:rPr lang="ru-RU" dirty="0"/>
              <a:t> среди которых особенно часто встречаются бронхиальная астма, поллинозы, крапивница, контактные дерматиты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62" name="Picture 2" descr="http://www.nlm.nih.gov/medlineplus/images/asth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143248"/>
            <a:ext cx="3929090" cy="3143272"/>
          </a:xfrm>
          <a:prstGeom prst="rect">
            <a:avLst/>
          </a:prstGeom>
          <a:noFill/>
        </p:spPr>
      </p:pic>
      <p:pic>
        <p:nvPicPr>
          <p:cNvPr id="40964" name="Picture 4" descr="http://t0.gstatic.com/images?q=tbn:ANd9GcQb7SI_e8OIglu06QQmxQF_KPLszYF3c6fuLNAmkhed9jGWKtppT3rT5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357562"/>
            <a:ext cx="3619521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 descr="http://childsdoctor.ru/uploads/posts/s2117_1227291242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43314"/>
            <a:ext cx="2857500" cy="28575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52"/>
            <a:ext cx="9144000" cy="407196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Широкое </a:t>
            </a:r>
            <a:r>
              <a:rPr lang="ru-RU" dirty="0" smtClean="0"/>
              <a:t>распространение </a:t>
            </a:r>
            <a:r>
              <a:rPr lang="ru-RU" dirty="0" smtClean="0"/>
              <a:t>аллергии </a:t>
            </a:r>
            <a:r>
              <a:rPr lang="ru-RU" dirty="0" smtClean="0"/>
              <a:t>связано с загрязнением окружающей среды выхлопными газами, выбросами отходов промышленного </a:t>
            </a:r>
            <a:r>
              <a:rPr lang="ru-RU" dirty="0" smtClean="0"/>
              <a:t>производства, </a:t>
            </a:r>
            <a:r>
              <a:rPr lang="ru-RU" dirty="0" smtClean="0"/>
              <a:t>бурным развитием химической </a:t>
            </a:r>
            <a:r>
              <a:rPr lang="ru-RU" dirty="0" smtClean="0"/>
              <a:t>промышленности. Аллергенами </a:t>
            </a:r>
            <a:r>
              <a:rPr lang="ru-RU" dirty="0" smtClean="0"/>
              <a:t>могут быть различные соединения. Одни из них попадают в организм извне (экзогенные аллергены), другие образуются в самом организме </a:t>
            </a:r>
            <a:r>
              <a:rPr lang="ru-RU" dirty="0" smtClean="0"/>
              <a:t>(эндогенные аллергены). </a:t>
            </a:r>
            <a:r>
              <a:rPr lang="ru-RU" dirty="0" err="1" smtClean="0"/>
              <a:t>Экадгенные</a:t>
            </a:r>
            <a:r>
              <a:rPr lang="ru-RU" dirty="0" smtClean="0"/>
              <a:t> аллергены бывают неинфекционного (бытовая пыль, шерсть животных, лекарственные средства и другие химические вещества, пыльца растений, животные и растительные пищевые продукты) и инфекционного (бактерии, вирусы, грибки и продукты их жизнедеятельности) </a:t>
            </a:r>
            <a:r>
              <a:rPr lang="ru-RU" dirty="0" smtClean="0"/>
              <a:t>происхождения.</a:t>
            </a:r>
            <a:endParaRPr lang="uk-UA" dirty="0"/>
          </a:p>
        </p:txBody>
      </p:sp>
      <p:pic>
        <p:nvPicPr>
          <p:cNvPr id="39944" name="Picture 8" descr="http://stopallergy.ru/images/stories/my_img/piwevaja-allergija/allergija-na-citrusovye/allergija-na-citrusovy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929066"/>
            <a:ext cx="3333750" cy="2476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http://tvoelechenie.ru/wp-content/uploads/2012/09/allergiya-na-antibioti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0438"/>
            <a:ext cx="4876800" cy="3357562"/>
          </a:xfrm>
          <a:prstGeom prst="rect">
            <a:avLst/>
          </a:prstGeom>
          <a:noFill/>
        </p:spPr>
      </p:pic>
      <p:pic>
        <p:nvPicPr>
          <p:cNvPr id="29702" name="Picture 6" descr="http://i.doctorpiter.ru/photos/2011/10/350x650_mKWH9fAI6Fz9Cy1x4nB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571876"/>
            <a:ext cx="5021994" cy="3357562"/>
          </a:xfrm>
          <a:prstGeom prst="rect">
            <a:avLst/>
          </a:prstGeom>
          <a:noFill/>
        </p:spPr>
      </p:pic>
      <p:pic>
        <p:nvPicPr>
          <p:cNvPr id="29704" name="Picture 8" descr="http://www.facepla.net/images/stories2/417/3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0"/>
            <a:ext cx="5072098" cy="3571876"/>
          </a:xfrm>
          <a:prstGeom prst="rect">
            <a:avLst/>
          </a:prstGeom>
          <a:noFill/>
        </p:spPr>
      </p:pic>
      <p:pic>
        <p:nvPicPr>
          <p:cNvPr id="29706" name="Picture 10" descr="http://zdravsovet.com/wp-content/uploads/2011/07/3622384006-pollen-fernwirkun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285784" y="-71462"/>
            <a:ext cx="4806868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globalscience.ru/pictures/18371_7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412" y="-357214"/>
            <a:ext cx="5929322" cy="4643470"/>
          </a:xfrm>
          <a:prstGeom prst="rect">
            <a:avLst/>
          </a:prstGeom>
          <a:noFill/>
        </p:spPr>
      </p:pic>
      <p:pic>
        <p:nvPicPr>
          <p:cNvPr id="28676" name="Picture 4" descr="http://www.scientificamerican.com/media/inline/F1C30FB9-F95F-8B4E-9FAF03A0503D1ABA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-214284"/>
            <a:ext cx="4000496" cy="4286226"/>
          </a:xfrm>
          <a:prstGeom prst="rect">
            <a:avLst/>
          </a:prstGeom>
          <a:noFill/>
        </p:spPr>
      </p:pic>
      <p:pic>
        <p:nvPicPr>
          <p:cNvPr id="28678" name="Picture 6" descr="http://www.kid.ru/zdorova/9_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928726" y="3857628"/>
            <a:ext cx="6143636" cy="3929090"/>
          </a:xfrm>
          <a:prstGeom prst="rect">
            <a:avLst/>
          </a:prstGeom>
          <a:noFill/>
        </p:spPr>
      </p:pic>
      <p:pic>
        <p:nvPicPr>
          <p:cNvPr id="28680" name="Picture 8" descr="http://images.prom.ua/1796373_w640_h640_kopiya_gribok1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3857628"/>
            <a:ext cx="5214974" cy="4712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42852"/>
            <a:ext cx="5143504" cy="68580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/>
              <a:t>Особую группу составляют физические факторы, например тепло, холод, в результате действия которых в организме без участия иммунных механизмов могут образовываться медиаторы </a:t>
            </a:r>
            <a:r>
              <a:rPr lang="ru-RU" dirty="0" smtClean="0"/>
              <a:t>аллергии </a:t>
            </a:r>
            <a:r>
              <a:rPr lang="ru-RU" dirty="0" smtClean="0"/>
              <a:t>и развиваться </a:t>
            </a:r>
            <a:r>
              <a:rPr lang="ru-RU" dirty="0" err="1" smtClean="0"/>
              <a:t>псевдоаллергические</a:t>
            </a:r>
            <a:r>
              <a:rPr lang="ru-RU" dirty="0" smtClean="0"/>
              <a:t> </a:t>
            </a:r>
            <a:r>
              <a:rPr lang="ru-RU" dirty="0" smtClean="0"/>
              <a:t>реакции.</a:t>
            </a:r>
            <a:r>
              <a:rPr lang="ru-RU" dirty="0" smtClean="0"/>
              <a:t> </a:t>
            </a:r>
            <a:r>
              <a:rPr lang="ru-RU" dirty="0" smtClean="0"/>
              <a:t>К </a:t>
            </a:r>
            <a:r>
              <a:rPr lang="ru-RU" dirty="0" smtClean="0"/>
              <a:t>числу аллергенов относят как вещества, имеющие прямое </a:t>
            </a:r>
            <a:r>
              <a:rPr lang="ru-RU" dirty="0" err="1" smtClean="0"/>
              <a:t>аллергизирующее</a:t>
            </a:r>
            <a:r>
              <a:rPr lang="ru-RU" dirty="0" smtClean="0"/>
              <a:t> действие, так и вещества, которые способны сильно потенцировать действие других </a:t>
            </a:r>
            <a:r>
              <a:rPr lang="ru-RU" dirty="0" err="1" smtClean="0"/>
              <a:t>аллергенов.Разные</a:t>
            </a:r>
            <a:r>
              <a:rPr lang="ru-RU" dirty="0" smtClean="0"/>
              <a:t> </a:t>
            </a:r>
            <a:r>
              <a:rPr lang="ru-RU" dirty="0" smtClean="0"/>
              <a:t>люди, в силу генетических особенностей иммунной системы, обладают различной реактивностью по отношению к разным группам аллергенов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4" name="Picture 2" descr="http://netallergy.ru/wp-content/uploads/2009/10/16_11_38_intro-allergy-400x4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000108"/>
            <a:ext cx="3500462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0614" y="-1429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dirty="0" err="1" smtClean="0"/>
              <a:t>Наиболее</a:t>
            </a:r>
            <a:r>
              <a:rPr lang="uk-UA" dirty="0" smtClean="0"/>
              <a:t> </a:t>
            </a:r>
            <a:r>
              <a:rPr lang="uk-UA" dirty="0" err="1" smtClean="0"/>
              <a:t>распространенные</a:t>
            </a:r>
            <a:r>
              <a:rPr lang="uk-UA" dirty="0" smtClean="0"/>
              <a:t> </a:t>
            </a:r>
            <a:r>
              <a:rPr lang="uk-UA" dirty="0" err="1" smtClean="0"/>
              <a:t>аллергены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6786578" cy="628652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Пыль и клещи домашней пыли</a:t>
            </a:r>
          </a:p>
          <a:p>
            <a:r>
              <a:rPr lang="ru-RU" dirty="0" smtClean="0"/>
              <a:t>Пыльца растений.</a:t>
            </a:r>
          </a:p>
          <a:p>
            <a:r>
              <a:rPr lang="ru-RU" dirty="0" smtClean="0"/>
              <a:t>Плесневые грибы</a:t>
            </a:r>
          </a:p>
          <a:p>
            <a:r>
              <a:rPr lang="ru-RU" dirty="0" smtClean="0"/>
              <a:t>Лекарственные препараты:</a:t>
            </a:r>
          </a:p>
          <a:p>
            <a:r>
              <a:rPr lang="ru-RU" dirty="0" smtClean="0"/>
              <a:t>Пищевые продукты(орехи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dirty="0" smtClean="0"/>
              <a:t>морепродукты, яйца, цитрусов</a:t>
            </a:r>
            <a:r>
              <a:rPr lang="uk-UA" dirty="0" err="1" smtClean="0"/>
              <a:t>ые</a:t>
            </a:r>
            <a:r>
              <a:rPr lang="uk-UA" dirty="0" smtClean="0"/>
              <a:t>,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</a:t>
            </a:r>
            <a:r>
              <a:rPr lang="ru-RU" dirty="0" smtClean="0"/>
              <a:t>молоко</a:t>
            </a:r>
            <a:r>
              <a:rPr lang="ru-RU" dirty="0" smtClean="0"/>
              <a:t>, </a:t>
            </a:r>
            <a:r>
              <a:rPr lang="ru-RU" dirty="0" err="1" smtClean="0"/>
              <a:t>бобовые,мёд</a:t>
            </a:r>
            <a:r>
              <a:rPr lang="ru-RU" dirty="0" smtClean="0"/>
              <a:t>, злаки, кунжут)</a:t>
            </a:r>
          </a:p>
          <a:p>
            <a:r>
              <a:rPr lang="ru-RU" dirty="0" smtClean="0"/>
              <a:t>Укусы насекомых/членистоногих</a:t>
            </a:r>
          </a:p>
          <a:p>
            <a:r>
              <a:rPr lang="ru-RU" dirty="0" smtClean="0"/>
              <a:t>Животные продукты:</a:t>
            </a:r>
          </a:p>
          <a:p>
            <a:r>
              <a:rPr lang="ru-RU" dirty="0" smtClean="0"/>
              <a:t>Шерсть животных</a:t>
            </a:r>
          </a:p>
          <a:p>
            <a:r>
              <a:rPr lang="ru-RU" dirty="0" smtClean="0"/>
              <a:t>Химические чистящие средства (стиральный порошок, жидкости для мытья посуды и др.).</a:t>
            </a:r>
          </a:p>
          <a:p>
            <a:endParaRPr lang="uk-UA" dirty="0" smtClean="0"/>
          </a:p>
          <a:p>
            <a:pPr>
              <a:buNone/>
            </a:pPr>
            <a:endParaRPr lang="uk-UA" dirty="0"/>
          </a:p>
        </p:txBody>
      </p:sp>
      <p:pic>
        <p:nvPicPr>
          <p:cNvPr id="43012" name="Picture 4" descr="http://natural-medicine.ru/uploads/posts/2009-05/1241607357_1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714752"/>
            <a:ext cx="2786082" cy="2786082"/>
          </a:xfrm>
          <a:prstGeom prst="rect">
            <a:avLst/>
          </a:prstGeom>
          <a:noFill/>
        </p:spPr>
      </p:pic>
      <p:pic>
        <p:nvPicPr>
          <p:cNvPr id="43014" name="Picture 6" descr="http://posudna-lavka.com/wp-content/uploads/2011/12/Burti-compact-900-g_0780_12068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642918"/>
            <a:ext cx="2786082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-357214"/>
            <a:ext cx="8572528" cy="6858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	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Аллергия </a:t>
            </a:r>
            <a:r>
              <a:rPr lang="ru-RU" dirty="0" smtClean="0"/>
              <a:t>характеризуется общим или местным воспалительным ответом на аллергены. Местные симптомы: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b="1" dirty="0" smtClean="0"/>
              <a:t>	</a:t>
            </a:r>
            <a:r>
              <a:rPr lang="ru-RU" b="1" dirty="0" smtClean="0"/>
              <a:t>Нос</a:t>
            </a:r>
            <a:r>
              <a:rPr lang="ru-RU" dirty="0" smtClean="0"/>
              <a:t>: отёк слизистой носа (аллергический ринит)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Глаза</a:t>
            </a:r>
            <a:r>
              <a:rPr lang="ru-RU" dirty="0" smtClean="0"/>
              <a:t>: покраснение и боли в области конъюнктивы (аллергический конъюнктивит)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Верхние </a:t>
            </a:r>
            <a:r>
              <a:rPr lang="ru-RU" b="1" dirty="0" smtClean="0"/>
              <a:t>дыхательные пути</a:t>
            </a:r>
            <a:r>
              <a:rPr lang="ru-RU" dirty="0" smtClean="0"/>
              <a:t>: бронхоспазм, свистящее дыхание, и </a:t>
            </a:r>
            <a:r>
              <a:rPr lang="ru-RU" dirty="0" smtClean="0"/>
              <a:t>одышка.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Уши</a:t>
            </a:r>
            <a:r>
              <a:rPr lang="ru-RU" dirty="0" smtClean="0"/>
              <a:t>: Чувство полноты, возможно боль и </a:t>
            </a:r>
            <a:r>
              <a:rPr lang="ru-RU" dirty="0" smtClean="0"/>
              <a:t>снижение слуха.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Кожа</a:t>
            </a:r>
            <a:r>
              <a:rPr lang="ru-RU" dirty="0" smtClean="0"/>
              <a:t>: различные высыпания. Возможно: экзема, крапивница и контактный дерматит. Типичные места локализации при пищевом пути проникновения аллергена: локтевые сгибы (симметрично), </a:t>
            </a:r>
            <a:r>
              <a:rPr lang="ru-RU" dirty="0" smtClean="0"/>
              <a:t>живот.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Голова</a:t>
            </a:r>
            <a:r>
              <a:rPr lang="ru-RU" dirty="0" smtClean="0"/>
              <a:t>: Иногда головная боль, которая встречается при некоторых типах аллергии.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6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Аллергия  </vt:lpstr>
      <vt:lpstr>Слайд 2</vt:lpstr>
      <vt:lpstr>Слайд 3</vt:lpstr>
      <vt:lpstr>Слайд 4</vt:lpstr>
      <vt:lpstr>Слайд 5</vt:lpstr>
      <vt:lpstr>Слайд 6</vt:lpstr>
      <vt:lpstr>Наиболее распространенные аллергены 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Аллергия</dc:title>
  <dc:creator>ann</dc:creator>
  <cp:lastModifiedBy>ann</cp:lastModifiedBy>
  <cp:revision>6</cp:revision>
  <dcterms:created xsi:type="dcterms:W3CDTF">2012-10-30T16:42:28Z</dcterms:created>
  <dcterms:modified xsi:type="dcterms:W3CDTF">2012-10-30T17:38:43Z</dcterms:modified>
</cp:coreProperties>
</file>