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71" r:id="rId5"/>
    <p:sldId id="267" r:id="rId6"/>
    <p:sldId id="268" r:id="rId7"/>
    <p:sldId id="269" r:id="rId8"/>
    <p:sldId id="264" r:id="rId9"/>
    <p:sldId id="265" r:id="rId10"/>
    <p:sldId id="277" r:id="rId11"/>
    <p:sldId id="270" r:id="rId12"/>
    <p:sldId id="262" r:id="rId13"/>
    <p:sldId id="266" r:id="rId14"/>
    <p:sldId id="272" r:id="rId15"/>
    <p:sldId id="273" r:id="rId16"/>
    <p:sldId id="276" r:id="rId17"/>
    <p:sldId id="274" r:id="rId18"/>
    <p:sldId id="278" r:id="rId19"/>
    <p:sldId id="279" r:id="rId20"/>
    <p:sldId id="263" r:id="rId21"/>
    <p:sldId id="275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72;&#1088;&#1093;&#1077;&#1081;\&#1092;&#1080;&#1083;&#1100;&#1084;&#1099;\344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72;&#1088;&#1093;&#1077;&#1081;\&#1092;&#1080;&#1083;&#1100;&#1084;&#1099;\&#1085;&#1072;&#1095;&#1072;&#1083;&#1086;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72;&#1088;&#1093;&#1077;&#1081;\&#1092;&#1080;&#1083;&#1100;&#1084;&#1099;\11111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1%82%D0%B2%D0%B5%D1%80%D1%82%D0%B8%D1%87%D0%BD%D1%8B%D0%B9_%D0%BF%D0%B5%D1%80%D0%B8%D0%BE%D0%B4" TargetMode="External"/><Relationship Id="rId13" Type="http://schemas.openxmlformats.org/officeDocument/2006/relationships/hyperlink" Target="http://ru.wikipedia.org/wiki/%D0%AE%D1%80%D1%81%D0%BA%D0%B8%D0%B9_%D0%BF%D0%B5%D1%80%D0%B8%D0%BE%D0%B4" TargetMode="External"/><Relationship Id="rId18" Type="http://schemas.openxmlformats.org/officeDocument/2006/relationships/hyperlink" Target="http://ru.wikipedia.org/wiki/%D0%94%D0%B5%D0%B2%D0%BE%D0%BD%D1%81%D0%BA%D0%B8%D0%B9_%D0%BF%D0%B5%D1%80%D0%B8%D0%BE%D0%B4" TargetMode="External"/><Relationship Id="rId26" Type="http://schemas.openxmlformats.org/officeDocument/2006/relationships/hyperlink" Target="http://ru.wikipedia.org/wiki/%D0%9A%D1%80%D0%B8%D0%BE%D0%B3%D0%B5%D0%BD%D0%B8%D0%B9" TargetMode="External"/><Relationship Id="rId39" Type="http://schemas.openxmlformats.org/officeDocument/2006/relationships/hyperlink" Target="http://ru.wikipedia.org/wiki/%D0%9F%D0%B0%D0%BB%D0%B5%D0%BE%D0%B0%D1%80%D1%85%D0%B5%D0%B9" TargetMode="External"/><Relationship Id="rId3" Type="http://schemas.openxmlformats.org/officeDocument/2006/relationships/hyperlink" Target="http://ru.wikipedia.org/wiki/%D0%AD%D0%BE%D0%BD_(%D0%B3%D0%B5%D0%BE%D0%BB%D0%BE%D0%B3%D0%B8%D1%8F)" TargetMode="External"/><Relationship Id="rId21" Type="http://schemas.openxmlformats.org/officeDocument/2006/relationships/hyperlink" Target="http://ru.wikipedia.org/wiki/%D0%9A%D0%B5%D0%BC%D0%B1%D1%80%D0%B8%D0%B9%D1%81%D0%BA%D0%B8%D0%B9_%D0%BF%D0%B5%D1%80%D0%B8%D0%BE%D0%B4" TargetMode="External"/><Relationship Id="rId34" Type="http://schemas.openxmlformats.org/officeDocument/2006/relationships/hyperlink" Target="http://ru.wikipedia.org/wiki/%D0%9E%D1%80%D0%BE%D0%B7%D0%B8%D1%80%D0%B8%D0%B9" TargetMode="External"/><Relationship Id="rId42" Type="http://schemas.openxmlformats.org/officeDocument/2006/relationships/hyperlink" Target="http://www.stratigraphy.org/index.php/ics-chart-timescale" TargetMode="External"/><Relationship Id="rId7" Type="http://schemas.openxmlformats.org/officeDocument/2006/relationships/hyperlink" Target="http://ru.wikipedia.org/wiki/%D0%9A%D0%B0%D0%B9%D0%BD%D0%BE%D0%B7%D0%BE%D0%B9" TargetMode="External"/><Relationship Id="rId12" Type="http://schemas.openxmlformats.org/officeDocument/2006/relationships/hyperlink" Target="http://ru.wikipedia.org/wiki/%D0%9C%D0%B5%D0%BB%D0%BE%D0%B2%D0%BE%D0%B9_%D0%BF%D0%B5%D1%80%D0%B8%D0%BE%D0%B4" TargetMode="External"/><Relationship Id="rId17" Type="http://schemas.openxmlformats.org/officeDocument/2006/relationships/hyperlink" Target="http://ru.wikipedia.org/wiki/%D0%9A%D0%B0%D0%BC%D0%B5%D0%BD%D0%BD%D0%BE%D1%83%D0%B3%D0%BE%D0%BB%D1%8C%D0%BD%D1%8B%D0%B9_%D0%BF%D0%B5%D1%80%D0%B8%D0%BE%D0%B4" TargetMode="External"/><Relationship Id="rId25" Type="http://schemas.openxmlformats.org/officeDocument/2006/relationships/hyperlink" Target="http://ru.wikipedia.org/wiki/%D0%AD%D0%B4%D0%B8%D0%B0%D0%BA%D0%B0%D1%80%D0%B8%D0%B9" TargetMode="External"/><Relationship Id="rId33" Type="http://schemas.openxmlformats.org/officeDocument/2006/relationships/hyperlink" Target="http://ru.wikipedia.org/wiki/%D0%A1%D1%82%D0%B0%D1%82%D0%B5%D1%80%D0%B8%D0%B9" TargetMode="External"/><Relationship Id="rId38" Type="http://schemas.openxmlformats.org/officeDocument/2006/relationships/hyperlink" Target="http://ru.wikipedia.org/wiki/%D0%9C%D0%B5%D0%B7%D0%BE%D0%B0%D1%80%D1%85%D0%B5%D0%B9" TargetMode="External"/><Relationship Id="rId2" Type="http://schemas.openxmlformats.org/officeDocument/2006/relationships/hyperlink" Target="http://ru.wikipedia.org/wiki/%D0%93%D0%B5%D0%BE%D1%85%D1%80%D0%BE%D0%BD%D0%BE%D0%BB%D0%BE%D0%B3%D0%B8%D1%87%D0%B5%D1%81%D0%BA%D0%B0%D1%8F_%D1%88%D0%BA%D0%B0%D0%BB%D0%B0" TargetMode="External"/><Relationship Id="rId16" Type="http://schemas.openxmlformats.org/officeDocument/2006/relationships/hyperlink" Target="http://ru.wikipedia.org/wiki/%D0%9F%D0%B5%D1%80%D0%BC%D1%81%D0%BA%D0%B8%D0%B9_%D0%BF%D0%B5%D1%80%D0%B8%D0%BE%D0%B4" TargetMode="External"/><Relationship Id="rId20" Type="http://schemas.openxmlformats.org/officeDocument/2006/relationships/hyperlink" Target="http://ru.wikipedia.org/wiki/%D0%9E%D1%80%D0%B4%D0%BE%D0%B2%D0%B8%D0%BA%D1%81%D0%BA%D0%B8%D0%B9_%D0%BF%D0%B5%D1%80%D0%B8%D0%BE%D0%B4" TargetMode="External"/><Relationship Id="rId29" Type="http://schemas.openxmlformats.org/officeDocument/2006/relationships/hyperlink" Target="http://ru.wikipedia.org/wiki/%D0%A1%D1%82%D0%B5%D0%BD%D0%B8%D0%B9" TargetMode="External"/><Relationship Id="rId41" Type="http://schemas.openxmlformats.org/officeDocument/2006/relationships/hyperlink" Target="http://ru.wikipedia.org/wiki/%D0%9A%D0%B0%D1%82%D0%B0%D1%80%D1%85%D0%B5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D%D0%B5%D1%80%D0%BE%D0%B7%D0%BE%D0%B9" TargetMode="External"/><Relationship Id="rId11" Type="http://schemas.openxmlformats.org/officeDocument/2006/relationships/hyperlink" Target="http://ru.wikipedia.org/wiki/%D0%9C%D0%B5%D0%B7%D0%BE%D0%B7%D0%BE%D0%B9" TargetMode="External"/><Relationship Id="rId24" Type="http://schemas.openxmlformats.org/officeDocument/2006/relationships/hyperlink" Target="http://ru.wikipedia.org/wiki/%D0%9D%D0%B5%D0%BE%D0%BF%D1%80%D0%BE%D1%82%D0%B5%D1%80%D0%BE%D0%B7%D0%BE%D0%B9" TargetMode="External"/><Relationship Id="rId32" Type="http://schemas.openxmlformats.org/officeDocument/2006/relationships/hyperlink" Target="http://ru.wikipedia.org/wiki/%D0%9F%D0%B0%D0%BB%D0%B5%D0%BE%D0%BF%D1%80%D0%BE%D1%82%D0%B5%D1%80%D0%BE%D0%B7%D0%BE%D0%B9" TargetMode="External"/><Relationship Id="rId37" Type="http://schemas.openxmlformats.org/officeDocument/2006/relationships/hyperlink" Target="http://ru.wikipedia.org/wiki/%D0%90%D1%80%D1%85%D0%B5%D0%B9" TargetMode="External"/><Relationship Id="rId40" Type="http://schemas.openxmlformats.org/officeDocument/2006/relationships/hyperlink" Target="http://ru.wikipedia.org/wiki/%D0%AD%D0%BE%D0%B0%D1%80%D1%85%D0%B5%D0%B9" TargetMode="External"/><Relationship Id="rId5" Type="http://schemas.openxmlformats.org/officeDocument/2006/relationships/hyperlink" Target="http://ru.wikipedia.org/wiki/%D0%93%D0%B5%D0%BE%D0%BB%D0%BE%D0%B3%D0%B8%D1%87%D0%B5%D1%81%D0%BA%D0%B8%D0%B9_%D0%BF%D0%B5%D1%80%D0%B8%D0%BE%D0%B4" TargetMode="External"/><Relationship Id="rId15" Type="http://schemas.openxmlformats.org/officeDocument/2006/relationships/hyperlink" Target="http://ru.wikipedia.org/wiki/%D0%9F%D0%B0%D0%BB%D0%B5%D0%BE%D0%B7%D0%BE%D0%B9" TargetMode="External"/><Relationship Id="rId23" Type="http://schemas.openxmlformats.org/officeDocument/2006/relationships/hyperlink" Target="http://ru.wikipedia.org/wiki/%D0%9F%D1%80%D0%BE%D1%82%D0%B5%D1%80%D0%BE%D0%B7%D0%BE%D0%B9" TargetMode="External"/><Relationship Id="rId28" Type="http://schemas.openxmlformats.org/officeDocument/2006/relationships/hyperlink" Target="http://ru.wikipedia.org/wiki/%D0%9C%D0%B5%D0%B7%D0%BE%D0%BF%D1%80%D0%BE%D1%82%D0%B5%D1%80%D0%BE%D0%B7%D0%BE%D0%B9" TargetMode="External"/><Relationship Id="rId36" Type="http://schemas.openxmlformats.org/officeDocument/2006/relationships/hyperlink" Target="http://ru.wikipedia.org/wiki/%D0%A1%D0%B8%D0%B4%D0%B5%D1%80%D0%B8%D0%B9" TargetMode="External"/><Relationship Id="rId10" Type="http://schemas.openxmlformats.org/officeDocument/2006/relationships/hyperlink" Target="http://ru.wikipedia.org/wiki/%D0%9F%D0%B0%D0%BB%D0%B5%D0%BE%D0%B3%D0%B5%D0%BD%D0%BE%D0%B2%D1%8B%D0%B9_%D0%BF%D0%B5%D1%80%D0%B8%D0%BE%D0%B4" TargetMode="External"/><Relationship Id="rId19" Type="http://schemas.openxmlformats.org/officeDocument/2006/relationships/hyperlink" Target="http://ru.wikipedia.org/wiki/%D0%A1%D0%B8%D0%BB%D1%83%D1%80%D0%B8%D0%B9%D1%81%D0%BA%D0%B8%D0%B9_%D0%BF%D0%B5%D1%80%D0%B8%D0%BE%D0%B4" TargetMode="External"/><Relationship Id="rId31" Type="http://schemas.openxmlformats.org/officeDocument/2006/relationships/hyperlink" Target="http://ru.wikipedia.org/wiki/%D0%9A%D0%B0%D0%BB%D0%B8%D0%BC%D0%B8%D0%B9" TargetMode="External"/><Relationship Id="rId4" Type="http://schemas.openxmlformats.org/officeDocument/2006/relationships/hyperlink" Target="http://ru.wikipedia.org/wiki/%D0%93%D0%B5%D0%BE%D0%BB%D0%BE%D0%B3%D0%B8%D1%87%D0%B5%D1%81%D0%BA%D0%B0%D1%8F_%D1%8D%D1%80%D0%B0" TargetMode="External"/><Relationship Id="rId9" Type="http://schemas.openxmlformats.org/officeDocument/2006/relationships/hyperlink" Target="http://ru.wikipedia.org/wiki/%D0%9D%D0%B5%D0%BE%D0%B3%D0%B5%D0%BD%D0%BE%D0%B2%D1%8B%D0%B9_%D0%BF%D0%B5%D1%80%D0%B8%D0%BE%D0%B4" TargetMode="External"/><Relationship Id="rId14" Type="http://schemas.openxmlformats.org/officeDocument/2006/relationships/hyperlink" Target="http://ru.wikipedia.org/wiki/%D0%A2%D1%80%D0%B8%D0%B0%D1%81%D0%BE%D0%B2%D1%8B%D0%B9_%D0%BF%D0%B5%D1%80%D0%B8%D0%BE%D0%B4" TargetMode="External"/><Relationship Id="rId22" Type="http://schemas.openxmlformats.org/officeDocument/2006/relationships/hyperlink" Target="http://ru.wikipedia.org/wiki/%D0%94%D0%BE%D0%BA%D0%B5%D0%BC%D0%B1%D1%80%D0%B8%D0%B9" TargetMode="External"/><Relationship Id="rId27" Type="http://schemas.openxmlformats.org/officeDocument/2006/relationships/hyperlink" Target="http://ru.wikipedia.org/wiki/%D0%A2%D0%BE%D0%BD%D0%B8%D0%B9" TargetMode="External"/><Relationship Id="rId30" Type="http://schemas.openxmlformats.org/officeDocument/2006/relationships/hyperlink" Target="http://ru.wikipedia.org/wiki/%D0%AD%D0%BA%D1%82%D0%B0%D0%B7%D0%B8%D0%B9" TargetMode="External"/><Relationship Id="rId35" Type="http://schemas.openxmlformats.org/officeDocument/2006/relationships/hyperlink" Target="http://ru.wikipedia.org/wiki/%D0%A0%D0%B8%D0%B0%D1%81%D0%B8%D0%B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1571612"/>
            <a:ext cx="385765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/>
              <a:t>Архейська ера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5143512"/>
            <a:ext cx="164307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Робота</a:t>
            </a:r>
          </a:p>
          <a:p>
            <a:r>
              <a:rPr lang="uk-UA" dirty="0" smtClean="0"/>
              <a:t>Дениско Ольги 11-а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4021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221457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Мезоархей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3,2- 2,8 </a:t>
            </a:r>
            <a:r>
              <a:rPr lang="uk-UA" sz="2400" b="1" dirty="0" err="1" smtClean="0">
                <a:solidFill>
                  <a:schemeClr val="bg1"/>
                </a:solidFill>
              </a:rPr>
              <a:t>млрд</a:t>
            </a:r>
            <a:r>
              <a:rPr lang="uk-UA" sz="2400" b="1" dirty="0" smtClean="0">
                <a:solidFill>
                  <a:schemeClr val="bg1"/>
                </a:solidFill>
              </a:rPr>
              <a:t> років тому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95_25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0"/>
            <a:ext cx="4214810" cy="4500594"/>
          </a:xfrm>
          <a:prstGeom prst="rect">
            <a:avLst/>
          </a:prstGeom>
        </p:spPr>
      </p:pic>
      <p:pic>
        <p:nvPicPr>
          <p:cNvPr id="5" name="Рисунок 4" descr="sled-samogo-drevnego-astero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3851"/>
            <a:ext cx="6357950" cy="455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8604"/>
            <a:ext cx="7429552" cy="5529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572140"/>
            <a:ext cx="42148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Формується континентальна </a:t>
            </a:r>
            <a:r>
              <a:rPr lang="uk-UA" sz="2000" dirty="0" smtClean="0"/>
              <a:t>земна кора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214314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Неоархея</a:t>
            </a:r>
            <a:endParaRPr lang="uk-UA" sz="2400" dirty="0" smtClean="0"/>
          </a:p>
          <a:p>
            <a:pPr algn="ctr"/>
            <a:r>
              <a:rPr lang="uk-UA" sz="2400" dirty="0" smtClean="0"/>
              <a:t>2,8-2,5 </a:t>
            </a:r>
            <a:r>
              <a:rPr lang="uk-UA" sz="2400" dirty="0" err="1" smtClean="0"/>
              <a:t>млрд</a:t>
            </a:r>
            <a:r>
              <a:rPr lang="uk-UA" sz="2400" dirty="0" smtClean="0"/>
              <a:t> років тому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785926"/>
            <a:ext cx="2928958" cy="175432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Атмосфера 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і 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клімат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591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300"/>
            <a:ext cx="9144000" cy="6126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27860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Художник </a:t>
            </a:r>
            <a:r>
              <a:rPr lang="uk-UA" sz="2000" dirty="0" err="1" smtClean="0"/>
              <a:t>Канаєв</a:t>
            </a:r>
            <a:r>
              <a:rPr lang="uk-UA" sz="2000" dirty="0" smtClean="0"/>
              <a:t> С.М. </a:t>
            </a:r>
          </a:p>
          <a:p>
            <a:pPr algn="ctr"/>
            <a:r>
              <a:rPr lang="uk-UA" sz="2000" dirty="0" err="1" smtClean="0"/>
              <a:t>“Архейська</a:t>
            </a:r>
            <a:r>
              <a:rPr lang="uk-UA" sz="2000" dirty="0" smtClean="0"/>
              <a:t> </a:t>
            </a:r>
            <a:r>
              <a:rPr lang="uk-UA" sz="2000" dirty="0" err="1" smtClean="0"/>
              <a:t>ера”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chaei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-15290" y="11430"/>
            <a:ext cx="9159290" cy="684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ачал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9296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3116"/>
            <a:ext cx="164307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Флора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71934" y="2143116"/>
            <a:ext cx="35719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і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2143116"/>
            <a:ext cx="164307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Фауна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378cdfdf70eef8200aaecfca27925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07587" y="1964521"/>
            <a:ext cx="5715040" cy="3357586"/>
          </a:xfrm>
          <a:prstGeom prst="rect">
            <a:avLst/>
          </a:prstGeom>
        </p:spPr>
      </p:pic>
      <p:pic>
        <p:nvPicPr>
          <p:cNvPr id="2" name="Рисунок 1" descr="r1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401268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yanobact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78"/>
            <a:ext cx="4143372" cy="3335414"/>
          </a:xfrm>
          <a:prstGeom prst="rect">
            <a:avLst/>
          </a:prstGeom>
        </p:spPr>
      </p:pic>
      <p:pic>
        <p:nvPicPr>
          <p:cNvPr id="3" name="Рисунок 2" descr="Nostoc-http_www_photomacrography1_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92" y="142852"/>
            <a:ext cx="5022308" cy="3429024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643314"/>
            <a:ext cx="6500858" cy="310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James_Dwight_D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14356"/>
            <a:ext cx="4071966" cy="5651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142984"/>
            <a:ext cx="307183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1872 рік</a:t>
            </a:r>
          </a:p>
          <a:p>
            <a:pPr algn="ctr"/>
            <a:r>
              <a:rPr lang="uk-UA" sz="3200" b="1" dirty="0" smtClean="0"/>
              <a:t>американський геолог</a:t>
            </a:r>
          </a:p>
          <a:p>
            <a:pPr algn="ctr"/>
            <a:r>
              <a:rPr lang="ru-RU" sz="3200" b="1" dirty="0" smtClean="0"/>
              <a:t>Джеймс Дана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запропонував термін </a:t>
            </a:r>
            <a:r>
              <a:rPr lang="uk-UA" sz="3200" b="1" dirty="0" err="1" smtClean="0"/>
              <a:t>“Архей”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96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62193"/>
            <a:ext cx="4357686" cy="2917229"/>
          </a:xfrm>
          <a:prstGeom prst="rect">
            <a:avLst/>
          </a:prstGeom>
        </p:spPr>
      </p:pic>
      <p:pic>
        <p:nvPicPr>
          <p:cNvPr id="3" name="Рисунок 2" descr="128429295145836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0129" cy="3967157"/>
          </a:xfrm>
          <a:prstGeom prst="rect">
            <a:avLst/>
          </a:prstGeom>
        </p:spPr>
      </p:pic>
      <p:pic>
        <p:nvPicPr>
          <p:cNvPr id="4" name="Рисунок 3" descr="stromatoli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993902"/>
            <a:ext cx="6715172" cy="2864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3571876"/>
            <a:ext cx="214314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Строматоліти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1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2" y="857233"/>
            <a:ext cx="914406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143116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Дякую за увагу!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571480"/>
            <a:ext cx="314327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Періоди архейської ери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3357562"/>
            <a:ext cx="157163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tx1"/>
                </a:solidFill>
              </a:rPr>
              <a:t>Еоархея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4214818"/>
            <a:ext cx="21431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tx1"/>
                </a:solidFill>
              </a:rPr>
              <a:t>Палеоархея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286256"/>
            <a:ext cx="221457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tx1"/>
                </a:solidFill>
              </a:rPr>
              <a:t>Мезоархея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3429000"/>
            <a:ext cx="171451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>
                <a:solidFill>
                  <a:schemeClr val="tx1"/>
                </a:solidFill>
              </a:rPr>
              <a:t>Неоархея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597306">
            <a:off x="5197976" y="2246485"/>
            <a:ext cx="500066" cy="15001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250144">
            <a:off x="4273903" y="1965322"/>
            <a:ext cx="428628" cy="121444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1167670">
            <a:off x="6235746" y="2311429"/>
            <a:ext cx="500066" cy="15001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480458">
            <a:off x="7134863" y="1834618"/>
            <a:ext cx="529630" cy="137106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0"/>
          <a:ext cx="3000364" cy="6858001"/>
        </p:xfrm>
        <a:graphic>
          <a:graphicData uri="http://schemas.openxmlformats.org/drawingml/2006/table">
            <a:tbl>
              <a:tblPr/>
              <a:tblGrid>
                <a:gridCol w="750091"/>
                <a:gridCol w="750091"/>
                <a:gridCol w="750091"/>
                <a:gridCol w="750091"/>
              </a:tblGrid>
              <a:tr h="222535">
                <a:tc gridSpan="4">
                  <a:txBody>
                    <a:bodyPr/>
                    <a:lstStyle/>
                    <a:p>
                      <a:pPr algn="r"/>
                      <a:r>
                        <a:rPr lang="ru-RU" sz="700" u="none" strike="noStrike" dirty="0">
                          <a:solidFill>
                            <a:srgbClr val="0B0080"/>
                          </a:solidFill>
                          <a:hlinkClick r:id="rId2" tooltip="Геохронологическая шкала"/>
                        </a:rPr>
                        <a:t>Геохронологическая шкала</a:t>
                      </a:r>
                      <a:endParaRPr lang="ru-RU" sz="700" dirty="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35">
                <a:tc gridSpan="2">
                  <a:txBody>
                    <a:bodyPr/>
                    <a:lstStyle/>
                    <a:p>
                      <a:pPr algn="r"/>
                      <a:r>
                        <a:rPr lang="ru-RU" sz="700" u="none" strike="noStrike" dirty="0">
                          <a:solidFill>
                            <a:srgbClr val="0B0080"/>
                          </a:solidFill>
                          <a:hlinkClick r:id="rId3" tooltip="Эон (геология)"/>
                        </a:rPr>
                        <a:t>Эон</a:t>
                      </a:r>
                      <a:endParaRPr lang="ru-RU" sz="700" dirty="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4" tooltip="Геологическая эра"/>
                        </a:rPr>
                        <a:t>Эра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5" tooltip="Геологический период"/>
                        </a:rPr>
                        <a:t>Период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2445">
                <a:tc rowSpan="12" gridSpan="2">
                  <a:txBody>
                    <a:bodyPr/>
                    <a:lstStyle/>
                    <a:p>
                      <a:pPr algn="r"/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Ф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а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н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е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р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о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з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о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6" tooltip="Фанерозой"/>
                        </a:rPr>
                        <a:t>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9DD"/>
                    </a:solidFill>
                  </a:tcPr>
                </a:tc>
                <a:tc rowSpan="1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7" tooltip="Кайнозой"/>
                        </a:rPr>
                        <a:t>Кайнозой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91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8" tooltip="Четвертичный период"/>
                        </a:rPr>
                        <a:t>Четвертичный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7F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9" tooltip="Неогеновый период"/>
                        </a:rPr>
                        <a:t>Неоген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19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0" tooltip="Палеогеновый период"/>
                        </a:rPr>
                        <a:t>Палеоген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A52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700" u="none" strike="noStrike" dirty="0">
                          <a:solidFill>
                            <a:srgbClr val="0B0080"/>
                          </a:solidFill>
                          <a:hlinkClick r:id="rId11" tooltip="Мезозой"/>
                        </a:rPr>
                        <a:t>Мезозой</a:t>
                      </a:r>
                      <a:endParaRPr lang="ru-RU" sz="700" dirty="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5C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2" tooltip="Меловой период"/>
                        </a:rPr>
                        <a:t>Мел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4E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3" tooltip="Юрский период"/>
                        </a:rPr>
                        <a:t>Юра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B2C9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4" tooltip="Триасовый период"/>
                        </a:rPr>
                        <a:t>Триас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2B92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5" tooltip="Палеозой"/>
                        </a:rPr>
                        <a:t>Палеозой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08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6" tooltip="Пермский период"/>
                        </a:rPr>
                        <a:t>Пермь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403C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7" tooltip="Каменноугольный период"/>
                        </a:rPr>
                        <a:t>Карбон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A599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8" tooltip="Девонский период"/>
                        </a:rPr>
                        <a:t>Девон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8C37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19" tooltip="Силурийский период"/>
                        </a:rPr>
                        <a:t>Силур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E1B6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0" tooltip="Ордовикский период"/>
                        </a:rPr>
                        <a:t>Ордовик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270"/>
                    </a:solidFill>
                  </a:tcPr>
                </a:tc>
              </a:tr>
              <a:tr h="2225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1" tooltip="Кембрийский период"/>
                        </a:rPr>
                        <a:t>Кембрий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A056"/>
                    </a:solidFill>
                  </a:tcPr>
                </a:tc>
              </a:tr>
              <a:tr h="222535">
                <a:tc rowSpan="15">
                  <a:txBody>
                    <a:bodyPr/>
                    <a:lstStyle/>
                    <a:p>
                      <a:pPr algn="r"/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Д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о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к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е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м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б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р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и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2" tooltip="Докембрий"/>
                        </a:rPr>
                        <a:t>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4370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r"/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П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р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о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т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е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р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о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з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о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23" tooltip="Протерозой"/>
                        </a:rPr>
                        <a:t>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356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4" tooltip="Неопротерозой"/>
                        </a:rPr>
                        <a:t>Нео-</a:t>
                      </a:r>
                      <a:br>
                        <a:rPr lang="ru-RU" sz="700" u="none" strike="noStrike">
                          <a:solidFill>
                            <a:srgbClr val="0B0080"/>
                          </a:solidFill>
                          <a:hlinkClick r:id="rId24" tooltip="Неопротерозой"/>
                        </a:rPr>
                      </a:br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4" tooltip="Неопротерозой"/>
                        </a:rPr>
                        <a:t>протерозой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5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5" tooltip="Эдиакарий"/>
                        </a:rPr>
                        <a:t>Эдиакарий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6A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6" tooltip="Криогений"/>
                        </a:rPr>
                        <a:t>Криогений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5C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7" tooltip="Тоний"/>
                        </a:rPr>
                        <a:t>Тоний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BF4E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8" tooltip="Мезопротерозой"/>
                        </a:rPr>
                        <a:t>Мезо-</a:t>
                      </a:r>
                      <a:br>
                        <a:rPr lang="ru-RU" sz="700" u="none" strike="noStrike">
                          <a:solidFill>
                            <a:srgbClr val="0B0080"/>
                          </a:solidFill>
                          <a:hlinkClick r:id="rId28" tooltip="Мезопротерозой"/>
                        </a:rPr>
                      </a:br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8" tooltip="Мезопротерозой"/>
                        </a:rPr>
                        <a:t>протерозой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6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29" tooltip="Стений"/>
                        </a:rPr>
                        <a:t>Стений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462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0" tooltip="Эктазий"/>
                        </a:rPr>
                        <a:t>Эктазий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6A4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1" tooltip="Калимий"/>
                        </a:rPr>
                        <a:t>Калимий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96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2" tooltip="Палеопротерозой"/>
                        </a:rPr>
                        <a:t>Палео-</a:t>
                      </a:r>
                      <a:br>
                        <a:rPr lang="ru-RU" sz="700" u="none" strike="noStrike">
                          <a:solidFill>
                            <a:srgbClr val="0B0080"/>
                          </a:solidFill>
                          <a:hlinkClick r:id="rId32" tooltip="Палеопротерозой"/>
                        </a:rPr>
                      </a:br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2" tooltip="Палеопротерозой"/>
                        </a:rPr>
                        <a:t>протерозой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437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3" tooltip="Статерий"/>
                        </a:rPr>
                        <a:t>Статерий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3AE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4" tooltip="Орозирий"/>
                        </a:rPr>
                        <a:t>Орозирий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86A0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5" tooltip="Риасий"/>
                        </a:rPr>
                        <a:t>Риасий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7A93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6" tooltip="Сидерий"/>
                        </a:rPr>
                        <a:t>Сидерий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6E88"/>
                    </a:solidFill>
                  </a:tcPr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  <a:t>А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  <a:t>р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  <a:t>х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  <a:t>е</a:t>
                      </a:r>
                      <a:b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</a:br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37" tooltip="Архей"/>
                        </a:rPr>
                        <a:t>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04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700" b="1"/>
                        <a:t>Неоархей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9B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8" tooltip="Мезоархей"/>
                        </a:rPr>
                        <a:t>Мезоархей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6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39" tooltip="Палеоархей"/>
                        </a:rPr>
                        <a:t>Палеоархей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44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700" u="none" strike="noStrike">
                          <a:solidFill>
                            <a:srgbClr val="0B0080"/>
                          </a:solidFill>
                          <a:hlinkClick r:id="rId40" tooltip="Эоархей"/>
                        </a:rPr>
                        <a:t>Эоархей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700" b="1" u="none" strike="noStrike">
                          <a:solidFill>
                            <a:srgbClr val="0B0080"/>
                          </a:solidFill>
                          <a:hlinkClick r:id="rId41" tooltip="Катархей"/>
                        </a:rPr>
                        <a:t>Катархей</a:t>
                      </a:r>
                      <a:endParaRPr lang="ru-RU" sz="70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535">
                <a:tc gridSpan="4">
                  <a:txBody>
                    <a:bodyPr/>
                    <a:lstStyle/>
                    <a:p>
                      <a:pPr algn="r"/>
                      <a:r>
                        <a:rPr lang="ru-RU" sz="700" u="none" strike="noStrike" dirty="0">
                          <a:solidFill>
                            <a:srgbClr val="663366"/>
                          </a:solidFill>
                          <a:hlinkClick r:id="rId42"/>
                        </a:rPr>
                        <a:t>Источник</a:t>
                      </a:r>
                      <a:endParaRPr lang="ru-RU" sz="700" dirty="0"/>
                    </a:p>
                  </a:txBody>
                  <a:tcPr marL="33041" marR="33041" marT="16520" marB="165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000240"/>
            <a:ext cx="3000396" cy="92333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Геологія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ch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855"/>
            <a:ext cx="6929454" cy="4504145"/>
          </a:xfrm>
          <a:prstGeom prst="rect">
            <a:avLst/>
          </a:prstGeom>
        </p:spPr>
      </p:pic>
      <p:pic>
        <p:nvPicPr>
          <p:cNvPr id="3" name="Рисунок 2" descr="vulk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52"/>
            <a:ext cx="3786214" cy="2972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2786082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Еоархей</a:t>
            </a: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4- 3,6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р. тому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775353" cy="2503223"/>
          </a:xfrm>
          <a:prstGeom prst="rect">
            <a:avLst/>
          </a:prstGeom>
        </p:spPr>
      </p:pic>
      <p:pic>
        <p:nvPicPr>
          <p:cNvPr id="4" name="Рисунок 3" descr="Aluminium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14686"/>
            <a:ext cx="3357562" cy="3357562"/>
          </a:xfrm>
          <a:prstGeom prst="rect">
            <a:avLst/>
          </a:prstGeom>
        </p:spPr>
      </p:pic>
      <p:pic>
        <p:nvPicPr>
          <p:cNvPr id="6" name="Рисунок 5" descr="re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42852"/>
            <a:ext cx="4000528" cy="3000396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643314"/>
            <a:ext cx="3071834" cy="3071834"/>
          </a:xfrm>
          <a:prstGeom prst="rect">
            <a:avLst/>
          </a:prstGeom>
        </p:spPr>
      </p:pic>
      <p:pic>
        <p:nvPicPr>
          <p:cNvPr id="2" name="Рисунок 1" descr="1306789542_111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071678"/>
            <a:ext cx="2786082" cy="245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981_PH03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3998644" cy="5301874"/>
          </a:xfrm>
          <a:prstGeom prst="rect">
            <a:avLst/>
          </a:prstGeom>
        </p:spPr>
      </p:pic>
      <p:pic>
        <p:nvPicPr>
          <p:cNvPr id="5" name="Рисунок 4" descr="anortoz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286280" cy="3214710"/>
          </a:xfrm>
          <a:prstGeom prst="rect">
            <a:avLst/>
          </a:prstGeom>
        </p:spPr>
      </p:pic>
      <p:pic>
        <p:nvPicPr>
          <p:cNvPr id="3" name="Рисунок 2" descr="gran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303973"/>
            <a:ext cx="4738702" cy="355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2714620"/>
            <a:ext cx="128588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Анортозит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07154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Діорит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429000"/>
            <a:ext cx="10001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Граніт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ra_struc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7724"/>
            <a:ext cx="6500858" cy="6256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2286016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/>
              <a:t>Палеоархея</a:t>
            </a:r>
            <a:r>
              <a:rPr lang="uk-UA" sz="2800" b="1" dirty="0" smtClean="0"/>
              <a:t> </a:t>
            </a:r>
          </a:p>
          <a:p>
            <a:r>
              <a:rPr lang="uk-UA" sz="2800" b="1" dirty="0" smtClean="0"/>
              <a:t>3,6- 3,2 </a:t>
            </a:r>
            <a:r>
              <a:rPr lang="uk-UA" sz="2800" b="1" dirty="0" err="1" smtClean="0"/>
              <a:t>млрд</a:t>
            </a:r>
            <a:r>
              <a:rPr lang="uk-UA" sz="2800" b="1" dirty="0" smtClean="0"/>
              <a:t> років тому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5857892"/>
            <a:ext cx="392909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chemeClr val="tx1"/>
                </a:solidFill>
              </a:rPr>
              <a:t>Завершення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400" b="1" dirty="0" smtClean="0">
                <a:solidFill>
                  <a:schemeClr val="tx1"/>
                </a:solidFill>
              </a:rPr>
              <a:t> твердого ядра </a:t>
            </a:r>
            <a:r>
              <a:rPr lang="ru-RU" sz="2400" b="1" dirty="0" err="1" smtClean="0">
                <a:solidFill>
                  <a:schemeClr val="tx1"/>
                </a:solidFill>
              </a:rPr>
              <a:t>Землі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alb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422"/>
            <a:ext cx="9144000" cy="6397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tx1"/>
                </a:solidFill>
              </a:rPr>
              <a:t>Збільшення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кількості</a:t>
            </a:r>
            <a:r>
              <a:rPr lang="ru-RU" sz="2000" b="1" dirty="0" smtClean="0">
                <a:solidFill>
                  <a:schemeClr val="tx1"/>
                </a:solidFill>
              </a:rPr>
              <a:t> води на </a:t>
            </a:r>
            <a:r>
              <a:rPr lang="ru-RU" sz="2000" b="1" dirty="0" err="1" smtClean="0">
                <a:solidFill>
                  <a:schemeClr val="tx1"/>
                </a:solidFill>
              </a:rPr>
              <a:t>землі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tx1"/>
                </a:solidFill>
              </a:rPr>
              <a:t>Зменшення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вмісту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вуглекислого</a:t>
            </a:r>
            <a:r>
              <a:rPr lang="ru-RU" sz="2000" b="1" dirty="0" smtClean="0">
                <a:solidFill>
                  <a:schemeClr val="tx1"/>
                </a:solidFill>
              </a:rPr>
              <a:t> газу в </a:t>
            </a:r>
            <a:r>
              <a:rPr lang="ru-RU" sz="2000" b="1" dirty="0" err="1" smtClean="0">
                <a:solidFill>
                  <a:schemeClr val="tx1"/>
                </a:solidFill>
              </a:rPr>
              <a:t>атмосфері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135</Words>
  <PresentationFormat>Экран (4:3)</PresentationFormat>
  <Paragraphs>80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62</cp:revision>
  <dcterms:modified xsi:type="dcterms:W3CDTF">2014-05-04T15:43:04Z</dcterms:modified>
</cp:coreProperties>
</file>