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5" r:id="rId2"/>
    <p:sldId id="258" r:id="rId3"/>
    <p:sldId id="259" r:id="rId4"/>
    <p:sldId id="266" r:id="rId5"/>
    <p:sldId id="267" r:id="rId6"/>
    <p:sldId id="268" r:id="rId7"/>
    <p:sldId id="269" r:id="rId8"/>
    <p:sldId id="270" r:id="rId9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9199" autoAdjust="0"/>
  </p:normalViewPr>
  <p:slideViewPr>
    <p:cSldViewPr>
      <p:cViewPr varScale="1">
        <p:scale>
          <a:sx n="66" d="100"/>
          <a:sy n="66" d="100"/>
        </p:scale>
        <p:origin x="-114" y="-3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42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3BED1A-F654-420B-959F-90FEA07BA96C}" type="datetimeFigureOut">
              <a:rPr lang="ru-RU"/>
              <a:pPr>
                <a:defRPr/>
              </a:pPr>
              <a:t>06.02.2013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90913A-39EE-4AC8-894E-0E56E7C0EC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7CCB1D-5DBA-42B5-8B9C-8F097C95179E}" type="datetimeFigureOut">
              <a:rPr lang="ru-RU"/>
              <a:pPr>
                <a:defRPr/>
              </a:pPr>
              <a:t>06.02.2013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3A31CB6-7D61-48A9-BCCD-A81463118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9C10-7ED4-4B2B-8294-9CEC198286DE}" type="datetimeFigureOut">
              <a:rPr lang="ru-RU"/>
              <a:pPr>
                <a:defRPr/>
              </a:pPr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C34F6-E8D2-4667-88D2-0D13F53D41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6665C-776B-448C-9B58-B692E1469BCB}" type="datetimeFigureOut">
              <a:rPr lang="ru-RU"/>
              <a:pPr>
                <a:defRPr/>
              </a:pPr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F22ED-D686-4638-AA23-2863A924F0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215A4-AFF2-422F-BFF8-468F0892779E}" type="datetimeFigureOut">
              <a:rPr lang="ru-RU"/>
              <a:pPr>
                <a:defRPr/>
              </a:pPr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FE895-2863-426E-9230-4E6A89E2AD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F14D7-A47F-4DB2-AA24-A94BBA93E59E}" type="datetimeFigureOut">
              <a:rPr lang="ru-RU"/>
              <a:pPr>
                <a:defRPr/>
              </a:pPr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5CC7-401E-4C12-AC67-CB2099EC1F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A08E6-3F18-43C9-8F4C-F2F3BE3B0095}" type="datetimeFigureOut">
              <a:rPr lang="ru-RU"/>
              <a:pPr>
                <a:defRPr/>
              </a:pPr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1AB8E-CDEA-4AF8-A64A-E8FE82D02B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85A9E-B5B9-495F-8AA9-D7A0303A9D76}" type="datetimeFigureOut">
              <a:rPr lang="ru-RU"/>
              <a:pPr>
                <a:defRPr/>
              </a:pPr>
              <a:t>06.02.2013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E4AF6-1D8E-48AE-A879-BCA870E7D1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9696F-3A19-448C-B21B-AB9933115035}" type="datetimeFigureOut">
              <a:rPr lang="ru-RU"/>
              <a:pPr>
                <a:defRPr/>
              </a:pPr>
              <a:t>06.02.2013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C83EF-00ED-4B3E-B60B-59E25F84F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3E8A1-38C6-423A-A95D-6F68D7448CD9}" type="datetimeFigureOut">
              <a:rPr lang="ru-RU"/>
              <a:pPr>
                <a:defRPr/>
              </a:pPr>
              <a:t>06.02.2013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FDA4A-3186-4507-BF87-E2E51C60B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B7729-8CDC-45E0-865E-9ED2CD1C9FF9}" type="datetimeFigureOut">
              <a:rPr lang="ru-RU"/>
              <a:pPr>
                <a:defRPr/>
              </a:pPr>
              <a:t>06.02.2013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679D4-EAB3-441E-90A8-C8E6E10D7F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1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D74CE-7429-4561-BAA0-B2FCCBEED916}" type="datetimeFigureOut">
              <a:rPr lang="ru-RU"/>
              <a:pPr>
                <a:defRPr/>
              </a:pPr>
              <a:t>06.02.2013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0D765-84B3-4106-B884-CFB38C56D9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C4DE7-3F90-44EB-AB3D-C355C6263316}" type="datetimeFigureOut">
              <a:rPr lang="ru-RU"/>
              <a:pPr>
                <a:defRPr/>
              </a:pPr>
              <a:t>06.02.2013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88E59-7B1E-4CA4-9E30-836B2BD57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024F20-0A84-46FC-B926-09A5124AADA6}" type="datetimeFigureOut">
              <a:rPr lang="ru-RU"/>
              <a:pPr>
                <a:defRPr/>
              </a:pPr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CF77BC-5E8D-4D8A-B3CD-C7ED804189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1%D1%96%D0%BB%D1%8C" TargetMode="External"/><Relationship Id="rId2" Type="http://schemas.openxmlformats.org/officeDocument/2006/relationships/image" Target="http://uk.wikipedia.org/wiki/%D0%9F%D0%B5%D0%BF%D1%82%D0%B8%D1%87%D0%BD%D0%B0_%D0%B2%D0%B8%D1%80%D0%B0%D0%B7%D0%BA%D0%B0#.D0.A1.D0.B8.D0.BC.D0.BF.D1.82.D0.BE.D0.BC.D0.B8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3%D1%96%D0%BF%D0%B5%D1%80%D0%B5%D0%BC%D1%96%D1%8F&amp;action=edit&amp;redlink=1" TargetMode="External"/><Relationship Id="rId13" Type="http://schemas.openxmlformats.org/officeDocument/2006/relationships/hyperlink" Target="http://uk.wikipedia.org/wiki/%D0%A2%D1%80%D0%BE%D0%BC%D0%B1%D0%BE%D1%86%D0%B8%D1%82%D0%BE%D0%BF%D0%B5%D0%BD%D1%96%D1%8F" TargetMode="External"/><Relationship Id="rId3" Type="http://schemas.openxmlformats.org/officeDocument/2006/relationships/hyperlink" Target="http://uk.wikipedia.org/wiki/%D0%92%D1%96%D1%80%D1%83%D1%81%D0%BD%D0%B8%D0%B9_%D0%B3%D0%B5%D0%BF%D0%B0%D1%82%D0%B8%D1%82" TargetMode="External"/><Relationship Id="rId7" Type="http://schemas.openxmlformats.org/officeDocument/2006/relationships/hyperlink" Target="http://uk.wikipedia.org/wiki/%D0%96%D0%BE%D0%B2%D1%82%D1%8F%D0%BD%D0%B8%D1%86%D1%8F" TargetMode="External"/><Relationship Id="rId12" Type="http://schemas.openxmlformats.org/officeDocument/2006/relationships/hyperlink" Target="http://uk.wikipedia.org/wiki/%D0%9B%D0%B5%D0%B9%D0%BA%D0%BE%D0%BF%D0%B5%D0%BD%D1%96%D1%8F" TargetMode="External"/><Relationship Id="rId2" Type="http://schemas.openxmlformats.org/officeDocument/2006/relationships/hyperlink" Target="http://uk.wikipedia.org/wiki/%D0%9F%D0%B5%D1%87%D1%96%D0%BD%D0%BA%D0%B0" TargetMode="Externa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k.wikipedia.org/wiki/%D0%91%D0%BB%D1%8E%D0%B2%D0%BE%D1%82%D0%B0" TargetMode="External"/><Relationship Id="rId11" Type="http://schemas.openxmlformats.org/officeDocument/2006/relationships/hyperlink" Target="http://uk.wikipedia.org/wiki/%D0%90%D0%BD%D0%B5%D0%BC%D1%96%D1%8F" TargetMode="External"/><Relationship Id="rId5" Type="http://schemas.openxmlformats.org/officeDocument/2006/relationships/hyperlink" Target="http://uk.wikipedia.org/wiki/%D0%9D%D1%83%D0%B4%D0%BE%D1%82%D0%B0" TargetMode="External"/><Relationship Id="rId15" Type="http://schemas.openxmlformats.org/officeDocument/2006/relationships/hyperlink" Target="http://uk.wikipedia.org/wiki/%D0%9A%D1%80%D0%BE%D0%B2%D0%BE%D1%82%D0%B5%D1%87%D0%B0" TargetMode="External"/><Relationship Id="rId10" Type="http://schemas.openxmlformats.org/officeDocument/2006/relationships/hyperlink" Target="http://uk.wikipedia.org/wiki/%D0%9A%D1%80%D0%BE%D0%B2" TargetMode="External"/><Relationship Id="rId4" Type="http://schemas.openxmlformats.org/officeDocument/2006/relationships/hyperlink" Target="http://uk.wikipedia.org/wiki/%D0%90%D0%BB%D0%BA%D0%BE%D0%B3%D0%BE%D0%BB%D1%96%D0%B7%D0%BC" TargetMode="External"/><Relationship Id="rId9" Type="http://schemas.openxmlformats.org/officeDocument/2006/relationships/hyperlink" Target="http://uk.wikipedia.org/wiki/%D0%A1%D0%B5%D0%BB%D0%B5%D0%B7%D1%96%D0%BD%D0%BA%D0%B0" TargetMode="External"/><Relationship Id="rId14" Type="http://schemas.openxmlformats.org/officeDocument/2006/relationships/hyperlink" Target="http://uk.wikipedia.org/wiki/%D0%A0%D0%B5%D0%BD%D1%82%D0%B3%D0%B5%D0%BD%D0%BE%D1%81%D0%BA%D0%BE%D0%BF%D1%96%D1%8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6%D1%83%D0%BA%D1%80%D0%BE%D0%B2%D0%B8%D0%B9_%D0%B4%D1%96%D0%B0%D0%B1%D0%B5%D1%82" TargetMode="External"/><Relationship Id="rId2" Type="http://schemas.openxmlformats.org/officeDocument/2006/relationships/hyperlink" Target="http://uk.wikipedia.org/wiki/%D0%9F%D1%96%D0%B4%D1%88%D0%BB%D1%83%D0%BD%D0%BA%D0%BE%D0%B2%D0%B0_%D0%B7%D0%B0%D0%BB%D0%BE%D0%B7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uk.wikipedia.org/wiki/%D0%93%D0%BE%D1%81%D1%82%D1%80%D0%B8%D0%B9_%D0%BF%D0%B0%D0%BD%D0%BA%D1%80%D0%B5%D0%B0%D1%82%D0%B8%D1%82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3%D1%96%D0%BF%D0%BE%D0%B2%D1%96%D1%82%D0%B0%D0%BC%D1%96%D0%BD%D0%BE%D0%B7" TargetMode="External"/><Relationship Id="rId3" Type="http://schemas.openxmlformats.org/officeDocument/2006/relationships/hyperlink" Target="http://uk.wikipedia.org/wiki/%D0%A8%D0%BA%D1%96%D1%80%D0%B0" TargetMode="External"/><Relationship Id="rId7" Type="http://schemas.openxmlformats.org/officeDocument/2006/relationships/hyperlink" Target="http://uk.wikipedia.org/wiki/%D0%90%D0%BD%D0%B5%D0%BC%D1%96%D1%8F" TargetMode="External"/><Relationship Id="rId2" Type="http://schemas.openxmlformats.org/officeDocument/2006/relationships/hyperlink" Target="http://uk.wikipedia.org/wiki/%D0%9A%D0%B8%D1%88%D0%B5%D1%87%D0%BD%D0%B8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86%D0%BC%D1%83%D0%BD%D1%96%D1%82%D0%B5%D1%82" TargetMode="External"/><Relationship Id="rId5" Type="http://schemas.openxmlformats.org/officeDocument/2006/relationships/hyperlink" Target="http://uk.wikipedia.org/wiki/%D0%90%D0%BD%D1%82%D0%B8%D0%B1%D1%96%D0%BE%D1%82%D0%B8%D0%BA" TargetMode="External"/><Relationship Id="rId10" Type="http://schemas.openxmlformats.org/officeDocument/2006/relationships/image" Target="../media/image8.jpeg"/><Relationship Id="rId4" Type="http://schemas.openxmlformats.org/officeDocument/2006/relationships/hyperlink" Target="http://uk.wikipedia.org/wiki/%D0%9C%D1%96%D0%BA%D1%80%D0%BE%D1%84%D0%BB%D0%BE%D1%80%D0%B0_%D0%BA%D0%B8%D1%88%D0%B5%D1%87%D0%BD%D0%B8%D0%BA%D0%B0" TargetMode="External"/><Relationship Id="rId9" Type="http://schemas.openxmlformats.org/officeDocument/2006/relationships/hyperlink" Target="http://uk.wikipedia.org/w/index.php?title=%D0%9E%D1%81%D1%82%D0%B5%D0%BE%D0%BC%D0%B0%D0%BB%D1%8F%D1%86%D1%96%D1%8F&amp;action=edit&amp;redlink=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6%D0%BE%D0%B2%D1%87%D0%BD%D0%B8%D0%B9_%D0%BC%D1%96%D1%85%D1%83%D1%80" TargetMode="External"/><Relationship Id="rId2" Type="http://schemas.openxmlformats.org/officeDocument/2006/relationships/hyperlink" Target="http://uk.wikipedia.org/wiki/%D0%97%D0%B0%D0%BF%D0%B0%D0%BB%D0%B5%D0%BD%D0%BD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uk.wikipedia.org/wiki/%D0%86%D0%BD%D0%B2%D0%B0%D0%B7%D1%96%D1%8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 descr="clear-white-li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5263"/>
            <a:ext cx="19081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 Box 8"/>
          <p:cNvSpPr txBox="1">
            <a:spLocks noChangeArrowheads="1"/>
          </p:cNvSpPr>
          <p:nvPr/>
        </p:nvSpPr>
        <p:spPr bwMode="auto">
          <a:xfrm>
            <a:off x="4932363" y="-198438"/>
            <a:ext cx="1368425" cy="396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 b="1" i="1"/>
          </a:p>
        </p:txBody>
      </p:sp>
      <p:pic>
        <p:nvPicPr>
          <p:cNvPr id="15366" name="Picture 13" descr="clear-white-li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4638675"/>
            <a:ext cx="14398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8" descr="clear-white-li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4141788"/>
            <a:ext cx="1236663" cy="100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21" descr="clear-white-li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8538" y="3724275"/>
            <a:ext cx="947737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24" descr="clear-white-li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940175"/>
            <a:ext cx="1835150" cy="9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1" name="Picture 21" descr="wpid-38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0"/>
            <a:ext cx="5113337" cy="5143500"/>
          </a:xfrm>
          <a:prstGeom prst="rect">
            <a:avLst/>
          </a:prstGeom>
          <a:noFill/>
        </p:spPr>
      </p:pic>
      <p:sp>
        <p:nvSpPr>
          <p:cNvPr id="15382" name="Rectangle 22"/>
          <p:cNvSpPr>
            <a:spLocks noGrp="1"/>
          </p:cNvSpPr>
          <p:nvPr>
            <p:ph type="title" idx="4294967295"/>
          </p:nvPr>
        </p:nvSpPr>
        <p:spPr>
          <a:xfrm>
            <a:off x="539750" y="3148013"/>
            <a:ext cx="8229600" cy="857250"/>
          </a:xfrm>
        </p:spPr>
        <p:txBody>
          <a:bodyPr/>
          <a:lstStyle/>
          <a:p>
            <a:r>
              <a:rPr lang="uk-UA" sz="6600" smtClean="0">
                <a:latin typeface="Book Antiqua" pitchFamily="18" charset="0"/>
              </a:rPr>
              <a:t>Хвороби органів травлення</a:t>
            </a:r>
            <a:endParaRPr lang="ru-RU" sz="6600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Grp="1"/>
          </p:cNvSpPr>
          <p:nvPr>
            <p:ph type="body" sz="half" idx="4294967295"/>
          </p:nvPr>
        </p:nvSpPr>
        <p:spPr>
          <a:xfrm>
            <a:off x="3419475" y="0"/>
            <a:ext cx="5724525" cy="5143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smtClean="0"/>
              <a:t>Гострий гастрит.</a:t>
            </a:r>
            <a:r>
              <a:rPr lang="ru-RU" sz="2000" smtClean="0"/>
              <a:t> Розрізняють чотири типи гострого запалення шлунка, чи гастриту: простий,ерозивний, інфекційний і гнійний.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Простий гастрит може виникнути під впливом  міцних спиртних напоїв, надмірно гарячої чи холодної їжі і рідини, отрут, проковтнутих сторонніх тіл, і навіть багатьох ліків, зокрема всіх  багатьох болезаспокійли вих. В окремих випадках причиною простого гастриту то, може бути алергія,яку може викликати будь-яка їжа.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У легких випадках симптоми обмежуються тошнотою,  відсутністю апетиту. При найбільш важкому перебігу -, нудота, блювота, тиск чи рідше біль під ложечкою, відчуття переповненості шлунка, запаморочення і різка слабкість. Хвороба лише окремих випадках триває більше 2діб.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Потрібно лише протягом 7—10 днів уникати гострих страв, міцних напоїв.</a:t>
            </a:r>
          </a:p>
          <a:p>
            <a:pPr>
              <a:lnSpc>
                <a:spcPct val="80000"/>
              </a:lnSpc>
            </a:pPr>
            <a:endParaRPr lang="ru-RU" sz="2000" smtClean="0"/>
          </a:p>
        </p:txBody>
      </p:sp>
      <p:pic>
        <p:nvPicPr>
          <p:cNvPr id="28678" name="Picture 6" descr="ANd9GcQvjXxzD0ujaQqBQGy7pVlWhkrYA7740hvUql36qTgeVIyVgYkm"/>
          <p:cNvPicPr>
            <a:picLocks noChangeAspect="1" noChangeArrowheads="1"/>
          </p:cNvPicPr>
          <p:nvPr>
            <p:ph type="body"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915988"/>
            <a:ext cx="3168650" cy="280828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067175" y="195263"/>
            <a:ext cx="482282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600"/>
              <a:t>При </a:t>
            </a:r>
            <a:r>
              <a:rPr lang="ru-RU" sz="1600" b="1"/>
              <a:t>виразковій хворобі</a:t>
            </a:r>
            <a:r>
              <a:rPr lang="ru-RU" sz="1600"/>
              <a:t> в більшості хворих продукція шлункового соку і його кислотність збільшені, підвищений і тонус блукаючого нерва, що регулює шлункову секрецію. Основна скарга при виразковій хворобі — періодичний </a:t>
            </a:r>
            <a:r>
              <a:rPr lang="ru-RU" sz="1600">
                <a:hlinkClick r:id="rId3" tooltip="Біль"/>
              </a:rPr>
              <a:t>біль</a:t>
            </a:r>
            <a:r>
              <a:rPr lang="ru-RU" sz="1600"/>
              <a:t> у підреберній ділянці, пов'язаний із прийомом їжі: в одних випадках він виникає через півгодини — година після їжі, в інших — через 2-4 години після їжі або натще («голодний біль», що проходить після прийому їжі). Біль супроводжується печією, що знімається прийомом питної соди; можливі нудота, блювота, запори. Іноді виразкова хвороба довгостроково протікає без проявів симптомів. Характерна періодичність у перебігу хвороби: чергування періодів загострень (частіше — навесні й восени) і ремісій.</a:t>
            </a:r>
          </a:p>
        </p:txBody>
      </p:sp>
      <p:pic>
        <p:nvPicPr>
          <p:cNvPr id="29701" name="Picture 5" descr="ANd9GcQG64RpFAU3zvb_mr9cWBVWezjchl31vRM0E9rnmDfSmsDU6rm_H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4213" y="771525"/>
            <a:ext cx="2663825" cy="37449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xfrm>
            <a:off x="3779838" y="268288"/>
            <a:ext cx="5113337" cy="4535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smtClean="0"/>
              <a:t>Лактозна непереносимість</a:t>
            </a:r>
            <a:r>
              <a:rPr lang="ru-RU" sz="2800" smtClean="0"/>
              <a:t> – це є спадкове захворювання, яке характеризується порушенням всмоктуванням лактози материнського або коров’ячого молока. Це проявляється в перші тижні життя дитини, у наслідок чого, проявляється блювотиння, проносом, здуттям. </a:t>
            </a:r>
          </a:p>
        </p:txBody>
      </p:sp>
      <p:pic>
        <p:nvPicPr>
          <p:cNvPr id="32775" name="Picture 7" descr="8303_b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5263"/>
            <a:ext cx="3203575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/>
          </p:cNvSpPr>
          <p:nvPr>
            <p:ph type="body" sz="half" idx="1"/>
          </p:nvPr>
        </p:nvSpPr>
        <p:spPr>
          <a:xfrm>
            <a:off x="-252413" y="0"/>
            <a:ext cx="5329238" cy="49482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700" b="1" smtClean="0"/>
              <a:t>Цироз печінки</a:t>
            </a:r>
            <a:r>
              <a:rPr lang="ru-RU" sz="1700" smtClean="0"/>
              <a:t> — хронічне захворювання </a:t>
            </a:r>
            <a:r>
              <a:rPr lang="ru-RU" sz="1700" smtClean="0">
                <a:hlinkClick r:id="rId2" tooltip="Печінка"/>
              </a:rPr>
              <a:t>печінки</a:t>
            </a:r>
            <a:r>
              <a:rPr lang="ru-RU" sz="1700" smtClean="0"/>
              <a:t>, яке протікає з порушенням її функцій і зазвичай з її збільшенням. Найчастіше є наслідком </a:t>
            </a:r>
            <a:r>
              <a:rPr lang="ru-RU" sz="1700" smtClean="0">
                <a:hlinkClick r:id="rId3" tooltip="Вірусний гепатит"/>
              </a:rPr>
              <a:t>вірусного гепатиту</a:t>
            </a:r>
            <a:r>
              <a:rPr lang="ru-RU" sz="1700" smtClean="0"/>
              <a:t>, що має тривалий перебіг без клінічних симптомів. Інша причина хвороби — </a:t>
            </a:r>
            <a:r>
              <a:rPr lang="ru-RU" sz="1700" smtClean="0">
                <a:hlinkClick r:id="rId4" tooltip="Алкоголізм"/>
              </a:rPr>
              <a:t>зловживання алкоголем</a:t>
            </a:r>
            <a:r>
              <a:rPr lang="ru-RU" sz="1700" smtClean="0"/>
              <a:t>. Спостерігаються слабкість, поганий апетит, </a:t>
            </a:r>
            <a:r>
              <a:rPr lang="ru-RU" sz="1700" smtClean="0">
                <a:hlinkClick r:id="rId5" tooltip="Нудота"/>
              </a:rPr>
              <a:t>нудота</a:t>
            </a:r>
            <a:r>
              <a:rPr lang="ru-RU" sz="1700" smtClean="0"/>
              <a:t>, </a:t>
            </a:r>
            <a:r>
              <a:rPr lang="ru-RU" sz="1700" smtClean="0">
                <a:hlinkClick r:id="rId6" tooltip="Блювота"/>
              </a:rPr>
              <a:t>блювота</a:t>
            </a:r>
            <a:r>
              <a:rPr lang="ru-RU" sz="1700" smtClean="0"/>
              <a:t>, біль у правому підребер'ї, носові кровотечі.</a:t>
            </a:r>
          </a:p>
          <a:p>
            <a:pPr>
              <a:lnSpc>
                <a:spcPct val="80000"/>
              </a:lnSpc>
            </a:pPr>
            <a:r>
              <a:rPr lang="ru-RU" sz="1700" smtClean="0"/>
              <a:t>Хворі виглядають виснаженими, з'являється </a:t>
            </a:r>
            <a:r>
              <a:rPr lang="ru-RU" sz="1700" smtClean="0">
                <a:hlinkClick r:id="rId7" tooltip="Жовтяниця"/>
              </a:rPr>
              <a:t>жовтяниця</a:t>
            </a:r>
            <a:r>
              <a:rPr lang="ru-RU" sz="1700" smtClean="0"/>
              <a:t>. На шкірі судинні паукоподібні розширення судин. Пальці приймають форму «барабанних паличок», нігті — «годинникового скла». Г</a:t>
            </a:r>
            <a:r>
              <a:rPr lang="ru-RU" sz="1700" smtClean="0">
                <a:hlinkClick r:id="rId8" tooltip="Гіперемія (ще не написана)"/>
              </a:rPr>
              <a:t>іперемія</a:t>
            </a:r>
            <a:r>
              <a:rPr lang="ru-RU" sz="1700" smtClean="0"/>
              <a:t> долоней. Печінка збільшена, щільна на дотик.</a:t>
            </a:r>
          </a:p>
          <a:p>
            <a:pPr>
              <a:lnSpc>
                <a:spcPct val="80000"/>
              </a:lnSpc>
            </a:pPr>
            <a:r>
              <a:rPr lang="ru-RU" sz="1700" smtClean="0"/>
              <a:t>Видно розширені вени на шкірі живота, збільшена </a:t>
            </a:r>
            <a:r>
              <a:rPr lang="ru-RU" sz="1700" smtClean="0">
                <a:hlinkClick r:id="rId9" tooltip="Селезінка"/>
              </a:rPr>
              <a:t>селезінка</a:t>
            </a:r>
            <a:r>
              <a:rPr lang="ru-RU" sz="1700" smtClean="0"/>
              <a:t>.</a:t>
            </a:r>
          </a:p>
          <a:p>
            <a:pPr>
              <a:lnSpc>
                <a:spcPct val="80000"/>
              </a:lnSpc>
            </a:pPr>
            <a:r>
              <a:rPr lang="ru-RU" sz="1700" smtClean="0"/>
              <a:t>При дослідженні </a:t>
            </a:r>
            <a:r>
              <a:rPr lang="ru-RU" sz="1700" smtClean="0">
                <a:hlinkClick r:id="rId10" tooltip="Кров"/>
              </a:rPr>
              <a:t>крові</a:t>
            </a:r>
            <a:r>
              <a:rPr lang="ru-RU" sz="1700" smtClean="0"/>
              <a:t> знаходять помірну </a:t>
            </a:r>
            <a:r>
              <a:rPr lang="ru-RU" sz="1700" smtClean="0">
                <a:hlinkClick r:id="rId11" tooltip="Анемія"/>
              </a:rPr>
              <a:t>анемію</a:t>
            </a:r>
            <a:r>
              <a:rPr lang="ru-RU" sz="1700" smtClean="0"/>
              <a:t>, </a:t>
            </a:r>
            <a:r>
              <a:rPr lang="ru-RU" sz="1700" smtClean="0">
                <a:hlinkClick r:id="rId12" tooltip="Лейкопенія"/>
              </a:rPr>
              <a:t>лейкопенію</a:t>
            </a:r>
            <a:r>
              <a:rPr lang="ru-RU" sz="1700" smtClean="0"/>
              <a:t>, </a:t>
            </a:r>
            <a:r>
              <a:rPr lang="ru-RU" sz="1700" smtClean="0">
                <a:hlinkClick r:id="rId13" tooltip="Тромбоцитопенія"/>
              </a:rPr>
              <a:t>тромбоцитопенію</a:t>
            </a:r>
            <a:r>
              <a:rPr lang="ru-RU" sz="1700" smtClean="0"/>
              <a:t>. При </a:t>
            </a:r>
            <a:r>
              <a:rPr lang="ru-RU" sz="1700" smtClean="0">
                <a:hlinkClick r:id="rId14" tooltip="Рентгеноскопія"/>
              </a:rPr>
              <a:t>рентгеноскопії</a:t>
            </a:r>
            <a:r>
              <a:rPr lang="ru-RU" sz="1700" smtClean="0"/>
              <a:t> у ряді випадків виявляють розширення вен стравоходу, з яких можлива масована </a:t>
            </a:r>
            <a:r>
              <a:rPr lang="ru-RU" sz="1700" smtClean="0">
                <a:hlinkClick r:id="rId15" tooltip="Кровотеча"/>
              </a:rPr>
              <a:t>кровотеча</a:t>
            </a:r>
            <a:r>
              <a:rPr lang="ru-RU" sz="1700" smtClean="0"/>
              <a:t>.</a:t>
            </a:r>
          </a:p>
        </p:txBody>
      </p:sp>
      <p:pic>
        <p:nvPicPr>
          <p:cNvPr id="33798" name="Picture 6" descr="pechen2%5b32921%5d(300x238)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16"/>
          <a:srcRect/>
          <a:stretch>
            <a:fillRect/>
          </a:stretch>
        </p:blipFill>
        <p:spPr>
          <a:xfrm>
            <a:off x="5040313" y="411163"/>
            <a:ext cx="4103687" cy="3529012"/>
          </a:xfrm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3708400" y="0"/>
            <a:ext cx="5256213" cy="5143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smtClean="0"/>
              <a:t>Панкреатит</a:t>
            </a:r>
            <a:r>
              <a:rPr lang="ru-RU" sz="2000" smtClean="0"/>
              <a:t> — запалення </a:t>
            </a:r>
            <a:r>
              <a:rPr lang="ru-RU" sz="2000" smtClean="0">
                <a:hlinkClick r:id="rId2" tooltip="Підшлункова залоза"/>
              </a:rPr>
              <a:t>підшлункової залози</a:t>
            </a:r>
            <a:r>
              <a:rPr lang="ru-RU" sz="2000" smtClean="0"/>
              <a:t>. Цей орган є залозою змішаної секреції (внутрішньої і зовнішньої) і таким чином належить до ендокринної та травної систем людини. Порушення функції підшлункової залози є причиною багатьох захворювань, серед найрозповсюдженіших: панкреатит, інсулінозалежний </a:t>
            </a:r>
            <a:r>
              <a:rPr lang="ru-RU" sz="2000" smtClean="0">
                <a:hlinkClick r:id="rId3" tooltip="Цукровий діабет"/>
              </a:rPr>
              <a:t>цукровий діабет</a:t>
            </a:r>
            <a:r>
              <a:rPr lang="ru-RU" sz="2000" smtClean="0"/>
              <a:t>. </a:t>
            </a:r>
            <a:r>
              <a:rPr lang="ru-RU" sz="2000" b="1" smtClean="0">
                <a:hlinkClick r:id="rId4" tooltip="Гострий панкреатит"/>
              </a:rPr>
              <a:t>Гострий панкреатит</a:t>
            </a:r>
            <a:endParaRPr lang="ru-RU" sz="2000" b="1" smtClean="0"/>
          </a:p>
          <a:p>
            <a:pPr>
              <a:lnSpc>
                <a:spcPct val="80000"/>
              </a:lnSpc>
            </a:pPr>
            <a:r>
              <a:rPr lang="ru-RU" sz="2000" smtClean="0"/>
              <a:t>Найчастіше захворювання розвивається внаслідок вживання великої кількості їжі, особливо жирної, на фоні прийому надмірної кількості алкоголю; нервові стреси, травма живота. У разі гострого панкреатиту в залозі виникає змертвіння тканин та гнійне запалення. Хвороба дає про себе знати оперізувальним болем у животі, здебільшого в лівому підребер'ї, нудотою, блюванням, здуттям живота. </a:t>
            </a:r>
          </a:p>
        </p:txBody>
      </p:sp>
      <p:pic>
        <p:nvPicPr>
          <p:cNvPr id="34821" name="Picture 5" descr="1520_1520_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771525"/>
            <a:ext cx="3810000" cy="3473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3492500" y="0"/>
            <a:ext cx="5651500" cy="53800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 b="1" smtClean="0"/>
              <a:t>Дисбактеріоз</a:t>
            </a:r>
            <a:r>
              <a:rPr lang="ru-RU" sz="1800" smtClean="0"/>
              <a:t> — якісна зміна нормального видового складу бактерій (мікробіоти) </a:t>
            </a:r>
            <a:r>
              <a:rPr lang="ru-RU" sz="1800" smtClean="0">
                <a:hlinkClick r:id="rId2" tooltip="Кишечник"/>
              </a:rPr>
              <a:t>кишечника</a:t>
            </a:r>
            <a:r>
              <a:rPr lang="ru-RU" sz="1800" smtClean="0"/>
              <a:t> або </a:t>
            </a:r>
            <a:r>
              <a:rPr lang="ru-RU" sz="1800" smtClean="0">
                <a:hlinkClick r:id="rId3" tooltip="Шкіра"/>
              </a:rPr>
              <a:t>шкіри</a:t>
            </a:r>
            <a:r>
              <a:rPr lang="ru-RU" sz="1800" smtClean="0"/>
              <a:t>.</a:t>
            </a:r>
          </a:p>
          <a:p>
            <a:pPr>
              <a:lnSpc>
                <a:spcPct val="80000"/>
              </a:lnSpc>
            </a:pPr>
            <a:r>
              <a:rPr lang="ru-RU" sz="1800" smtClean="0"/>
              <a:t>Дисбактеріоз виникає у результаті порушення рівноваги </a:t>
            </a:r>
            <a:r>
              <a:rPr lang="ru-RU" sz="1800" smtClean="0">
                <a:hlinkClick r:id="rId4" tooltip="Мікрофлора кишечника"/>
              </a:rPr>
              <a:t>кишкової мікрофлори</a:t>
            </a:r>
            <a:r>
              <a:rPr lang="ru-RU" sz="1800" smtClean="0"/>
              <a:t> через низку можливих причин: вживання антибактеріальних речовин, зокрема </a:t>
            </a:r>
            <a:r>
              <a:rPr lang="ru-RU" sz="1800" smtClean="0">
                <a:hlinkClick r:id="rId5" tooltip="Антибіотик"/>
              </a:rPr>
              <a:t>антибіотиків</a:t>
            </a:r>
            <a:r>
              <a:rPr lang="ru-RU" sz="1800" smtClean="0"/>
              <a:t>, неправильного харчування, порушення функції </a:t>
            </a:r>
            <a:r>
              <a:rPr lang="ru-RU" sz="1800" smtClean="0">
                <a:hlinkClick r:id="rId6" tooltip="Імунітет"/>
              </a:rPr>
              <a:t>імунітету</a:t>
            </a:r>
            <a:r>
              <a:rPr lang="ru-RU" sz="1800" smtClean="0"/>
              <a:t> і тому подібне.</a:t>
            </a:r>
          </a:p>
          <a:p>
            <a:pPr>
              <a:lnSpc>
                <a:spcPct val="80000"/>
              </a:lnSpc>
            </a:pPr>
            <a:r>
              <a:rPr lang="ru-RU" sz="1800" smtClean="0"/>
              <a:t> Відмічають </a:t>
            </a:r>
            <a:r>
              <a:rPr lang="ru-RU" sz="1800" smtClean="0">
                <a:hlinkClick r:id="rId7" tooltip="Анемія"/>
              </a:rPr>
              <a:t>анемію</a:t>
            </a:r>
            <a:r>
              <a:rPr lang="ru-RU" sz="1800" smtClean="0"/>
              <a:t>, </a:t>
            </a:r>
            <a:r>
              <a:rPr lang="ru-RU" sz="1800" smtClean="0">
                <a:hlinkClick r:id="rId8" tooltip="Гіповітаміноз"/>
              </a:rPr>
              <a:t>гіповітамінози</a:t>
            </a:r>
            <a:r>
              <a:rPr lang="ru-RU" sz="1800" smtClean="0"/>
              <a:t>, </a:t>
            </a:r>
            <a:r>
              <a:rPr lang="ru-RU" sz="1800" smtClean="0">
                <a:hlinkClick r:id="rId9" tooltip="Остеомаляція (ще не написана)"/>
              </a:rPr>
              <a:t>остеомаляцію</a:t>
            </a:r>
            <a:r>
              <a:rPr lang="ru-RU" sz="1800" smtClean="0"/>
              <a:t>, порушення згортання крові, гіпопротеїнемію, можливе зменшення маси тіла. Характерний астеноневротичний синдром, що проявляється слабкістю, підвищеною втомлюваністю, зниженням працездатності, порушенням сну, головним болем.</a:t>
            </a:r>
          </a:p>
          <a:p>
            <a:pPr>
              <a:lnSpc>
                <a:spcPct val="80000"/>
              </a:lnSpc>
            </a:pPr>
            <a:r>
              <a:rPr lang="ru-RU" sz="1800" smtClean="0"/>
              <a:t>У залежності від переважаючого виду патогенної мікрофлори дисбактеріоз перебігає по-різному. Найчастіше відмічають дисбактеріоз грибковий, стафілококовий, протейний, синьогнійний, викликаний ешерихіями та різними асоциаціями цих мікроорганізмів.</a:t>
            </a:r>
          </a:p>
        </p:txBody>
      </p:sp>
      <p:pic>
        <p:nvPicPr>
          <p:cNvPr id="35844" name="Picture 4" descr="ANd9GcT3_nJPRvz06qC03FKfgtVfws_6KmFDiuOVGAx960xxaVSJMM1l2A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-468313" y="339725"/>
            <a:ext cx="377983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xfrm>
            <a:off x="3851275" y="195263"/>
            <a:ext cx="5292725" cy="5184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smtClean="0"/>
              <a:t>Холецистит</a:t>
            </a:r>
            <a:r>
              <a:rPr lang="ru-RU" sz="2000" smtClean="0"/>
              <a:t> — </a:t>
            </a:r>
            <a:r>
              <a:rPr lang="ru-RU" sz="2000" smtClean="0">
                <a:hlinkClick r:id="rId2" tooltip="Запалення"/>
              </a:rPr>
              <a:t>запалення</a:t>
            </a:r>
            <a:r>
              <a:rPr lang="ru-RU" sz="2000" smtClean="0"/>
              <a:t> </a:t>
            </a:r>
            <a:r>
              <a:rPr lang="ru-RU" sz="2000" smtClean="0">
                <a:hlinkClick r:id="rId3" tooltip="Жовчний міхур"/>
              </a:rPr>
              <a:t>жовчного міхура</a:t>
            </a:r>
            <a:r>
              <a:rPr lang="ru-RU" sz="2000" smtClean="0"/>
              <a:t>.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Причинами виникнення холециститу  є ураження різними інфекційними хворобами, аутолітичне враження слизової оболонки </a:t>
            </a:r>
            <a:r>
              <a:rPr lang="ru-RU" sz="2000" smtClean="0">
                <a:hlinkClick r:id="rId3" tooltip="Жовчний міхур"/>
              </a:rPr>
              <a:t>жовчного міхура</a:t>
            </a:r>
            <a:r>
              <a:rPr lang="ru-RU" sz="2000" smtClean="0"/>
              <a:t> глистяна </a:t>
            </a:r>
            <a:r>
              <a:rPr lang="ru-RU" sz="2000" smtClean="0">
                <a:hlinkClick r:id="rId4" tooltip="Інвазія"/>
              </a:rPr>
              <a:t>інвазія</a:t>
            </a:r>
            <a:r>
              <a:rPr lang="ru-RU" sz="2000" smtClean="0"/>
              <a:t>. Останнім часом пов'язують також з вірусною природою.</a:t>
            </a:r>
          </a:p>
          <a:p>
            <a:pPr>
              <a:lnSpc>
                <a:spcPct val="80000"/>
              </a:lnSpc>
            </a:pPr>
            <a:r>
              <a:rPr lang="ru-RU" sz="2000" smtClean="0"/>
              <a:t> Основні ознаки холециститу: нападоподібні болі в правій половині живота, що іррадіюють в праве плече, лопатку; нудота і блювота; озноб і підвищення температури тіла; можливі жовтяниця і свербіння шкірного покриву. Небезпечне ускладнення холециститу — перитоніт. Показана холецистостомія (греч. chole жовч + cystis міхур + stoma отвір, прохід) — зовнішнє дренування жовчного міхура при неможливості інших втручань.  </a:t>
            </a:r>
          </a:p>
        </p:txBody>
      </p:sp>
      <p:pic>
        <p:nvPicPr>
          <p:cNvPr id="36871" name="Picture 7" descr="1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3851275" cy="5143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582</Words>
  <PresentationFormat>On-screen Show (16:9)</PresentationFormat>
  <Paragraphs>20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Book Antiqua</vt:lpstr>
      <vt:lpstr>Тема Office</vt:lpstr>
      <vt:lpstr>Хвороби органів травлення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EeePc1000H</cp:lastModifiedBy>
  <cp:revision>113</cp:revision>
  <dcterms:created xsi:type="dcterms:W3CDTF">2012-11-23T13:20:04Z</dcterms:created>
  <dcterms:modified xsi:type="dcterms:W3CDTF">2013-02-06T20:10:24Z</dcterms:modified>
</cp:coreProperties>
</file>