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 sz="4000" dirty="0" smtClean="0"/>
              <a:t>Number</a:t>
            </a:r>
            <a:r>
              <a:rPr lang="en-US" sz="4000" baseline="0" dirty="0" smtClean="0"/>
              <a:t> </a:t>
            </a:r>
            <a:r>
              <a:rPr lang="en-US" sz="4000" dirty="0" smtClean="0"/>
              <a:t>of </a:t>
            </a:r>
            <a:r>
              <a:rPr lang="en-US" sz="4000" dirty="0" smtClean="0">
                <a:solidFill>
                  <a:srgbClr val="FF0000"/>
                </a:solidFill>
              </a:rPr>
              <a:t>GAP</a:t>
            </a:r>
            <a:r>
              <a:rPr lang="en-US" sz="4000" baseline="0" dirty="0" smtClean="0">
                <a:solidFill>
                  <a:srgbClr val="FF0000"/>
                </a:solidFill>
              </a:rPr>
              <a:t>  YEAR STUDENTS</a:t>
            </a:r>
            <a:endParaRPr lang="en-US" sz="40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1803466754155731"/>
          <c:y val="0"/>
        </c:manualLayout>
      </c:layout>
    </c:title>
    <c:plotArea>
      <c:layout>
        <c:manualLayout>
          <c:layoutTarget val="inner"/>
          <c:xMode val="edge"/>
          <c:yMode val="edge"/>
          <c:x val="0.10912839020122488"/>
          <c:y val="0.24042125984251969"/>
          <c:w val="0.70328127734033252"/>
          <c:h val="0.6688611840186643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N.of students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50</c:v>
                </c:pt>
                <c:pt idx="2">
                  <c:v>68</c:v>
                </c:pt>
              </c:numCache>
            </c:numRef>
          </c:val>
        </c:ser>
        <c:marker val="1"/>
        <c:axId val="62133760"/>
        <c:axId val="62135296"/>
      </c:lineChart>
      <c:catAx>
        <c:axId val="62133760"/>
        <c:scaling>
          <c:orientation val="minMax"/>
        </c:scaling>
        <c:axPos val="b"/>
        <c:numFmt formatCode="General" sourceLinked="1"/>
        <c:tickLblPos val="nextTo"/>
        <c:crossAx val="62135296"/>
        <c:crosses val="autoZero"/>
        <c:auto val="1"/>
        <c:lblAlgn val="ctr"/>
        <c:lblOffset val="100"/>
      </c:catAx>
      <c:valAx>
        <c:axId val="62135296"/>
        <c:scaling>
          <c:orientation val="minMax"/>
        </c:scaling>
        <c:axPos val="l"/>
        <c:majorGridlines/>
        <c:numFmt formatCode="General" sourceLinked="1"/>
        <c:tickLblPos val="nextTo"/>
        <c:crossAx val="62133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B125C0-6C71-43CF-82EE-223F6A0FBABC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F96857-04AB-4760-BC4B-92650BB180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07167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 leave or not to leave...?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‘One year to miss.</a:t>
            </a:r>
          </a:p>
          <a:p>
            <a:pPr algn="ctr">
              <a:buNone/>
            </a:pPr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Ukraine v.1.0’</a:t>
            </a:r>
          </a:p>
          <a:p>
            <a:pPr algn="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 Roman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Leyzerovych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2). China Gap Semester - Thinking Beyond Borders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5786446" cy="557214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uk-UA" dirty="0" smtClean="0"/>
              <a:t>       </a:t>
            </a:r>
            <a:r>
              <a:rPr lang="en-US" i="1" dirty="0" smtClean="0"/>
              <a:t>Take </a:t>
            </a:r>
            <a:r>
              <a:rPr lang="en-US" i="1" dirty="0" smtClean="0"/>
              <a:t>a gap year with purpose. Go beyond just travel or </a:t>
            </a:r>
            <a:r>
              <a:rPr lang="en-US" i="1" dirty="0" smtClean="0"/>
              <a:t>service</a:t>
            </a:r>
            <a:r>
              <a:rPr lang="uk-UA" i="1" dirty="0" smtClean="0"/>
              <a:t>.</a:t>
            </a:r>
            <a:endParaRPr lang="en-US" i="1" dirty="0" smtClean="0"/>
          </a:p>
          <a:p>
            <a:endParaRPr lang="en-US" dirty="0" smtClean="0"/>
          </a:p>
          <a:p>
            <a:pPr>
              <a:buNone/>
            </a:pPr>
            <a:r>
              <a:rPr lang="uk-UA" dirty="0" smtClean="0"/>
              <a:t>        </a:t>
            </a:r>
            <a:r>
              <a:rPr lang="en-US" dirty="0" smtClean="0"/>
              <a:t>Explore </a:t>
            </a:r>
            <a:r>
              <a:rPr lang="en-US" dirty="0" smtClean="0"/>
              <a:t>solutions to critical global issues throughout China in this 13-week program. This semester includes:</a:t>
            </a:r>
          </a:p>
          <a:p>
            <a:r>
              <a:rPr lang="en-US" dirty="0" smtClean="0"/>
              <a:t>- Daily Mandarin Language Classes &amp; Immersion</a:t>
            </a:r>
          </a:p>
          <a:p>
            <a:r>
              <a:rPr lang="en-US" dirty="0" smtClean="0"/>
              <a:t> - Living with Host Families</a:t>
            </a:r>
          </a:p>
          <a:p>
            <a:r>
              <a:rPr lang="en-US" dirty="0" smtClean="0"/>
              <a:t> - Fieldwork with Local Experts</a:t>
            </a:r>
          </a:p>
          <a:p>
            <a:r>
              <a:rPr lang="en-US" dirty="0" smtClean="0"/>
              <a:t> - Academic Study</a:t>
            </a:r>
          </a:p>
          <a:p>
            <a:r>
              <a:rPr lang="en-US" dirty="0" smtClean="0"/>
              <a:t> - Independent Student Travel</a:t>
            </a:r>
          </a:p>
          <a:p>
            <a:endParaRPr lang="en-US" dirty="0" smtClean="0"/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  </a:t>
            </a:r>
            <a:r>
              <a:rPr lang="en-US" dirty="0" smtClean="0"/>
              <a:t> </a:t>
            </a:r>
            <a:r>
              <a:rPr lang="en-US" dirty="0" smtClean="0"/>
              <a:t>We combine deep cultural immersion, working with inspiring local leaders, and engaging readings and </a:t>
            </a:r>
            <a:r>
              <a:rPr lang="en-US" dirty="0" smtClean="0"/>
              <a:t>discussions. </a:t>
            </a:r>
            <a:r>
              <a:rPr lang="en-US" dirty="0" smtClean="0"/>
              <a:t>You'll be supported by TBB Program Leaders as you shape your purpose and direction. </a:t>
            </a:r>
          </a:p>
          <a:p>
            <a:pPr algn="ctr"/>
            <a:r>
              <a:rPr lang="en-US" sz="5100" dirty="0" smtClean="0">
                <a:solidFill>
                  <a:schemeClr val="accent4">
                    <a:lumMod val="50000"/>
                  </a:schemeClr>
                </a:solidFill>
              </a:rPr>
              <a:t>The China Gap Semester is an opportunity to become who you want to </a:t>
            </a:r>
            <a:r>
              <a:rPr lang="en-US" sz="5100" dirty="0" smtClean="0">
                <a:solidFill>
                  <a:schemeClr val="accent4">
                    <a:lumMod val="50000"/>
                  </a:schemeClr>
                </a:solidFill>
              </a:rPr>
              <a:t>be</a:t>
            </a:r>
            <a:r>
              <a:rPr lang="uk-UA" sz="5100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ru-RU" sz="51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481" y="1142984"/>
            <a:ext cx="343451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643570" y="5429264"/>
            <a:ext cx="350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www.thinkingbeyondborders.org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3). Year Course - Gap Year Program in </a:t>
            </a:r>
            <a:r>
              <a:rPr lang="en-US" dirty="0" smtClean="0">
                <a:solidFill>
                  <a:srgbClr val="FF0000"/>
                </a:solidFill>
              </a:rPr>
              <a:t>Israel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929322" cy="514353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/>
              <a:t>     </a:t>
            </a:r>
            <a:r>
              <a:rPr lang="en-US" dirty="0" smtClean="0"/>
              <a:t>Immerse </a:t>
            </a:r>
            <a:r>
              <a:rPr lang="en-US" dirty="0" smtClean="0"/>
              <a:t>yourself in the fascinating history of Israel when traveling with Year </a:t>
            </a:r>
            <a:r>
              <a:rPr lang="en-US" dirty="0" smtClean="0"/>
              <a:t>Course</a:t>
            </a:r>
            <a:r>
              <a:rPr lang="en-US" dirty="0" smtClean="0"/>
              <a:t>!</a:t>
            </a:r>
            <a:endParaRPr lang="uk-UA" dirty="0" smtClean="0"/>
          </a:p>
          <a:p>
            <a:r>
              <a:rPr lang="en-US" dirty="0" smtClean="0"/>
              <a:t>O</a:t>
            </a:r>
            <a:r>
              <a:rPr lang="en-US" dirty="0" smtClean="0"/>
              <a:t>ne </a:t>
            </a:r>
            <a:r>
              <a:rPr lang="en-US" dirty="0" smtClean="0"/>
              <a:t>third of the </a:t>
            </a:r>
            <a:r>
              <a:rPr lang="en-US" dirty="0" smtClean="0"/>
              <a:t>program</a:t>
            </a:r>
            <a:r>
              <a:rPr lang="uk-UA" dirty="0" smtClean="0"/>
              <a:t> </a:t>
            </a:r>
          </a:p>
          <a:p>
            <a:r>
              <a:rPr lang="en-US" dirty="0" smtClean="0"/>
              <a:t>approximately </a:t>
            </a:r>
            <a:r>
              <a:rPr lang="en-US" dirty="0" smtClean="0"/>
              <a:t>3 </a:t>
            </a:r>
            <a:r>
              <a:rPr lang="en-US" dirty="0" smtClean="0"/>
              <a:t>months</a:t>
            </a:r>
            <a:r>
              <a:rPr lang="uk-UA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3 </a:t>
            </a:r>
            <a:r>
              <a:rPr lang="en-US" dirty="0" smtClean="0"/>
              <a:t>locations</a:t>
            </a:r>
            <a:r>
              <a:rPr lang="uk-UA" dirty="0" smtClean="0"/>
              <a:t>:</a:t>
            </a:r>
            <a:r>
              <a:rPr lang="en-US" dirty="0" smtClean="0"/>
              <a:t>Jerusalem</a:t>
            </a:r>
            <a:r>
              <a:rPr lang="en-US" dirty="0" smtClean="0"/>
              <a:t>, Bat Yam and Negev. </a:t>
            </a:r>
            <a:endParaRPr lang="uk-UA" dirty="0" smtClean="0"/>
          </a:p>
          <a:p>
            <a:r>
              <a:rPr lang="en-US" dirty="0" smtClean="0"/>
              <a:t>Jerusalem </a:t>
            </a:r>
            <a:r>
              <a:rPr lang="en-US" dirty="0" smtClean="0"/>
              <a:t>provides the historical context in visiting </a:t>
            </a:r>
            <a:r>
              <a:rPr lang="en-US" dirty="0" smtClean="0"/>
              <a:t>Israel</a:t>
            </a:r>
            <a:r>
              <a:rPr lang="uk-UA" dirty="0" smtClean="0"/>
              <a:t> </a:t>
            </a:r>
          </a:p>
          <a:p>
            <a:r>
              <a:rPr lang="en-US" dirty="0" smtClean="0"/>
              <a:t>Bat </a:t>
            </a:r>
            <a:r>
              <a:rPr lang="en-US" dirty="0" smtClean="0"/>
              <a:t>Yam has fantastic </a:t>
            </a:r>
            <a:r>
              <a:rPr lang="en-US" dirty="0" smtClean="0"/>
              <a:t>beaches</a:t>
            </a:r>
            <a:endParaRPr lang="uk-UA" dirty="0" smtClean="0"/>
          </a:p>
          <a:p>
            <a:r>
              <a:rPr lang="en-US" dirty="0" smtClean="0"/>
              <a:t>Negev </a:t>
            </a:r>
            <a:r>
              <a:rPr lang="en-US" dirty="0" smtClean="0"/>
              <a:t>is one of the most beautiful and mysterious locations in the country.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Year Course's program provides participants with a meaningful and enriching experience in the already religiously profound </a:t>
            </a:r>
            <a:r>
              <a:rPr lang="en-US" dirty="0" smtClean="0"/>
              <a:t>nation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6862" y="1643050"/>
            <a:ext cx="32971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628" y="6286520"/>
            <a:ext cx="398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www.yearcourse.org/the-program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447800"/>
            <a:ext cx="5504696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“In any moment of decision, the best thing you can do is the right thing. The worst thing you can do is nothing.“</a:t>
            </a:r>
          </a:p>
          <a:p>
            <a:pPr algn="r">
              <a:buNone/>
            </a:pPr>
            <a:r>
              <a:rPr lang="en-US" dirty="0" smtClean="0"/>
              <a:t>Theodore Roosevelt</a:t>
            </a:r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Your </a:t>
            </a:r>
            <a:r>
              <a:rPr lang="en-US" smtClean="0">
                <a:solidFill>
                  <a:srgbClr val="FF0000"/>
                </a:solidFill>
              </a:rPr>
              <a:t>choice is up to you!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708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6385924"/>
            <a:ext cx="7406640" cy="472076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Figures represented in thousands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0"/>
          <a:ext cx="9143999" cy="633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1"/>
                <a:gridCol w="1785918"/>
                <a:gridCol w="2286000"/>
                <a:gridCol w="2286000"/>
              </a:tblGrid>
              <a:tr h="9886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2010</a:t>
                      </a:r>
                      <a:endParaRPr lang="ru-RU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2011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2012</a:t>
                      </a:r>
                      <a:endParaRPr lang="ru-RU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2523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School leavers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316</a:t>
                      </a:r>
                      <a:endParaRPr lang="ru-RU" dirty="0"/>
                    </a:p>
                  </a:txBody>
                  <a:tcPr/>
                </a:tc>
              </a:tr>
              <a:tr h="925234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OE</a:t>
                      </a:r>
                    </a:p>
                    <a:p>
                      <a:pPr algn="ctr"/>
                      <a:r>
                        <a:rPr lang="en-US" baseline="0" dirty="0" smtClean="0"/>
                        <a:t>Participants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266</a:t>
                      </a:r>
                      <a:endParaRPr lang="ru-RU" dirty="0"/>
                    </a:p>
                  </a:txBody>
                  <a:tcPr/>
                </a:tc>
              </a:tr>
              <a:tr h="15969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Don’t</a:t>
                      </a:r>
                      <a:r>
                        <a:rPr lang="en-US" baseline="0" dirty="0" smtClean="0"/>
                        <a:t> take part</a:t>
                      </a:r>
                    </a:p>
                    <a:p>
                      <a:pPr algn="ctr"/>
                      <a:r>
                        <a:rPr lang="en-US" baseline="0" dirty="0" smtClean="0"/>
                        <a:t> in OE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1-2</a:t>
                      </a:r>
                      <a:r>
                        <a:rPr lang="en-US" baseline="0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9252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enrolled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9252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n.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</a:rPr>
                        <a:t>GAP YEAR STUDENTS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(1-2)+3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042" y="571501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TOTAL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3600" dirty="0" smtClean="0">
                <a:solidFill>
                  <a:srgbClr val="92D050"/>
                </a:solidFill>
              </a:rPr>
              <a:t>209 000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FOR 3 YRS.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000" dirty="0" smtClean="0"/>
              <a:t>WHAT DO THEY HAVE TO DO?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-214338"/>
            <a:ext cx="7498080" cy="1500198"/>
          </a:xfrm>
        </p:spPr>
        <p:txBody>
          <a:bodyPr vert="horz" wrap="square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get ready </a:t>
            </a:r>
            <a:r>
              <a:rPr lang="en-US" dirty="0" smtClean="0"/>
              <a:t>for the exams the next year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33337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4" y="1928802"/>
            <a:ext cx="4667256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899694"/>
            <a:ext cx="2928958" cy="29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85992"/>
            <a:ext cx="4643470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414337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Find a job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857232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Have a rest at home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1369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619500"/>
            <a:ext cx="535781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 smtClean="0"/>
              <a:t>Travelling, volunteering and </a:t>
            </a:r>
            <a:r>
              <a:rPr lang="en-US" dirty="0" smtClean="0">
                <a:solidFill>
                  <a:srgbClr val="FF0000"/>
                </a:solidFill>
              </a:rPr>
              <a:t>LANGUAGE COURSES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3604"/>
            <a:ext cx="9144000" cy="55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6786610" cy="54292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Come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study the English language abroad in England this year at one of five </a:t>
            </a:r>
            <a:r>
              <a:rPr lang="en-US" sz="4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Eurocentres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locations.</a:t>
            </a:r>
            <a:r>
              <a:rPr lang="uk-UA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\</a:t>
            </a:r>
          </a:p>
          <a:p>
            <a:pPr>
              <a:buFont typeface="Arial" pitchFamily="34" charset="0"/>
              <a:buChar char="•"/>
            </a:pPr>
            <a:r>
              <a:rPr lang="uk-UA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Bournemouth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Brighton, Cambridge, and London (and Lee Green, south London). </a:t>
            </a:r>
            <a:endParaRPr lang="ru-RU" sz="4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</a:t>
            </a:r>
            <a:r>
              <a:rPr lang="en-US" sz="4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egin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throughout the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</a:t>
            </a:r>
            <a:r>
              <a:rPr lang="ru-RU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4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 skill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courses </a:t>
            </a:r>
            <a:endParaRPr lang="ru-RU" sz="4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business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English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courses </a:t>
            </a:r>
            <a:endParaRPr lang="ru-RU" sz="4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semester/academic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programs for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credit</a:t>
            </a:r>
            <a:endParaRPr lang="ru-RU" sz="4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FCE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&amp; IELTS certification exam preparatory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courses</a:t>
            </a:r>
            <a:endParaRPr lang="ru-RU" sz="4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uk-UA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Accommodation </a:t>
            </a:r>
            <a:r>
              <a:rPr lang="en-US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options vary by location, but home-stays are always encouraged to further the student's exposure to the language and English culture.</a:t>
            </a:r>
            <a:endParaRPr lang="ru-RU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643602" cy="148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6334780"/>
            <a:ext cx="5232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http://www.eurocentres.com/en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278</TotalTime>
  <Words>458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To leave or not to leave...?    </vt:lpstr>
      <vt:lpstr>Figures represented in thousands</vt:lpstr>
      <vt:lpstr>Слайд 3</vt:lpstr>
      <vt:lpstr>Слайд 4</vt:lpstr>
      <vt:lpstr>Слайд 5</vt:lpstr>
      <vt:lpstr>Find a job</vt:lpstr>
      <vt:lpstr>Have a rest at home</vt:lpstr>
      <vt:lpstr>Travelling, volunteering and LANGUAGE COURSES</vt:lpstr>
      <vt:lpstr>1).</vt:lpstr>
      <vt:lpstr>2). China Gap Semester - Thinking Beyond Borders</vt:lpstr>
      <vt:lpstr>3). Year Course - Gap Year Program in Israel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leave or not to leave...? Here is a question</dc:title>
  <dc:creator>Пользователь</dc:creator>
  <cp:lastModifiedBy>Пользователь</cp:lastModifiedBy>
  <cp:revision>27</cp:revision>
  <dcterms:created xsi:type="dcterms:W3CDTF">2013-11-03T16:12:23Z</dcterms:created>
  <dcterms:modified xsi:type="dcterms:W3CDTF">2013-11-04T21:36:03Z</dcterms:modified>
</cp:coreProperties>
</file>