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257" r:id="rId3"/>
    <p:sldId id="295" r:id="rId4"/>
    <p:sldId id="258" r:id="rId5"/>
    <p:sldId id="260" r:id="rId6"/>
    <p:sldId id="298" r:id="rId7"/>
    <p:sldId id="264" r:id="rId8"/>
    <p:sldId id="259" r:id="rId9"/>
    <p:sldId id="270" r:id="rId10"/>
    <p:sldId id="267" r:id="rId11"/>
    <p:sldId id="266" r:id="rId12"/>
    <p:sldId id="268" r:id="rId13"/>
    <p:sldId id="271" r:id="rId14"/>
    <p:sldId id="265" r:id="rId15"/>
    <p:sldId id="269" r:id="rId16"/>
    <p:sldId id="297" r:id="rId17"/>
    <p:sldId id="272" r:id="rId18"/>
    <p:sldId id="275" r:id="rId19"/>
    <p:sldId id="299" r:id="rId20"/>
    <p:sldId id="273" r:id="rId21"/>
    <p:sldId id="302" r:id="rId22"/>
    <p:sldId id="274" r:id="rId23"/>
    <p:sldId id="276" r:id="rId24"/>
    <p:sldId id="277" r:id="rId25"/>
    <p:sldId id="280" r:id="rId26"/>
    <p:sldId id="300" r:id="rId27"/>
    <p:sldId id="278" r:id="rId28"/>
    <p:sldId id="279" r:id="rId29"/>
    <p:sldId id="281" r:id="rId30"/>
    <p:sldId id="282" r:id="rId31"/>
    <p:sldId id="301" r:id="rId32"/>
    <p:sldId id="283" r:id="rId33"/>
    <p:sldId id="284" r:id="rId34"/>
    <p:sldId id="285" r:id="rId35"/>
    <p:sldId id="286" r:id="rId36"/>
    <p:sldId id="287" r:id="rId37"/>
    <p:sldId id="292" r:id="rId38"/>
    <p:sldId id="288" r:id="rId39"/>
    <p:sldId id="293" r:id="rId40"/>
    <p:sldId id="289" r:id="rId41"/>
    <p:sldId id="290" r:id="rId42"/>
    <p:sldId id="291" r:id="rId43"/>
    <p:sldId id="294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06" autoAdjust="0"/>
    <p:restoredTop sz="94660"/>
  </p:normalViewPr>
  <p:slideViewPr>
    <p:cSldViewPr>
      <p:cViewPr varScale="1">
        <p:scale>
          <a:sx n="103" d="100"/>
          <a:sy n="103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4B497-5E2F-4870-B08F-21F418924620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BF1DD-55A9-4461-A8D6-6556B21E97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88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BF1DD-55A9-4461-A8D6-6556B21E9787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368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BF1DD-55A9-4461-A8D6-6556B21E9787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42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1A91B8-8E60-4874-A981-250BA2860D41}" type="datetimeFigureOut">
              <a:rPr lang="uk-UA" smtClean="0"/>
              <a:t>28.09.2012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DCAAD2-F3E3-4001-BF69-D29C39CB5165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апка Сніжани\Різне\презентація\lion_0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  <a:noFill/>
        </p:spPr>
        <p:txBody>
          <a:bodyPr/>
          <a:lstStyle/>
          <a:p>
            <a:r>
              <a:rPr lang="uk-UA" dirty="0" smtClean="0">
                <a:latin typeface="Franklin Gothic Heavy" pitchFamily="34" charset="0"/>
              </a:rPr>
              <a:t>Лев - король звірів</a:t>
            </a:r>
            <a:endParaRPr lang="uk-UA" dirty="0">
              <a:latin typeface="Franklin Gothic Heavy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101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87">
        <p:fade/>
      </p:transition>
    </mc:Choice>
    <mc:Fallback>
      <p:transition spd="med" advTm="52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Папка Сніжани\Різне\презентація\6_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" y="0"/>
            <a:ext cx="6530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2726" y="116632"/>
            <a:ext cx="250562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0" i="0" dirty="0" smtClean="0">
                <a:solidFill>
                  <a:schemeClr val="accent1"/>
                </a:solidFill>
                <a:effectLst/>
                <a:latin typeface="Verdana"/>
              </a:rPr>
              <a:t>Свого часу вважали, що відомий ще стародавнім народам </a:t>
            </a:r>
            <a:r>
              <a:rPr lang="uk-UA" sz="1600" b="0" i="0" dirty="0" err="1" smtClean="0">
                <a:solidFill>
                  <a:schemeClr val="accent1"/>
                </a:solidFill>
                <a:effectLst/>
                <a:latin typeface="Verdana"/>
              </a:rPr>
              <a:t>гуджаратський</a:t>
            </a:r>
            <a:r>
              <a:rPr lang="uk-UA" sz="1600" b="0" i="0" dirty="0" smtClean="0">
                <a:solidFill>
                  <a:schemeClr val="accent1"/>
                </a:solidFill>
                <a:effectLst/>
                <a:latin typeface="Verdana"/>
              </a:rPr>
              <a:t> лев (жителі </a:t>
            </a:r>
            <a:r>
              <a:rPr lang="uk-UA" sz="1600" b="0" i="0" dirty="0" err="1" smtClean="0">
                <a:solidFill>
                  <a:schemeClr val="accent1"/>
                </a:solidFill>
                <a:effectLst/>
                <a:latin typeface="Verdana"/>
              </a:rPr>
              <a:t>Гуджарату</a:t>
            </a:r>
            <a:r>
              <a:rPr lang="uk-UA" sz="1600" b="0" i="0" dirty="0" smtClean="0">
                <a:solidFill>
                  <a:schemeClr val="accent1"/>
                </a:solidFill>
                <a:effectLst/>
                <a:latin typeface="Verdana"/>
              </a:rPr>
              <a:t> називають його «</a:t>
            </a:r>
            <a:r>
              <a:rPr lang="uk-UA" sz="1600" b="0" i="0" dirty="0" err="1" smtClean="0">
                <a:solidFill>
                  <a:schemeClr val="accent1"/>
                </a:solidFill>
                <a:effectLst/>
                <a:latin typeface="Verdana"/>
              </a:rPr>
              <a:t>унтія-бах</a:t>
            </a:r>
            <a:r>
              <a:rPr lang="uk-UA" sz="1600" b="0" i="0" dirty="0" smtClean="0">
                <a:solidFill>
                  <a:schemeClr val="accent1"/>
                </a:solidFill>
                <a:effectLst/>
                <a:latin typeface="Verdana"/>
              </a:rPr>
              <a:t>», або «верблюжий тигр») менший від своїх родичів і не має гриви. Проте ця думка не підтвер­дилася. Весь він, окрім темного пасма на хвості, що приховує маленький роговий кіготь, і вух, що мають ззовні біля основи більш-менш чорний відтінок, забарвлений у блідий червоно-жовтий або жовто-бурий колір. Во­лосся гриви у дорослого самця часто має темні кінці.</a:t>
            </a:r>
            <a:endParaRPr lang="uk-UA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0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972">
        <p:cut/>
      </p:transition>
    </mc:Choice>
    <mc:Fallback>
      <p:transition advTm="5972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Папка Сніжани\Різне\презентація\130535574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17">
        <p14:reveal/>
      </p:transition>
    </mc:Choice>
    <mc:Fallback>
      <p:transition spd="slow" advTm="22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Папка Сніжани\Різне\презентація\e91f5df61683ad642f80f8746e77763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8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86586"/>
      </p:ext>
    </p:extLst>
  </p:cSld>
  <p:clrMapOvr>
    <a:masterClrMapping/>
  </p:clrMapOvr>
  <p:transition spd="slow" advTm="4883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4212"/>
            <a:ext cx="8604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Декілька десятиріч тому лев був поширений на території від басейну річки Інд через Центральну Індію до басейну річки Ганг. Тепер ця тва­рина майже зовсім винищена і трапляється зрідка в найвіддаленіших і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найнеприступніших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 місцевостях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Раджпутани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. Якщо його не відділяти від інших левів, то і на заході не можна визначити межі його поширення: він трапляється в прибережних областях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Белуджістану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, а також, частіше, в Південній Персії і на Месопотамській низовині.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12937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Тисячоліття минули відтоді, як для боротьби на арені можна було зі­брати 600 левів. Цар звірів все далі і далі відходить від місцевостей, осво­єних володарем землі. Геродот розповідає, що під час одного з походів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Ксеркса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 до Македонії вночі на навантажених поклажею верблюдів, на подив воїнів, напали леви. Раніше ніхто не підозрював про присутність тут хижаків.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Арістотель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 вважав річки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Ресс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 і </a:t>
            </a:r>
            <a:r>
              <a:rPr lang="uk-UA" b="0" i="0" dirty="0" err="1" smtClean="0">
                <a:solidFill>
                  <a:schemeClr val="accent1"/>
                </a:solidFill>
                <a:effectLst/>
                <a:latin typeface="Verdana"/>
              </a:rPr>
              <a:t>Ахелой</a:t>
            </a:r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 межею заселення левів у Європі та стверджував, що в Європі левів ніде, окрім Греції, немає. Не можна встановити, коли ж саме вони були винищені на Європейському континенті, але, ймовірно, відтоді минуло більш як тисячоліття. Про те, що в давнину в Сирії і Палестині жили леви, ми знаємо з Біблії, але про час їх винищення у Святій Землі у нас немає відомостей. У будь-якому разі, був час, коли леви були повсюдно поширені від мису Доброї Надії через усю Африку і Південну Азію до Індії.</a:t>
            </a:r>
            <a:endParaRPr lang="uk-U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2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60">
        <p:fade/>
      </p:transition>
    </mc:Choice>
    <mc:Fallback>
      <p:transition spd="med" advTm="8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Папка Сніжани\Різне\презентація\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6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759">
        <p:cut/>
      </p:transition>
    </mc:Choice>
    <mc:Fallback>
      <p:transition advTm="475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Папка Сніжани\Різне\презентація\l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"/>
            <a:ext cx="9144000" cy="68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85708"/>
      </p:ext>
    </p:extLst>
  </p:cSld>
  <p:clrMapOvr>
    <a:masterClrMapping/>
  </p:clrMapOvr>
  <p:transition spd="slow" advTm="1766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Папка Сніжани\Різне\презентація\lion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2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49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19">
        <p:split orient="vert"/>
      </p:transition>
    </mc:Choice>
    <mc:Fallback>
      <p:transition spd="slow" advTm="371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332656"/>
            <a:ext cx="34381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Лев віддає перевагу відкритим місцевостям: трав’янисті луги з пере­лісками з чагарників, бідні на рослинність степи з колючими чагарни­ками і пустинні місцевості. В Судані він охоче вибирає для свого лігва плоске поглиблення в якому-небудь захищеному місці, а в Південній Аф­риці ховається в чагарниках; він любить також високі очерети, що ростуть по берегах річок. Під час мандрів він залишається лежати там, де застане його ранок.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16386" name="Picture 2" descr="D:\Папка Сніжани\Різне\презентація\lion_family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5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57562"/>
      </p:ext>
    </p:extLst>
  </p:cSld>
  <p:clrMapOvr>
    <a:masterClrMapping/>
  </p:clrMapOvr>
  <p:transition spd="slow" advTm="5022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Папка Сніжани\Різне\презентація\lion_1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-698"/>
            <a:ext cx="9136530" cy="68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4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148">
        <p14:flash/>
      </p:transition>
    </mc:Choice>
    <mc:Fallback>
      <p:transition spd="slow" advTm="3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Папка Сніжани\Різне\презентація\lion_18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апка Сніжани\Різне\презентація\lion_0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34319"/>
            <a:ext cx="9018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4508" y="6191282"/>
            <a:ext cx="4572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ЛЕВ —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тварина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, яку легко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відрізнити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від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решти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Verdana"/>
                <a:cs typeface="Mongolian Baiti" pitchFamily="66" charset="0"/>
              </a:rPr>
              <a:t>кішок</a:t>
            </a:r>
            <a:r>
              <a:rPr lang="ru-RU" b="0" i="0" dirty="0" smtClean="0">
                <a:solidFill>
                  <a:srgbClr val="FFFF00"/>
                </a:solidFill>
                <a:effectLst/>
                <a:latin typeface="Verdana"/>
                <a:cs typeface="Mongolian Baiti" pitchFamily="66" charset="0"/>
              </a:rPr>
              <a:t>.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3759518"/>
      </p:ext>
    </p:extLst>
  </p:cSld>
  <p:clrMapOvr>
    <a:masterClrMapping/>
  </p:clrMapOvr>
  <p:transition spd="slow" advTm="3243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Папка Сніжани\Різне\презентація\jROYj36DM-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725144"/>
            <a:ext cx="8748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0" i="0" dirty="0" smtClean="0">
                <a:solidFill>
                  <a:schemeClr val="accent1"/>
                </a:solidFill>
                <a:effectLst/>
                <a:latin typeface="Verdana"/>
              </a:rPr>
              <a:t>Загалом звички лева схожі на звички інших кішок, але багато в чому він значно відрізняється від них. Він ледачіший, ніж інші види цієї роди­ни, і особливо йому не подобаються великі переходи; навпаки, він прагне влаштуватися якомога надійніше та зручніше. За повідомленнями </a:t>
            </a:r>
            <a:r>
              <a:rPr lang="uk-UA" sz="1400" b="0" i="0" dirty="0" err="1" smtClean="0">
                <a:solidFill>
                  <a:schemeClr val="accent1"/>
                </a:solidFill>
                <a:effectLst/>
                <a:latin typeface="Verdana"/>
              </a:rPr>
              <a:t>Селуса</a:t>
            </a:r>
            <a:r>
              <a:rPr lang="uk-UA" sz="1400" b="0" i="0" dirty="0" smtClean="0">
                <a:solidFill>
                  <a:schemeClr val="accent1"/>
                </a:solidFill>
                <a:effectLst/>
                <a:latin typeface="Verdana"/>
              </a:rPr>
              <a:t>, південноафриканський лев вважає за краще набити своє черево дичи­ною, вбитою мисливцем, ніж самому вбивати її. Веде нічний спосіб життя. Вдень його рідко побачиш, тільки випадково в лісі, та й то хіба тоді; коли його систематично переслідують з собаками і виганяють з лігва. В Півден­ній Африці, почувши ревіння левів, не чекають його нападу, оскільки вони мають звичку ревіти лише тоді, коли наситилися або ж коли їх злякали.</a:t>
            </a:r>
            <a:endParaRPr lang="uk-UA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4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1105">
        <p14:honeycomb/>
      </p:transition>
    </mc:Choice>
    <mc:Fallback>
      <p:transition spd="slow" advTm="111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Папка Сніжани\Різне\презентація\lions-johns_3542_990x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" y="24726"/>
            <a:ext cx="9119244" cy="6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13480"/>
      </p:ext>
    </p:extLst>
  </p:cSld>
  <p:clrMapOvr>
    <a:masterClrMapping/>
  </p:clrMapOvr>
  <p:transition spd="slow" advTm="4072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Папка Сніжани\Різне\презентація\lion_0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7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211">
        <p:dissolve/>
      </p:transition>
    </mc:Choice>
    <mc:Fallback>
      <p:transition spd="slow" advTm="321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Папка Сніжани\Різне\презентація\pic.463782.8.425x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536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024" y="21797"/>
            <a:ext cx="8964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Verdana"/>
              </a:rPr>
              <a:t>Л</a:t>
            </a:r>
            <a:r>
              <a:rPr lang="uk-UA" sz="1600" b="0" i="0" dirty="0" smtClean="0">
                <a:solidFill>
                  <a:srgbClr val="000000"/>
                </a:solidFill>
                <a:effectLst/>
                <a:latin typeface="Verdana"/>
              </a:rPr>
              <a:t>ев звичайно хапає свою здобич за шию, іноді в пахвину, з якої найбільш охоче починає жерти. «Іноді трапляються за­лишки антилопи, яку він цілком випатрав». </a:t>
            </a:r>
            <a:r>
              <a:rPr lang="uk-UA" sz="1600" b="0" i="0" dirty="0" err="1" smtClean="0">
                <a:solidFill>
                  <a:srgbClr val="000000"/>
                </a:solidFill>
                <a:effectLst/>
                <a:latin typeface="Verdana"/>
              </a:rPr>
              <a:t>Селус</a:t>
            </a:r>
            <a:r>
              <a:rPr lang="uk-UA" sz="1600" b="0" i="0" dirty="0" smtClean="0">
                <a:solidFill>
                  <a:srgbClr val="000000"/>
                </a:solidFill>
                <a:effectLst/>
                <a:latin typeface="Verdana"/>
              </a:rPr>
              <a:t> підтверджує, що лев перш за все розриває задні частини тулуба своєї жертви і починає поїдати її з нутрощів і благородних органів; він спостерігав також, що іноді лев складає ці частини в купу і прикриває її землею, без сумніву, для того, щоб зберегти м’ясо до наступної ночі та приховати його від грифів, які, напевно, з’являться вдень.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104395321"/>
      </p:ext>
    </p:extLst>
  </p:cSld>
  <p:clrMapOvr>
    <a:masterClrMapping/>
  </p:clrMapOvr>
  <p:transition spd="slow" advTm="1036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Папка Сніжани\Різне\презентація\safari_crimea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4" y="0"/>
            <a:ext cx="917000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4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378">
        <p14:ripple/>
      </p:transition>
    </mc:Choice>
    <mc:Fallback>
      <p:transition spd="slow" advTm="33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Папка Сніжани\Різне\презентація\Serengeti_Lion_Running_satur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5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620">
        <p14:glitter pattern="hexagon"/>
      </p:transition>
    </mc:Choice>
    <mc:Fallback>
      <p:transition spd="slow" advTm="2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Папка Сніжани\Різне\презентація\lion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53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560">
        <p14:vortex dir="r"/>
      </p:transition>
    </mc:Choice>
    <mc:Fallback>
      <p:transition spd="slow" advTm="4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Папка Сніжани\Різне\презентація\lion_16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085"/>
            <a:ext cx="35638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solidFill>
                  <a:schemeClr val="bg1"/>
                </a:solidFill>
                <a:latin typeface="Verdana"/>
              </a:rPr>
              <a:t>На людину лев нападає дуже рідко. В Судані, принаймні в деяких місцевостях, часто можна натрапити на лева, але майже невідомі випадки, коли б він з’їв людину. Там люди частіше стають жертвами крокодилів і навіть гієн, ніж левів. У Південній Африці, навпаки, відомо досить багато випадків, коли леви, незважаючи на сторожові багаття, пробиралися за огорожу загород для викрадення свійських тварин і хапали навіть людей, що сидять біля вогню. Ймовірно, до цього їх спонукає крайній голод. Утім, справжніми людоїдами леви стають рідко, оскільки більшість пів­денноафриканських аборигенів не з тих людей, які довго стануть терпіти напади лева.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0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9647">
        <p14:switch dir="r"/>
      </p:transition>
    </mc:Choice>
    <mc:Fallback>
      <p:transition spd="slow" advTm="96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Папка Сніжани\Різне\презентація\lion_0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2601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7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17">
        <p14:prism/>
      </p:transition>
    </mc:Choice>
    <mc:Fallback>
      <p:transition spd="slow" advTm="4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Папка Сніжани\Різне\презентація\lion_06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1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605">
        <p14:reveal/>
      </p:transition>
    </mc:Choice>
    <mc:Fallback>
      <p:transition spd="slow" advTm="4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Папка Сніжани\Різне\презентація\e-8eJtXGDWN_WNcEmBI2q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111885"/>
      </p:ext>
    </p:extLst>
  </p:cSld>
  <p:clrMapOvr>
    <a:masterClrMapping/>
  </p:clrMapOvr>
  <p:transition spd="slow" advTm="2924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Папка Сніжани\Різне\презентація\lion_2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4"/>
            <a:ext cx="5652120" cy="683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209798"/>
            <a:ext cx="23580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Час спаровування у левів дуже різний у різних місцевостях, тому що час народження дитинчат збігається з настанням весни. Під час тічки за левицею часто йдуть слідом 10—12 левів, і між ними відбувається багато бійок і сварок. Але як тільки левиця вибрала собі чоловіка, інші йдуть собі, і пара живе у цілковитій злагоді. </a:t>
            </a:r>
            <a:endParaRPr lang="uk-U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6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009">
        <p14:warp dir="in"/>
      </p:transition>
    </mc:Choice>
    <mc:Fallback>
      <p:transition spd="slow" advTm="70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Папка Сніжани\Різне\презентація\YXE0ZyvmyegwstYNzbK6Z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38866"/>
      </p:ext>
    </p:extLst>
  </p:cSld>
  <p:clrMapOvr>
    <a:masterClrMapping/>
  </p:clrMapOvr>
  <p:transition spd="slow" advTm="3710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Папка Сніжани\Різне\презентація\safari_crimea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585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09344"/>
      </p:ext>
    </p:extLst>
  </p:cSld>
  <p:clrMapOvr>
    <a:masterClrMapping/>
  </p:clrMapOvr>
  <p:transition spd="slow" advTm="5199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Папка Сніжани\Різне\презентація\safari_crimea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" y="476672"/>
            <a:ext cx="855345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2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841">
        <p:circle/>
      </p:transition>
    </mc:Choice>
    <mc:Fallback>
      <p:transition spd="slow" advTm="584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Папка Сніжани\Різне\презентація\lion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010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3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275">
        <p:blinds dir="vert"/>
      </p:transition>
    </mc:Choice>
    <mc:Fallback>
      <p:transition spd="slow" advTm="427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Папка Сніжани\Різне\презентація\lion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772" y="5288340"/>
            <a:ext cx="867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0" i="0" dirty="0" smtClean="0">
                <a:solidFill>
                  <a:srgbClr val="000000"/>
                </a:solidFill>
                <a:effectLst/>
                <a:latin typeface="Verdana"/>
              </a:rPr>
              <a:t>Левенята з’являються на світ із розплющеними очима і розмірами схожі на </a:t>
            </a:r>
            <a:r>
              <a:rPr lang="uk-UA" sz="1600" b="0" i="0" dirty="0" err="1" smtClean="0">
                <a:solidFill>
                  <a:srgbClr val="000000"/>
                </a:solidFill>
                <a:effectLst/>
                <a:latin typeface="Verdana"/>
              </a:rPr>
              <a:t>напів</a:t>
            </a:r>
            <a:r>
              <a:rPr lang="uk-UA" sz="1600" dirty="0" err="1">
                <a:solidFill>
                  <a:srgbClr val="000000"/>
                </a:solidFill>
                <a:latin typeface="Verdana"/>
              </a:rPr>
              <a:t>-</a:t>
            </a:r>
            <a:r>
              <a:rPr lang="uk-UA" sz="1600" b="0" i="0" dirty="0" err="1" smtClean="0">
                <a:solidFill>
                  <a:srgbClr val="000000"/>
                </a:solidFill>
                <a:effectLst/>
                <a:latin typeface="Verdana"/>
              </a:rPr>
              <a:t>дорослу</a:t>
            </a:r>
            <a:r>
              <a:rPr lang="uk-UA" sz="1600" b="0" i="0" dirty="0" smtClean="0">
                <a:solidFill>
                  <a:srgbClr val="000000"/>
                </a:solidFill>
                <a:effectLst/>
                <a:latin typeface="Verdana"/>
              </a:rPr>
              <a:t> кішку. Для пологів мати підшукує місце в гущавині, якомога ближче до водопою, щоб не ходити далеко за здобиччю. Лев допомагає їй здобувати їжу і, у разі потреби, захищає її і дитинчат. Левиця звичайно ставиться до дитинчат дуже ніжно, і важко уявити собі привабливіше ви­довище, ніж левиця з левенятами.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819117512"/>
      </p:ext>
    </p:extLst>
  </p:cSld>
  <p:clrMapOvr>
    <a:masterClrMapping/>
  </p:clrMapOvr>
  <p:transition spd="slow" advTm="8822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Папка Сніжани\Різне\презентація\lion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0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679">
        <p14:gallery dir="l"/>
      </p:transition>
    </mc:Choice>
    <mc:Fallback>
      <p:transition spd="slow" advTm="3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Папка Сніжани\Різне\презентація\Te4B9re2TIZ6Co2PxRmV-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5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8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289">
        <p14:window dir="vert"/>
      </p:transition>
    </mc:Choice>
    <mc:Fallback>
      <p:transition spd="slow" advTm="5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Папка Сніжани\Різне\презентація\JJPZqVnRYZmlSRvSegf1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01000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0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469">
        <p14:flash/>
      </p:transition>
    </mc:Choice>
    <mc:Fallback>
      <p:transition spd="slow" advTm="54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Спочатку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молоді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левенята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досить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безпорадні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.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Тільки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на другому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місяці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свого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 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життя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, вони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навчаються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ходити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, а </a:t>
            </a:r>
            <a:r>
              <a:rPr lang="ru-RU" sz="2000" b="0" i="0" dirty="0" err="1" smtClean="0">
                <a:solidFill>
                  <a:schemeClr val="accent1"/>
                </a:solidFill>
                <a:effectLst/>
                <a:latin typeface="Verdana"/>
              </a:rPr>
              <a:t>свої</a:t>
            </a:r>
            <a:r>
              <a:rPr lang="ru-RU" sz="2000" b="0" i="0" dirty="0" smtClean="0">
                <a:solidFill>
                  <a:schemeClr val="accent1"/>
                </a:solidFill>
                <a:effectLst/>
                <a:latin typeface="Verdana"/>
              </a:rPr>
              <a:t> </a:t>
            </a:r>
            <a:r>
              <a:rPr lang="uk-UA" sz="2000" b="0" i="0" dirty="0" smtClean="0">
                <a:solidFill>
                  <a:schemeClr val="accent1"/>
                </a:solidFill>
                <a:effectLst/>
                <a:latin typeface="Verdana"/>
              </a:rPr>
              <a:t>дитячі ігри починають ще піз­ніше. Спочатку вони нявкають зовсім як кішки, пізніше їхній голос стає сильнішим. В іграх вони неповороткі та незграбні; але з часом з’являється і спритність. Через шість місяців мати перестає годувати їх молоком, але вони ще раніше починають супроводжувати матір, а іноді й обох батьків, у набі­гах, але тільки на невеликі відстані. До кінця першого року вони досягають розмірів великого собаки. </a:t>
            </a:r>
            <a:endParaRPr lang="uk-UA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3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666">
        <p14:prism isInverted="1"/>
      </p:transition>
    </mc:Choice>
    <mc:Fallback>
      <p:transition spd="slow" advTm="76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апка Сніжани\Різне\презентація\423744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036496" cy="31393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i="0" dirty="0" smtClean="0">
                <a:solidFill>
                  <a:schemeClr val="accent1"/>
                </a:solidFill>
                <a:effectLst/>
                <a:latin typeface="Verdana"/>
              </a:rPr>
              <a:t>Найголовніші ознаки: осадкуватий міцний тулуб, вкритий короткою, гладкою одноколірною шерстю, широка морда з порівняно невеликими очима, царська мантія (грива), яка охоплює шию самців, і пасмо волосся, що прикрашає кінець хвоста. Тулуб лева коротший, ніж в інших кішок, живіт підібраний, і все тіло тому здається дуже могутнім, але не незграб­ним. На кінці хвоста є захований у пасмо волосся роговий кіготь, на який звернув увагу ще </a:t>
            </a:r>
            <a:r>
              <a:rPr lang="uk-UA" b="1" i="0" dirty="0" err="1" smtClean="0">
                <a:solidFill>
                  <a:schemeClr val="accent1"/>
                </a:solidFill>
                <a:effectLst/>
                <a:latin typeface="Verdana"/>
              </a:rPr>
              <a:t>Арістотель</a:t>
            </a:r>
            <a:r>
              <a:rPr lang="uk-UA" b="1" i="0" dirty="0" smtClean="0">
                <a:solidFill>
                  <a:schemeClr val="accent1"/>
                </a:solidFill>
                <a:effectLst/>
                <a:latin typeface="Verdana"/>
              </a:rPr>
              <a:t>. Очі мають круглу зіницю, вуса розташовані в 6—8 рядів. Грива лева, якою відрізняється самець від самки, додає йому погордливого і царського вигляду.</a:t>
            </a:r>
            <a:endParaRPr lang="uk-UA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0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05">
        <p:split orient="vert"/>
      </p:transition>
    </mc:Choice>
    <mc:Fallback>
      <p:transition spd="slow" advTm="43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Папка Сніжани\Різне\презентація\lion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" y="0"/>
            <a:ext cx="4400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Папка Сніжани\Різне\презентація\lion_12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9248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2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562">
        <p14:ripple/>
      </p:transition>
    </mc:Choice>
    <mc:Fallback>
      <p:transition spd="slow" advTm="7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Папка Сніжани\Різне\презентація\lions-cubs-ke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354">
        <p14:flip dir="r"/>
      </p:transition>
    </mc:Choice>
    <mc:Fallback>
      <p:transition spd="slow" advTm="4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Папка Сніжани\Різне\презентація\safari_crime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15719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0" dirty="0" smtClean="0">
                <a:solidFill>
                  <a:schemeClr val="accent1"/>
                </a:solidFill>
                <a:effectLst/>
                <a:latin typeface="Verdana"/>
              </a:rPr>
              <a:t>Як було вже зазначено, при доброму годуванні лев витримує неволю протягом багатьох років. Щодня він має потребу в 4 кг хорошого м’яса. За таких умов він відчуває себе добре і стає гарним і вгодованим.</a:t>
            </a:r>
            <a:endParaRPr lang="uk-U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">
        <p14:ferris dir="l"/>
      </p:transition>
    </mc:Choice>
    <mc:Fallback>
      <p:transition spd="slow" advTm="5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Папка Сніжани\Різне\презентація\PiOO2ZgfiK5o3CEsuK9j3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4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6"/>
    </mc:Choice>
    <mc:Fallback>
      <p:transition spd="slow" advTm="62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апка Сніжани\Різне\презентація\safari_crimea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649072" cy="69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8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381">
        <p14:reveal/>
      </p:transition>
    </mc:Choice>
    <mc:Fallback>
      <p:transition spd="slow" advTm="2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Папка Сніжани\Різне\презентація\lion_1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5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33">
        <p:fade/>
      </p:transition>
    </mc:Choice>
    <mc:Fallback>
      <p:transition spd="med" advTm="31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апка Сніжани\Різне\презентація\lion_1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" y="1"/>
            <a:ext cx="9133950" cy="68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9734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        Існують різна види левів.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77">
        <p:cut/>
      </p:transition>
    </mc:Choice>
    <mc:Fallback>
      <p:transition advTm="307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0598" y="188640"/>
            <a:ext cx="42484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0" i="0" dirty="0" err="1" smtClean="0">
                <a:solidFill>
                  <a:schemeClr val="accent1"/>
                </a:solidFill>
                <a:effectLst/>
                <a:latin typeface="Verdana"/>
              </a:rPr>
              <a:t>Варварійський</a:t>
            </a:r>
            <a:r>
              <a:rPr lang="uk-UA" sz="1400" b="0" i="0" dirty="0" smtClean="0">
                <a:solidFill>
                  <a:schemeClr val="accent1"/>
                </a:solidFill>
                <a:effectLst/>
                <a:latin typeface="Verdana"/>
              </a:rPr>
              <a:t> лев, як і інші леви, має сильний, кремезний тулуб, передня частина тіла сильніша за задню, завдяки широким грудям і піді­браному животу. Масивна, майже чотирикутна, голова закінчується ши­рокою і тупою мордою; вуха заокруглені, очі середніх розмірів, але жваві та сповнені вогню; кінцівки осадкуваті і надзвичайно міцні, лапи більше, ніж у всіх інших кішок; довгий хвіст закінчується коротким кігтем, при­критим пухнастою китицею. Гладка, коротка шерсть яскравого червоно-жовтого або блідо-бурого кольору вкриває морду, спину, боки, кінцівки і хвіст; там і сям трапляється волосся з чорними кінчиками або зовсім чорне. Голова і шия вкриті густою і могутньою гривою, яка складається з довгого, прямого волосся, що спускається пасмами і доходить спереду до пащі, а ззаду майже до половини спини і боків. Живіт також по всій довжині вкритий густим прямим волоссям. У гриві, що має в основному блідо-чалий колір на голові та шиї, помітно безліч чорно-бурого волосся, якого особливо багато на загривку; чорно-буре волосся, змішане з блі­до-жовтим, є також на животі, кінцівках і китиці хвоста. Весь цей опис стосується дорослого самця.</a:t>
            </a:r>
            <a:endParaRPr lang="uk-UA" sz="1400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D:\Папка Сніжани\Різне\презентація\lion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449670" cy="65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22599"/>
      </p:ext>
    </p:extLst>
  </p:cSld>
  <p:clrMapOvr>
    <a:masterClrMapping/>
  </p:clrMapOvr>
  <p:transition spd="slow" advTm="8663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Папка Сніжани\Різне\презентація\male-african-lion_618_990x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99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06">
        <p14:reveal/>
      </p:transition>
    </mc:Choice>
    <mc:Fallback>
      <p:transition spd="slow" advTm="1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199</TotalTime>
  <Words>1253</Words>
  <Application>Microsoft Office PowerPoint</Application>
  <PresentationFormat>Экран (4:3)</PresentationFormat>
  <Paragraphs>18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Апекс</vt:lpstr>
      <vt:lpstr>Лев - король звірів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Лев - король звірів</dc:title>
  <dc:creator>Admin</dc:creator>
  <cp:lastModifiedBy>Admin</cp:lastModifiedBy>
  <cp:revision>15</cp:revision>
  <dcterms:created xsi:type="dcterms:W3CDTF">2012-09-28T12:27:57Z</dcterms:created>
  <dcterms:modified xsi:type="dcterms:W3CDTF">2012-09-28T15:47:00Z</dcterms:modified>
</cp:coreProperties>
</file>