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0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5FD6-0ABA-4CF5-B522-1A1BE230B836}" type="datetimeFigureOut">
              <a:rPr lang="uk-UA" smtClean="0"/>
              <a:t>31.01.2015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C2C-D66C-474B-AA02-A9D8CC2E8354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5FD6-0ABA-4CF5-B522-1A1BE230B836}" type="datetimeFigureOut">
              <a:rPr lang="uk-UA" smtClean="0"/>
              <a:t>31.01.2015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C2C-D66C-474B-AA02-A9D8CC2E835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5FD6-0ABA-4CF5-B522-1A1BE230B836}" type="datetimeFigureOut">
              <a:rPr lang="uk-UA" smtClean="0"/>
              <a:t>31.01.2015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C2C-D66C-474B-AA02-A9D8CC2E835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5FD6-0ABA-4CF5-B522-1A1BE230B836}" type="datetimeFigureOut">
              <a:rPr lang="uk-UA" smtClean="0"/>
              <a:t>31.01.2015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C2C-D66C-474B-AA02-A9D8CC2E835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5FD6-0ABA-4CF5-B522-1A1BE230B836}" type="datetimeFigureOut">
              <a:rPr lang="uk-UA" smtClean="0"/>
              <a:t>31.01.2015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C2C-D66C-474B-AA02-A9D8CC2E8354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5FD6-0ABA-4CF5-B522-1A1BE230B836}" type="datetimeFigureOut">
              <a:rPr lang="uk-UA" smtClean="0"/>
              <a:t>31.01.2015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C2C-D66C-474B-AA02-A9D8CC2E835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5FD6-0ABA-4CF5-B522-1A1BE230B836}" type="datetimeFigureOut">
              <a:rPr lang="uk-UA" smtClean="0"/>
              <a:t>31.01.2015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C2C-D66C-474B-AA02-A9D8CC2E835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5FD6-0ABA-4CF5-B522-1A1BE230B836}" type="datetimeFigureOut">
              <a:rPr lang="uk-UA" smtClean="0"/>
              <a:t>31.01.2015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C2C-D66C-474B-AA02-A9D8CC2E835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5FD6-0ABA-4CF5-B522-1A1BE230B836}" type="datetimeFigureOut">
              <a:rPr lang="uk-UA" smtClean="0"/>
              <a:t>31.01.2015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C2C-D66C-474B-AA02-A9D8CC2E835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5FD6-0ABA-4CF5-B522-1A1BE230B836}" type="datetimeFigureOut">
              <a:rPr lang="uk-UA" smtClean="0"/>
              <a:t>31.01.2015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C2C-D66C-474B-AA02-A9D8CC2E835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5FD6-0ABA-4CF5-B522-1A1BE230B836}" type="datetimeFigureOut">
              <a:rPr lang="uk-UA" smtClean="0"/>
              <a:t>31.01.2015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0C5AC2C-D66C-474B-AA02-A9D8CC2E8354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805FD6-0ABA-4CF5-B522-1A1BE230B836}" type="datetimeFigureOut">
              <a:rPr lang="uk-UA" smtClean="0"/>
              <a:t>31.01.2015</a:t>
            </a:fld>
            <a:endParaRPr lang="uk-U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C5AC2C-D66C-474B-AA02-A9D8CC2E8354}" type="slidenum">
              <a:rPr lang="uk-UA" smtClean="0"/>
              <a:t>‹#›</a:t>
            </a:fld>
            <a:endParaRPr lang="uk-U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РІЗНОМАНІТНІСТЬ КІСТКОВИХ РИБ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186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uk-UA" dirty="0" err="1" smtClean="0"/>
              <a:t>Надряд</a:t>
            </a:r>
            <a:r>
              <a:rPr lang="uk-UA" dirty="0" smtClean="0"/>
              <a:t> Кистепері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  <a:r>
              <a:rPr lang="ru-RU" dirty="0" err="1"/>
              <a:t>Кистепері</a:t>
            </a:r>
            <a:r>
              <a:rPr lang="ru-RU" dirty="0"/>
              <a:t> </a:t>
            </a:r>
            <a:r>
              <a:rPr lang="ru-RU" dirty="0" err="1"/>
              <a:t>риби</a:t>
            </a:r>
            <a:r>
              <a:rPr lang="ru-RU" dirty="0"/>
              <a:t> — </a:t>
            </a:r>
            <a:r>
              <a:rPr lang="ru-RU" dirty="0" err="1"/>
              <a:t>давня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кісткових</a:t>
            </a:r>
            <a:r>
              <a:rPr lang="ru-RU" dirty="0"/>
              <a:t> </a:t>
            </a:r>
            <a:r>
              <a:rPr lang="ru-RU" dirty="0" err="1"/>
              <a:t>риб</a:t>
            </a:r>
            <a:r>
              <a:rPr lang="ru-RU" dirty="0"/>
              <a:t>, представлена </a:t>
            </a:r>
            <a:r>
              <a:rPr lang="ru-RU" dirty="0" err="1"/>
              <a:t>єдиним</a:t>
            </a:r>
            <a:r>
              <a:rPr lang="ru-RU" dirty="0"/>
              <a:t> </a:t>
            </a:r>
            <a:r>
              <a:rPr lang="ru-RU" dirty="0" err="1"/>
              <a:t>сучасним</a:t>
            </a:r>
            <a:r>
              <a:rPr lang="ru-RU" dirty="0"/>
              <a:t> </a:t>
            </a:r>
            <a:r>
              <a:rPr lang="ru-RU" dirty="0" err="1"/>
              <a:t>реліктовим</a:t>
            </a:r>
            <a:r>
              <a:rPr lang="ru-RU" dirty="0"/>
              <a:t> видом </a:t>
            </a:r>
            <a:r>
              <a:rPr lang="ru-RU" dirty="0" err="1"/>
              <a:t>латимерією</a:t>
            </a:r>
            <a:r>
              <a:rPr lang="ru-RU" dirty="0"/>
              <a:t>. Скелет у </a:t>
            </a:r>
            <a:r>
              <a:rPr lang="ru-RU" dirty="0" err="1"/>
              <a:t>неї</a:t>
            </a:r>
            <a:r>
              <a:rPr lang="ru-RU" dirty="0"/>
              <a:t> в основному </a:t>
            </a:r>
            <a:r>
              <a:rPr lang="ru-RU" dirty="0" err="1"/>
              <a:t>хрящовий</a:t>
            </a:r>
            <a:r>
              <a:rPr lang="ru-RU" dirty="0"/>
              <a:t>, є добре </a:t>
            </a:r>
            <a:r>
              <a:rPr lang="ru-RU" dirty="0" err="1"/>
              <a:t>розвинута</a:t>
            </a:r>
            <a:r>
              <a:rPr lang="ru-RU" dirty="0"/>
              <a:t> хорда. </a:t>
            </a:r>
            <a:r>
              <a:rPr lang="ru-RU" dirty="0" err="1"/>
              <a:t>Парні</a:t>
            </a:r>
            <a:r>
              <a:rPr lang="ru-RU" dirty="0"/>
              <a:t> </a:t>
            </a:r>
            <a:r>
              <a:rPr lang="ru-RU" dirty="0" err="1"/>
              <a:t>плавці</a:t>
            </a:r>
            <a:r>
              <a:rPr lang="ru-RU" dirty="0"/>
              <a:t> </a:t>
            </a:r>
            <a:r>
              <a:rPr lang="ru-RU" dirty="0" err="1"/>
              <a:t>слугують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для </a:t>
            </a:r>
            <a:r>
              <a:rPr lang="ru-RU" dirty="0" err="1"/>
              <a:t>плавання</a:t>
            </a:r>
            <a:r>
              <a:rPr lang="ru-RU" dirty="0"/>
              <a:t>, але й для </a:t>
            </a:r>
            <a:r>
              <a:rPr lang="ru-RU" dirty="0" err="1"/>
              <a:t>пересування</a:t>
            </a:r>
            <a:r>
              <a:rPr lang="ru-RU" dirty="0"/>
              <a:t> по </a:t>
            </a:r>
            <a:r>
              <a:rPr lang="ru-RU" dirty="0" err="1"/>
              <a:t>крутих</a:t>
            </a:r>
            <a:r>
              <a:rPr lang="ru-RU" dirty="0"/>
              <a:t> </a:t>
            </a:r>
            <a:r>
              <a:rPr lang="ru-RU" dirty="0" err="1"/>
              <a:t>схилах</a:t>
            </a:r>
            <a:r>
              <a:rPr lang="ru-RU" dirty="0"/>
              <a:t> </a:t>
            </a:r>
            <a:r>
              <a:rPr lang="ru-RU" dirty="0" err="1"/>
              <a:t>вулканічного</a:t>
            </a:r>
            <a:r>
              <a:rPr lang="ru-RU" dirty="0"/>
              <a:t> дна. </a:t>
            </a:r>
            <a:r>
              <a:rPr lang="ru-RU" dirty="0" err="1"/>
              <a:t>Плавальний</a:t>
            </a:r>
            <a:r>
              <a:rPr lang="ru-RU" dirty="0"/>
              <a:t> </a:t>
            </a:r>
            <a:r>
              <a:rPr lang="ru-RU" dirty="0" err="1"/>
              <a:t>міхур</a:t>
            </a:r>
            <a:r>
              <a:rPr lang="ru-RU" dirty="0"/>
              <a:t>, </a:t>
            </a:r>
            <a:r>
              <a:rPr lang="ru-RU" dirty="0" err="1"/>
              <a:t>подібно</a:t>
            </a:r>
            <a:r>
              <a:rPr lang="ru-RU" dirty="0"/>
              <a:t> до </a:t>
            </a:r>
            <a:r>
              <a:rPr lang="ru-RU" dirty="0" err="1"/>
              <a:t>легень</a:t>
            </a:r>
            <a:r>
              <a:rPr lang="ru-RU" dirty="0"/>
              <a:t> </a:t>
            </a:r>
            <a:r>
              <a:rPr lang="ru-RU" dirty="0" err="1"/>
              <a:t>дводишних</a:t>
            </a:r>
            <a:r>
              <a:rPr lang="ru-RU" dirty="0"/>
              <a:t> </a:t>
            </a:r>
            <a:r>
              <a:rPr lang="ru-RU" dirty="0" err="1"/>
              <a:t>риб</a:t>
            </a:r>
            <a:r>
              <a:rPr lang="ru-RU" dirty="0"/>
              <a:t>, </a:t>
            </a:r>
            <a:r>
              <a:rPr lang="ru-RU" dirty="0" err="1"/>
              <a:t>відходить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черевного</a:t>
            </a:r>
            <a:r>
              <a:rPr lang="ru-RU" dirty="0"/>
              <a:t> боку </a:t>
            </a:r>
            <a:r>
              <a:rPr lang="ru-RU" dirty="0" err="1"/>
              <a:t>передньої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стравоходу</a:t>
            </a:r>
            <a:r>
              <a:rPr lang="ru-RU" dirty="0"/>
              <a:t>,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редукований</a:t>
            </a:r>
            <a:r>
              <a:rPr lang="ru-RU" dirty="0"/>
              <a:t> і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трубки, </a:t>
            </a:r>
            <a:r>
              <a:rPr lang="ru-RU" dirty="0" err="1"/>
              <a:t>що</a:t>
            </a:r>
            <a:r>
              <a:rPr lang="ru-RU" dirty="0"/>
              <a:t> переходить в </a:t>
            </a:r>
            <a:r>
              <a:rPr lang="ru-RU" dirty="0" err="1"/>
              <a:t>оточений</a:t>
            </a:r>
            <a:r>
              <a:rPr lang="ru-RU" dirty="0"/>
              <a:t> жиром тяж. </a:t>
            </a:r>
            <a:r>
              <a:rPr lang="ru-RU" dirty="0" err="1"/>
              <a:t>Виявлена</a:t>
            </a:r>
            <a:r>
              <a:rPr lang="ru-RU" dirty="0"/>
              <a:t> </a:t>
            </a:r>
            <a:r>
              <a:rPr lang="ru-RU" dirty="0" err="1"/>
              <a:t>латимерія</a:t>
            </a:r>
            <a:r>
              <a:rPr lang="ru-RU" dirty="0"/>
              <a:t> (1938 р.)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наземних</a:t>
            </a:r>
            <a:r>
              <a:rPr lang="ru-RU" dirty="0"/>
              <a:t> </a:t>
            </a:r>
            <a:r>
              <a:rPr lang="ru-RU" dirty="0" err="1"/>
              <a:t>хребетних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викопні</a:t>
            </a:r>
            <a:r>
              <a:rPr lang="ru-RU" dirty="0"/>
              <a:t> </a:t>
            </a:r>
            <a:r>
              <a:rPr lang="ru-RU" dirty="0" err="1"/>
              <a:t>кистепері</a:t>
            </a:r>
            <a:r>
              <a:rPr lang="ru-RU" dirty="0"/>
              <a:t> </a:t>
            </a:r>
            <a:r>
              <a:rPr lang="ru-RU" dirty="0" err="1"/>
              <a:t>риби</a:t>
            </a:r>
            <a:r>
              <a:rPr lang="ru-RU" dirty="0"/>
              <a:t> </a:t>
            </a:r>
            <a:r>
              <a:rPr lang="ru-RU" dirty="0" err="1"/>
              <a:t>вважаються</a:t>
            </a:r>
            <a:r>
              <a:rPr lang="ru-RU" dirty="0"/>
              <a:t> </a:t>
            </a:r>
            <a:r>
              <a:rPr lang="ru-RU" dirty="0" err="1"/>
              <a:t>їхніми</a:t>
            </a:r>
            <a:r>
              <a:rPr lang="ru-RU" dirty="0"/>
              <a:t> предками.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93397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91276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6021288"/>
            <a:ext cx="23762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латимерія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275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Підготувала </a:t>
            </a:r>
          </a:p>
          <a:p>
            <a:r>
              <a:rPr lang="uk-UA" dirty="0" smtClean="0"/>
              <a:t>Учениця 8 класу</a:t>
            </a:r>
          </a:p>
          <a:p>
            <a:r>
              <a:rPr lang="uk-UA" dirty="0" err="1" smtClean="0"/>
              <a:t>Арбора</a:t>
            </a:r>
            <a:r>
              <a:rPr lang="uk-UA" dirty="0" smtClean="0"/>
              <a:t> Ірина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91649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796" y="-241674"/>
            <a:ext cx="8229600" cy="1224136"/>
          </a:xfrm>
        </p:spPr>
        <p:txBody>
          <a:bodyPr/>
          <a:lstStyle/>
          <a:p>
            <a:r>
              <a:rPr lang="uk-UA" dirty="0" smtClean="0"/>
              <a:t>Ряд </a:t>
            </a:r>
            <a:r>
              <a:rPr lang="uk-UA" dirty="0" err="1" smtClean="0"/>
              <a:t>Осетроподібні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435280" cy="5616624"/>
          </a:xfrm>
        </p:spPr>
        <p:txBody>
          <a:bodyPr>
            <a:noAutofit/>
          </a:bodyPr>
          <a:lstStyle/>
          <a:p>
            <a:r>
              <a:rPr lang="uk-UA" sz="1600" dirty="0" smtClean="0"/>
              <a:t>Ряд </a:t>
            </a:r>
            <a:r>
              <a:rPr lang="uk-UA" sz="1600" dirty="0" err="1" smtClean="0"/>
              <a:t>Осетроподібні</a:t>
            </a:r>
            <a:r>
              <a:rPr lang="uk-UA" sz="1600" dirty="0" smtClean="0"/>
              <a:t> – невелика за кількістю видів (близько 25) група кісткових риб. У них переважно хрящовий скелет, кістки трапляються лише у черепі. Хорда зберігається протягом усього життя риби, а плавальний міхур має зв'язок з кишечником. Передня частина голови в </a:t>
            </a:r>
            <a:r>
              <a:rPr lang="uk-UA" sz="1600" dirty="0" err="1" smtClean="0"/>
              <a:t>осетроподібних</a:t>
            </a:r>
            <a:r>
              <a:rPr lang="uk-UA" sz="1600" dirty="0" smtClean="0"/>
              <a:t> видовжена і називається «рило». Луска має вигляд великих кісткових щитків, які п'ятьма рядами проходять уздовж тіла. Крім того, на шкірі є багато дрібних лусочок.</a:t>
            </a:r>
          </a:p>
          <a:p>
            <a:r>
              <a:rPr lang="uk-UA" sz="1600" dirty="0" err="1" smtClean="0"/>
              <a:t>Осетроподібні</a:t>
            </a:r>
            <a:r>
              <a:rPr lang="uk-UA" sz="1600" dirty="0" smtClean="0"/>
              <a:t>, як правило, живляться тваринною їжею, переважно безхребетними (ракоподібними, молюсками тощо), їжу збирають за допомогою рила, розпушуючи ним дно. Великі за розмірами види (як-от, білуга) можуть живитися рибою, а іноді й молодими тюленями. Білуга - найбільший представник </a:t>
            </a:r>
            <a:r>
              <a:rPr lang="uk-UA" sz="1600" dirty="0" err="1" smtClean="0"/>
              <a:t>осетроподібних</a:t>
            </a:r>
            <a:r>
              <a:rPr lang="uk-UA" sz="1600" dirty="0" smtClean="0"/>
              <a:t> - інколи сягає маси до 1,5 т при довжині тіла близько 9 м (мал. 162). Але тепер такі велетні майже не трапляються, бо людина інтенсивно веде промисел цих риб, і тому вони не можуть досягти свого максимального віку. До речі, </a:t>
            </a:r>
            <a:r>
              <a:rPr lang="uk-UA" sz="1600" dirty="0" err="1" smtClean="0"/>
              <a:t>осетроподібні</a:t>
            </a:r>
            <a:r>
              <a:rPr lang="uk-UA" sz="1600" dirty="0" smtClean="0"/>
              <a:t> можуть жити до 100 років, а статевозрілими стають на 4-20-му році життя. Для них характерна велика плодючість (від 1,5 тис. до 5 </a:t>
            </a:r>
            <a:r>
              <a:rPr lang="uk-UA" sz="1600" dirty="0" err="1" smtClean="0"/>
              <a:t>млн</a:t>
            </a:r>
            <a:r>
              <a:rPr lang="uk-UA" sz="1600" dirty="0" smtClean="0"/>
              <a:t> ікринок). Більшість </a:t>
            </a:r>
            <a:r>
              <a:rPr lang="uk-UA" sz="1600" dirty="0" err="1" smtClean="0"/>
              <a:t>осетроподібних</a:t>
            </a:r>
            <a:r>
              <a:rPr lang="uk-UA" sz="1600" dirty="0" smtClean="0"/>
              <a:t> - це прохідні риби, які мешкають у морі, а на нерест заходять до річок.</a:t>
            </a:r>
          </a:p>
          <a:p>
            <a:r>
              <a:rPr lang="uk-UA" sz="1600" dirty="0" smtClean="0"/>
              <a:t>В Україні відомі такі види </a:t>
            </a:r>
            <a:r>
              <a:rPr lang="uk-UA" sz="1600" dirty="0" err="1" smtClean="0"/>
              <a:t>осетроподібних</a:t>
            </a:r>
            <a:r>
              <a:rPr lang="uk-UA" sz="1600" dirty="0" smtClean="0"/>
              <a:t>: білуга чорноморська, осетри азово-чорноморський та атлантичний, стерлядь (єдиний прісноводний представник), севрюга (мал. 162).</a:t>
            </a:r>
          </a:p>
        </p:txBody>
      </p:sp>
    </p:spTree>
    <p:extLst>
      <p:ext uri="{BB962C8B-B14F-4D97-AF65-F5344CB8AC3E}">
        <p14:creationId xmlns:p14="http://schemas.microsoft.com/office/powerpoint/2010/main" val="388157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16632"/>
            <a:ext cx="4608512" cy="6336704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До речі, </a:t>
            </a:r>
            <a:r>
              <a:rPr lang="uk-UA" dirty="0" err="1" smtClean="0"/>
              <a:t>осетроподібні</a:t>
            </a:r>
            <a:r>
              <a:rPr lang="uk-UA" dirty="0" smtClean="0"/>
              <a:t> можуть жити до 100 років, а статевозрілими стають на 4-20-му році життя. Для них характерна велика плодючість (від 1,5 тис. до 5 </a:t>
            </a:r>
            <a:r>
              <a:rPr lang="uk-UA" dirty="0" err="1" smtClean="0"/>
              <a:t>млн</a:t>
            </a:r>
            <a:r>
              <a:rPr lang="uk-UA" dirty="0" smtClean="0"/>
              <a:t> ікринок). Більшість </a:t>
            </a:r>
            <a:r>
              <a:rPr lang="uk-UA" dirty="0" err="1" smtClean="0"/>
              <a:t>осетроподібних</a:t>
            </a:r>
            <a:r>
              <a:rPr lang="uk-UA" dirty="0" smtClean="0"/>
              <a:t> - це прохідні риби, які мешкають у морі, а на нерест заходять до річок.</a:t>
            </a:r>
          </a:p>
          <a:p>
            <a:r>
              <a:rPr lang="uk-UA" dirty="0" smtClean="0"/>
              <a:t>В Україні відомі такі види </a:t>
            </a:r>
            <a:r>
              <a:rPr lang="uk-UA" dirty="0" err="1" smtClean="0"/>
              <a:t>осетроподібних</a:t>
            </a:r>
            <a:r>
              <a:rPr lang="uk-UA" dirty="0" smtClean="0"/>
              <a:t>: білуга чорноморська, осетри азово-чорноморський та атлантичний, стерлядь (єдиний прісноводний представник), севрюга (мал. 162).</a:t>
            </a:r>
          </a:p>
          <a:p>
            <a:r>
              <a:rPr lang="uk-UA" dirty="0" err="1" smtClean="0"/>
              <a:t>Осетроподібні</a:t>
            </a:r>
            <a:r>
              <a:rPr lang="uk-UA" dirty="0" smtClean="0"/>
              <a:t> мають велике промислове значення. Людина споживає їхнє високоякісне м'ясо, ікру (так звану чорну ікру) і навіть хорду. Але через інтенсивний промисел та зміни у довкіллі (спорудження гребель, забруднення та </a:t>
            </a:r>
            <a:r>
              <a:rPr lang="uk-UA" dirty="0" err="1" smtClean="0"/>
              <a:t>зміління</a:t>
            </a:r>
            <a:r>
              <a:rPr lang="uk-UA" dirty="0" smtClean="0"/>
              <a:t> водойм тощо) чисельність цих риб різко знизилася. Тому промисел осетрових обмежений. Деяких </a:t>
            </a:r>
            <a:r>
              <a:rPr lang="uk-UA" dirty="0" err="1" smtClean="0"/>
              <a:t>осетроподібних</a:t>
            </a:r>
            <a:r>
              <a:rPr lang="uk-UA" dirty="0" smtClean="0"/>
              <a:t> людина розводить штучно. Завдяки селекційній роботі виведено гібрид білуги та стерляді - </a:t>
            </a:r>
            <a:r>
              <a:rPr lang="uk-UA" dirty="0" err="1" smtClean="0"/>
              <a:t>бістер</a:t>
            </a:r>
            <a:r>
              <a:rPr lang="uk-UA" dirty="0" smtClean="0"/>
              <a:t>, який має високі поживні якості й швидко росте.</a:t>
            </a:r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16632"/>
            <a:ext cx="336232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6" y="1875616"/>
            <a:ext cx="3362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2" y="3864164"/>
            <a:ext cx="33147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0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uk-UA" dirty="0" smtClean="0"/>
              <a:t>Ряд </a:t>
            </a:r>
            <a:r>
              <a:rPr lang="uk-UA" dirty="0" err="1" smtClean="0"/>
              <a:t>Лососеподібні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/>
              <a:t>Ряд </a:t>
            </a:r>
            <a:r>
              <a:rPr lang="uk-UA" dirty="0" err="1"/>
              <a:t>Лососеподібні</a:t>
            </a:r>
            <a:r>
              <a:rPr lang="uk-UA" dirty="0"/>
              <a:t>. У </a:t>
            </a:r>
            <a:r>
              <a:rPr lang="uk-UA" dirty="0" err="1"/>
              <a:t>лососеподібних</a:t>
            </a:r>
            <a:r>
              <a:rPr lang="uk-UA" dirty="0"/>
              <a:t> тіло округлої, валькуватої форми або трохи стиснуте з боків. Характерною їхньою ознакою є наявність особливого жирового плавця, розташованого на спинному боці тіла перед хвостовим. У нього немає променів. Плавальний міхур цих риб протягом усього життя зберігає зв'язок із кишечником.</a:t>
            </a:r>
          </a:p>
          <a:p>
            <a:r>
              <a:rPr lang="uk-UA" dirty="0"/>
              <a:t>Більшість видів </a:t>
            </a:r>
            <a:r>
              <a:rPr lang="uk-UA" dirty="0" err="1"/>
              <a:t>лососеподібних</a:t>
            </a:r>
            <a:r>
              <a:rPr lang="uk-UA" dirty="0"/>
              <a:t> – прохідні риби, але деякі постійно живуть у прісних водоймах. Наприклад, форель живе у гірських річках, її штучно розводять у рибних господарствах Карпат і Криму. Значна кількість видів </a:t>
            </a:r>
            <a:r>
              <a:rPr lang="uk-UA" dirty="0" err="1"/>
              <a:t>лососеподібних</a:t>
            </a:r>
            <a:r>
              <a:rPr lang="uk-UA" dirty="0"/>
              <a:t> поширена в морях Далекого Сходу (наприклад, кета, горбуша) або півночі (сьомга) (мал. 163). В Україні поширені такі види: харіус європейський, форель райдужна, дунайський і чорноморський лосось. </a:t>
            </a:r>
            <a:r>
              <a:rPr lang="uk-UA" dirty="0" err="1"/>
              <a:t>Лососеподібні</a:t>
            </a:r>
            <a:r>
              <a:rPr lang="uk-UA" dirty="0"/>
              <a:t> </a:t>
            </a:r>
            <a:r>
              <a:rPr lang="uk-UA" dirty="0" err="1"/>
              <a:t>-промислові</a:t>
            </a:r>
            <a:r>
              <a:rPr lang="uk-UA" dirty="0"/>
              <a:t> риби, їх цінують за високоякісне м'ясо (так звана червона риба) та ікру («червона ікра»).</a:t>
            </a:r>
          </a:p>
        </p:txBody>
      </p:sp>
    </p:spTree>
    <p:extLst>
      <p:ext uri="{BB962C8B-B14F-4D97-AF65-F5344CB8AC3E}">
        <p14:creationId xmlns:p14="http://schemas.microsoft.com/office/powerpoint/2010/main" val="63402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1.gstatic.com/images?q=tbn:ANd9GcQOP6KnZe5XS5pubA4ZD1CXRDsuD9x_zV8yvsVmq18FjTm7d-1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72716"/>
            <a:ext cx="2286000" cy="145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20353"/>
            <a:ext cx="35147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42094"/>
            <a:ext cx="4608512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68960"/>
            <a:ext cx="3312368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620688"/>
            <a:ext cx="136815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сьомга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6299086"/>
            <a:ext cx="1944216" cy="298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щука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6448219"/>
            <a:ext cx="3024336" cy="409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Струмковий форель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5712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Ряд </a:t>
            </a:r>
            <a:r>
              <a:rPr lang="uk-UA" dirty="0" err="1" smtClean="0"/>
              <a:t>оселецеподібні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/>
              <a:t>Ряд </a:t>
            </a:r>
            <a:r>
              <a:rPr lang="uk-UA" dirty="0" err="1"/>
              <a:t>Оселедцеподібні</a:t>
            </a:r>
            <a:r>
              <a:rPr lang="uk-UA" dirty="0"/>
              <a:t>. Тіло </a:t>
            </a:r>
            <a:r>
              <a:rPr lang="uk-UA" dirty="0" err="1"/>
              <a:t>оселедцеподібних</a:t>
            </a:r>
            <a:r>
              <a:rPr lang="uk-UA" dirty="0"/>
              <a:t> риб сплощене з боків, а забарвлення переважно сріблясте. Бічної лінії немає або вона дуже коротка. Голова не вкрита лускою, промені плавців м'які, плавальний міхур зберігає зв'язок із кишечником. Більшість видів цих риб мешкає у товщі води, живлячись дрібними організмами. Налічують близько 300 видів цих цінних промислових риб.</a:t>
            </a:r>
          </a:p>
          <a:p>
            <a:r>
              <a:rPr lang="uk-UA" dirty="0"/>
              <a:t>Найвідомішими є атлантичний та тихоокеанський оселедці, довжина їхнього тіла сягає 40-50 см. Атлантичного оселедця, що живе у Балтійському морі, називають салакою. В Чорному морі поширений чорноморський оселедець (мал. 163) (довжина тіла - до 40 см, маса - до 1 кг). Частина особин цього виду заходить на нерест у Дунай, їх називають дунайським оселедцем. Чорноморські оселедці можуть запливати й в інші річки (такі, як Дніпро, Південний Буг), але у незначній кількості. У Чорному морі також трапляється кілька, тюлька та інші дрібні види цього ряду. У Дніпровських водосховищах виникла особлива прісноводна форма тюльки. У Чорному та Азовському морях мешкає європейський анчоус, або хамса.</a:t>
            </a:r>
          </a:p>
        </p:txBody>
      </p:sp>
    </p:spTree>
    <p:extLst>
      <p:ext uri="{BB962C8B-B14F-4D97-AF65-F5344CB8AC3E}">
        <p14:creationId xmlns:p14="http://schemas.microsoft.com/office/powerpoint/2010/main" val="332445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764704"/>
            <a:ext cx="1656184" cy="259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анчоус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04" y="1204847"/>
            <a:ext cx="3743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23872"/>
            <a:ext cx="28860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1366"/>
            <a:ext cx="6096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20072" y="764704"/>
            <a:ext cx="2135560" cy="259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хамса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6453336"/>
            <a:ext cx="5544616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чорноморський оселедець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82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uk-UA" dirty="0" smtClean="0"/>
              <a:t>Ряд </a:t>
            </a:r>
            <a:r>
              <a:rPr lang="uk-UA" dirty="0" err="1" smtClean="0"/>
              <a:t>Окунеподібні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893176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Риби  цього  ряду  мають витягнуте тіло, злегка  сплюснуте  з </a:t>
            </a:r>
          </a:p>
          <a:p>
            <a:r>
              <a:rPr lang="uk-UA" dirty="0"/>
              <a:t>боків. Забарвлення  спинки  темно-синє  або  зеленувате, черевце  біле </a:t>
            </a:r>
          </a:p>
          <a:p>
            <a:r>
              <a:rPr lang="uk-UA" dirty="0"/>
              <a:t>зі  срібним  відливом. Парні  й  непарні плавці м’які. Бічна  лінія </a:t>
            </a:r>
          </a:p>
          <a:p>
            <a:r>
              <a:rPr lang="uk-UA" dirty="0"/>
              <a:t>непомітна. Довжина  тіла  звичайно  5-75 см, іноді-до 5 м.</a:t>
            </a:r>
          </a:p>
          <a:p>
            <a:endParaRPr lang="uk-UA" dirty="0"/>
          </a:p>
          <a:p>
            <a:r>
              <a:rPr lang="uk-UA" dirty="0"/>
              <a:t>     Більшість  </a:t>
            </a:r>
            <a:r>
              <a:rPr lang="uk-UA" dirty="0" err="1"/>
              <a:t>оселедцеподібних</a:t>
            </a:r>
            <a:r>
              <a:rPr lang="uk-UA" dirty="0"/>
              <a:t>  живе  в  морях, є  також  прохідні  </a:t>
            </a:r>
          </a:p>
          <a:p>
            <a:r>
              <a:rPr lang="uk-UA" dirty="0"/>
              <a:t>-- ті, що мігрують  на  нерест  з  морів  у  ріки, і  навпаки. Деякі </a:t>
            </a:r>
          </a:p>
          <a:p>
            <a:r>
              <a:rPr lang="uk-UA" dirty="0"/>
              <a:t>представники  ряду  живуть  у  прісних  водоймах. Живляться </a:t>
            </a:r>
          </a:p>
          <a:p>
            <a:r>
              <a:rPr lang="uk-UA" dirty="0"/>
              <a:t>планктонними  безхребетними. </a:t>
            </a:r>
          </a:p>
          <a:p>
            <a:endParaRPr lang="uk-UA" dirty="0"/>
          </a:p>
          <a:p>
            <a:r>
              <a:rPr lang="uk-UA" dirty="0"/>
              <a:t>     Ряд  складається  з  трьох  родин. Найвідоміші  риби  з  родини </a:t>
            </a:r>
          </a:p>
          <a:p>
            <a:r>
              <a:rPr lang="uk-UA" dirty="0"/>
              <a:t>оселедцевих – відносно  дрібні  або  середні  за  розмірами, </a:t>
            </a:r>
            <a:r>
              <a:rPr lang="uk-UA" dirty="0" err="1"/>
              <a:t>завдовшки</a:t>
            </a:r>
            <a:r>
              <a:rPr lang="uk-UA" dirty="0"/>
              <a:t> </a:t>
            </a:r>
          </a:p>
          <a:p>
            <a:r>
              <a:rPr lang="uk-UA" dirty="0"/>
              <a:t>звичайно  35-45 см. Промислове  значення  мають  океанічний </a:t>
            </a:r>
          </a:p>
          <a:p>
            <a:r>
              <a:rPr lang="uk-UA" dirty="0"/>
              <a:t>(атлантичний, балтійський, біломорський, тихоокеанський) оселедець,</a:t>
            </a:r>
          </a:p>
          <a:p>
            <a:r>
              <a:rPr lang="uk-UA" dirty="0"/>
              <a:t>сардина, івасі. Найдрібніші промислові риби – кілька і тюлька, що живуть</a:t>
            </a:r>
          </a:p>
          <a:p>
            <a:r>
              <a:rPr lang="uk-UA" dirty="0"/>
              <a:t>у Балтійському, Чорному і Каспійському морях.</a:t>
            </a:r>
          </a:p>
        </p:txBody>
      </p:sp>
    </p:spTree>
    <p:extLst>
      <p:ext uri="{BB962C8B-B14F-4D97-AF65-F5344CB8AC3E}">
        <p14:creationId xmlns:p14="http://schemas.microsoft.com/office/powerpoint/2010/main" val="365869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0115"/>
            <a:ext cx="4762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8483" y="182083"/>
            <a:ext cx="25922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окунь</a:t>
            </a:r>
            <a:endParaRPr lang="uk-U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27" y="4170674"/>
            <a:ext cx="5572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3789040"/>
            <a:ext cx="1728192" cy="381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тюлька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192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</TotalTime>
  <Words>1015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РІЗНОМАНІТНІСТЬ КІСТКОВИХ РИБ</vt:lpstr>
      <vt:lpstr>Ряд Осетроподібні</vt:lpstr>
      <vt:lpstr>Презентация PowerPoint</vt:lpstr>
      <vt:lpstr>Ряд Лососеподібні</vt:lpstr>
      <vt:lpstr>Презентация PowerPoint</vt:lpstr>
      <vt:lpstr>Ряд оселецеподібні</vt:lpstr>
      <vt:lpstr>Презентация PowerPoint</vt:lpstr>
      <vt:lpstr>Ряд Окунеподібні</vt:lpstr>
      <vt:lpstr>Презентация PowerPoint</vt:lpstr>
      <vt:lpstr>Надряд Кистепері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Maya2</cp:lastModifiedBy>
  <cp:revision>8</cp:revision>
  <dcterms:created xsi:type="dcterms:W3CDTF">2014-01-28T16:25:21Z</dcterms:created>
  <dcterms:modified xsi:type="dcterms:W3CDTF">2015-01-31T17:04:03Z</dcterms:modified>
</cp:coreProperties>
</file>