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272" r:id="rId3"/>
    <p:sldId id="287" r:id="rId4"/>
    <p:sldId id="264" r:id="rId5"/>
    <p:sldId id="282" r:id="rId6"/>
    <p:sldId id="278" r:id="rId7"/>
    <p:sldId id="284" r:id="rId8"/>
    <p:sldId id="273" r:id="rId9"/>
    <p:sldId id="276" r:id="rId10"/>
    <p:sldId id="274" r:id="rId11"/>
    <p:sldId id="279" r:id="rId12"/>
    <p:sldId id="283" r:id="rId13"/>
    <p:sldId id="275" r:id="rId14"/>
    <p:sldId id="280" r:id="rId15"/>
    <p:sldId id="277" r:id="rId16"/>
    <p:sldId id="281" r:id="rId17"/>
    <p:sldId id="271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777777"/>
    <a:srgbClr val="B2B2B2"/>
    <a:srgbClr val="FFFF99"/>
    <a:srgbClr val="990000"/>
    <a:srgbClr val="5F5F5F"/>
    <a:srgbClr val="0070C0"/>
    <a:srgbClr val="CC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D9BC2BE-6BD7-4C1C-A1B3-FA9CC40361B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0A151D0-5774-4895-8983-7A876D0C8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EDCCF49-6D34-46A8-8944-C46257F1F281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89BD729-EEDF-42C7-87AA-C3640D699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B1C133-DC09-44BA-8D2C-EB88B90FB0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FF7B9-3141-402E-B736-E56CC3E056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FE7A4F-ABF2-4E27-BB94-FA06821956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CB512-81EE-44F5-A3CB-3F9A0953C3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D37D23-BD82-4E50-8AAF-F322118523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36DB2E-A739-406F-B53F-73CD51F062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72B93-240D-40AD-AD57-A8B74D407F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B1C133-DC09-44BA-8D2C-EB88B90FB0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8AABD3-BCCC-4638-8AD3-9441AD5FB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12D5F-8BC2-4F36-A43A-6231C2A331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16348-9C65-4179-B06B-0EB2D53813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6099D-8857-4FA1-861E-73EA078080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FF6DD-FD0F-4503-84B2-D794511A9B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65CCB-F502-4806-90EB-949AACD47B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660661-4021-4795-81AD-5223E748FA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01D4-D36A-477B-9EE1-9E2C7FDC36C8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B832-4335-4F86-98F5-7DDDECF05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E6DB-203D-48C9-A0A6-5513B446CCA8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139D-E165-4772-ADB9-F09116D7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F562-78DB-45DF-AB2A-E51B7910C27A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7D85-5FF8-48EF-ACF0-64E75DF1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5184-9603-4D41-BD36-4CF6A4DC3D87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4E35-32F6-4E74-BBE3-AD414641D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4E7-D1DD-4359-8187-CFA3AF503E9D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B40E-DD97-414A-8B35-2BA627622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3F94-FEC7-49E3-A8B0-935E258FB00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8860-BFF2-456F-ABFB-8E60C027C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6F1E-8679-46C2-ABDC-DC79D0CC76A7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E76C-F27F-4739-AACC-DDE7FE24F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5F4D-F6DE-4855-A6F9-C423014C9DE8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A854-53B7-4D86-A077-862392655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AD0F-31F4-41EB-A9BE-6F0F94507FD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3C6C-8A79-45E1-91BE-770EA3BD0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83B5-B3C6-4DD0-9A34-C60435BBD73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F063-EE81-416A-B68E-E4062382A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4B13-82D8-40EA-B351-28D9A3E2A899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D8CD-4EC3-4E70-B7D6-236508C79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393C8-D46B-4AE4-B436-034F07478488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370F3A-D24C-4D71-AC0C-87316F7F2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6;&#1080;&#1073;&#1086;&#1095;&#1080;&#1081;%20&#1089;&#1090;&#1110;&#1083;\&#1052;&#1086;&#1103;%20&#1076;&#1110;&#1103;&#1083;&#1100;&#1085;&#1110;&#1089;&#1090;&#1100;\&#1052;&#1077;&#1090;&#1086;&#1076;&#1080;&#1082;&#1072;\&#1052;&#1077;&#1090;&#1086;&#1076;&#1080;&#1095;&#1085;&#1072;%20&#1088;&#1086;&#1079;&#1088;&#1086;&#1073;&#1082;&#1072;\&#1052;&#1077;&#1090;&#1086;&#1076;&#1080;&#1095;&#1085;&#1072;%20&#1088;&#1086;&#1079;&#1088;&#1086;&#1073;&#1082;&#1072;1\Lab_rob_VK1\bol_kyparys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ionalfood.com.au/produce/archive/aug05.htm" TargetMode="External"/><Relationship Id="rId13" Type="http://schemas.openxmlformats.org/officeDocument/2006/relationships/hyperlink" Target="http://www.f-lohmueller.de/botanic/Pandanaceae/" TargetMode="External"/><Relationship Id="rId18" Type="http://schemas.openxmlformats.org/officeDocument/2006/relationships/hyperlink" Target="http://animashky.ru/flist/obludi/72/282.gif" TargetMode="External"/><Relationship Id="rId3" Type="http://schemas.openxmlformats.org/officeDocument/2006/relationships/hyperlink" Target="http://www.floranimal.ru/pages/flora/b/6742.html" TargetMode="External"/><Relationship Id="rId7" Type="http://schemas.openxmlformats.org/officeDocument/2006/relationships/hyperlink" Target="http://gazeta.aif.ru/online/dacha/123/03_02" TargetMode="External"/><Relationship Id="rId12" Type="http://schemas.openxmlformats.org/officeDocument/2006/relationships/hyperlink" Target="http://www.liveinternet.ru/" TargetMode="External"/><Relationship Id="rId17" Type="http://schemas.openxmlformats.org/officeDocument/2006/relationships/hyperlink" Target="http://animashky.ru/flist/obludi/72/278.gif" TargetMode="External"/><Relationship Id="rId2" Type="http://schemas.openxmlformats.org/officeDocument/2006/relationships/hyperlink" Target="http://www.kumushka.com/kitchen/1706-batat-sladkij-kartofel.html" TargetMode="External"/><Relationship Id="rId16" Type="http://schemas.openxmlformats.org/officeDocument/2006/relationships/hyperlink" Target="http://1df.info/archives/category/primorsk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pobed.ru/lib/195" TargetMode="External"/><Relationship Id="rId11" Type="http://schemas.openxmlformats.org/officeDocument/2006/relationships/hyperlink" Target="http://www.liveinternet.ru/community/2585849/post83254558/" TargetMode="External"/><Relationship Id="rId5" Type="http://schemas.openxmlformats.org/officeDocument/2006/relationships/hyperlink" Target="http://www.restaurantwidow.com/eat_local_challenge/" TargetMode="External"/><Relationship Id="rId15" Type="http://schemas.openxmlformats.org/officeDocument/2006/relationships/hyperlink" Target="http://www.diary.ru/~omela-v/p37908552.htm" TargetMode="External"/><Relationship Id="rId10" Type="http://schemas.openxmlformats.org/officeDocument/2006/relationships/hyperlink" Target="http://fotki.yandex.ru/users/arctium/view/74133?page=0" TargetMode="External"/><Relationship Id="rId4" Type="http://schemas.openxmlformats.org/officeDocument/2006/relationships/hyperlink" Target="http://www.cofe.ru/garden/article.asp?heading=46&amp;article=7101" TargetMode="External"/><Relationship Id="rId9" Type="http://schemas.openxmlformats.org/officeDocument/2006/relationships/hyperlink" Target="http://www.eco.nw.ru/lib/data/08/4/020408.htm" TargetMode="External"/><Relationship Id="rId14" Type="http://schemas.openxmlformats.org/officeDocument/2006/relationships/hyperlink" Target="http://blogs.privet.ru/community/rastenia_riad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6;&#1080;&#1073;&#1086;&#1095;&#1080;&#1081;%20&#1089;&#1090;&#1110;&#1083;\&#1052;&#1086;&#1103;%20&#1076;&#1110;&#1103;&#1083;&#1100;&#1085;&#1110;&#1089;&#1090;&#1100;\&#1052;&#1077;&#1090;&#1086;&#1076;&#1080;&#1082;&#1072;\&#1052;&#1077;&#1090;&#1086;&#1076;&#1080;&#1095;&#1085;&#1072;%20&#1088;&#1086;&#1079;&#1088;&#1086;&#1073;&#1082;&#1072;\&#1052;&#1077;&#1090;&#1086;&#1076;&#1080;&#1095;&#1085;&#1072;%20&#1088;&#1086;&#1079;&#1088;&#1086;&#1073;&#1082;&#1072;1\Lab_rob_VK1\pov_kor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017.radikal.ru/i431/1112/4e/d7fb1511d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771" y="3491897"/>
            <a:ext cx="228600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vedlozero.ru/images/petr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4468" y="1825740"/>
            <a:ext cx="2718172" cy="178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&amp;scy;&amp;acy;&amp;lcy;&amp;iecy;&amp;pcy;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80123"/>
            <a:ext cx="2266948" cy="2520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img-2002-12.photosight.ru/02/1238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142984"/>
            <a:ext cx="2095490" cy="3143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http://www.flowersweb.info/images/orchids/practice/angraecum6-big.jpg"/>
          <p:cNvPicPr>
            <a:picLocks noChangeAspect="1" noChangeArrowheads="1"/>
          </p:cNvPicPr>
          <p:nvPr/>
        </p:nvPicPr>
        <p:blipFill>
          <a:blip r:embed="rId6"/>
          <a:srcRect l="11539" r="1922" b="20270"/>
          <a:stretch>
            <a:fillRect/>
          </a:stretch>
        </p:blipFill>
        <p:spPr bwMode="auto">
          <a:xfrm>
            <a:off x="5429256" y="1214422"/>
            <a:ext cx="2301757" cy="3017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 flipH="1">
            <a:off x="2714612" y="21429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Лабораторна робота </a:t>
            </a:r>
          </a:p>
          <a:p>
            <a:pPr algn="ctr"/>
            <a:r>
              <a:rPr lang="uk-UA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“Видозміна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коренів"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1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</a:t>
            </a:r>
            <a:r>
              <a:rPr lang="ru-RU" dirty="0">
                <a:solidFill>
                  <a:schemeClr val="tx1"/>
                </a:solidFill>
              </a:rPr>
              <a:t>с главным корнем принимает основание побега.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Додаткові корені, що розвиваються в багатьох тропічних орхідей і ліан, що живуть на стовбурах і гілках дерев. Звисаючи донизу, корені поглинають мінеральні речовини з вологого повітря тропічних лісів.</a:t>
            </a:r>
            <a:endParaRPr lang="uk-UA" i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1000108"/>
            <a:ext cx="188290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" name="Рисунок 42" descr="03_02_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000108"/>
            <a:ext cx="214314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91" name="Rectangle 14"/>
          <p:cNvSpPr>
            <a:spLocks noChangeArrowheads="1"/>
          </p:cNvSpPr>
          <p:nvPr/>
        </p:nvSpPr>
        <p:spPr bwMode="auto">
          <a:xfrm>
            <a:off x="4929188" y="3571875"/>
            <a:ext cx="17145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морква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лево 47"/>
          <p:cNvSpPr/>
          <p:nvPr/>
        </p:nvSpPr>
        <p:spPr>
          <a:xfrm>
            <a:off x="3500430" y="3000372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>
            <a:off x="6143636" y="3000372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7-конечная звезда 49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3" name="Rectangle 14"/>
          <p:cNvSpPr>
            <a:spLocks noChangeArrowheads="1"/>
          </p:cNvSpPr>
          <p:nvPr/>
        </p:nvSpPr>
        <p:spPr bwMode="auto">
          <a:xfrm>
            <a:off x="2357438" y="3429000"/>
            <a:ext cx="142875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панданус</a:t>
            </a:r>
          </a:p>
        </p:txBody>
      </p:sp>
      <p:pic>
        <p:nvPicPr>
          <p:cNvPr id="51" name="Рисунок 50" descr="pandd09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5" y="1000109"/>
            <a:ext cx="214314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" name="Рисунок 51" descr="pandd0869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5" y="1000108"/>
            <a:ext cx="2143141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16" name="Rectangle 14"/>
          <p:cNvSpPr>
            <a:spLocks noChangeArrowheads="1"/>
          </p:cNvSpPr>
          <p:nvPr/>
        </p:nvSpPr>
        <p:spPr bwMode="auto">
          <a:xfrm>
            <a:off x="2714612" y="3357562"/>
            <a:ext cx="142875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панданус</a:t>
            </a: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лево 45"/>
          <p:cNvSpPr/>
          <p:nvPr/>
        </p:nvSpPr>
        <p:spPr>
          <a:xfrm>
            <a:off x="3786182" y="2571744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7-конечная звезда 46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7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припливу.вьев</a:t>
            </a:r>
            <a:r>
              <a:rPr lang="ru-RU" dirty="0">
                <a:solidFill>
                  <a:schemeClr val="tx1"/>
                </a:solidFill>
              </a:rPr>
              <a:t>, живущих в полосе </a:t>
            </a:r>
            <a:r>
              <a:rPr lang="ru-RU" dirty="0" smtClean="0">
                <a:solidFill>
                  <a:schemeClr val="tx1"/>
                </a:solidFill>
              </a:rPr>
              <a:t>прилива.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речовини.димые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питательные вещества.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7422" y="1571612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стовпи.ают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столбы.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9" descr="2500177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00109"/>
            <a:ext cx="3214710" cy="2628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" name="Рисунок 10" descr="omel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1643058" cy="2447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339" name="Rectangle 14"/>
          <p:cNvSpPr>
            <a:spLocks noChangeArrowheads="1"/>
          </p:cNvSpPr>
          <p:nvPr/>
        </p:nvSpPr>
        <p:spPr bwMode="auto">
          <a:xfrm>
            <a:off x="2500313" y="3714750"/>
            <a:ext cx="2428875" cy="357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омела (паразит)</a:t>
            </a: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6215074" y="3643314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291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стовпи.ают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столбы.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beetroot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000108"/>
            <a:ext cx="3857652" cy="3031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362" name="Rectangle 14"/>
          <p:cNvSpPr>
            <a:spLocks noChangeArrowheads="1"/>
          </p:cNvSpPr>
          <p:nvPr/>
        </p:nvSpPr>
        <p:spPr bwMode="auto">
          <a:xfrm>
            <a:off x="2857500" y="3571875"/>
            <a:ext cx="17145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буряк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5500694" y="2857496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15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5" name="Rectangle 14"/>
          <p:cNvSpPr>
            <a:spLocks noChangeArrowheads="1"/>
          </p:cNvSpPr>
          <p:nvPr/>
        </p:nvSpPr>
        <p:spPr bwMode="auto">
          <a:xfrm>
            <a:off x="5072063" y="1428750"/>
            <a:ext cx="17145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ба</a:t>
            </a:r>
            <a:r>
              <a:rPr lang="ru-RU" dirty="0" smtClean="0">
                <a:latin typeface="Calibri" pitchFamily="34" charset="0"/>
              </a:rPr>
              <a:t>н</a:t>
            </a:r>
            <a:r>
              <a:rPr lang="ru-RU" dirty="0" smtClean="0">
                <a:latin typeface="Calibri" pitchFamily="34" charset="0"/>
              </a:rPr>
              <a:t>ьян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8" name="Picture 8" descr="бадьян_подпор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071678"/>
            <a:ext cx="4572004" cy="1928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" name="Рисунок 45" descr="44687_11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000108"/>
            <a:ext cx="2667019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5857884" y="3214686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3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10" descr="2393611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00108"/>
            <a:ext cx="457203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" name="Рисунок 9" descr="31017548_1206525118_dahliadinnerplatemix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500306"/>
            <a:ext cx="1290233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лево 47"/>
          <p:cNvSpPr/>
          <p:nvPr/>
        </p:nvSpPr>
        <p:spPr>
          <a:xfrm>
            <a:off x="5072066" y="3357562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36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4" name="Rectangle 18"/>
          <p:cNvSpPr>
            <a:spLocks noChangeArrowheads="1"/>
          </p:cNvSpPr>
          <p:nvPr/>
        </p:nvSpPr>
        <p:spPr bwMode="auto">
          <a:xfrm>
            <a:off x="2857488" y="3714752"/>
            <a:ext cx="2286000" cy="357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болотний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кипарис</a:t>
            </a: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фильм 41">
            <a:hlinkClick r:id="" action="ppaction://noaction" highlightClick="1"/>
          </p:cNvPr>
          <p:cNvSpPr/>
          <p:nvPr/>
        </p:nvSpPr>
        <p:spPr>
          <a:xfrm>
            <a:off x="5286380" y="3786190"/>
            <a:ext cx="1071570" cy="285752"/>
          </a:xfrm>
          <a:prstGeom prst="actionButtonMovie">
            <a:avLst/>
          </a:prstGeom>
          <a:solidFill>
            <a:srgbClr val="B2B2B2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bol_kypary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86050" y="1000108"/>
            <a:ext cx="3571900" cy="267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8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video>
              <p:cMediaNode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2214563" y="928688"/>
            <a:ext cx="47148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Батат:         </a:t>
            </a:r>
            <a:r>
              <a:rPr lang="en-US" sz="1200" dirty="0">
                <a:latin typeface="Calibri" pitchFamily="34" charset="0"/>
                <a:hlinkClick r:id="rId2"/>
              </a:rPr>
              <a:t>http</a:t>
            </a:r>
            <a:r>
              <a:rPr lang="ru-RU" sz="1200" dirty="0">
                <a:latin typeface="Calibri" pitchFamily="34" charset="0"/>
                <a:hlinkClick r:id="rId2"/>
              </a:rPr>
              <a:t>://</a:t>
            </a:r>
            <a:r>
              <a:rPr lang="en-US" sz="1200" dirty="0">
                <a:latin typeface="Calibri" pitchFamily="34" charset="0"/>
                <a:hlinkClick r:id="rId2"/>
              </a:rPr>
              <a:t>www</a:t>
            </a:r>
            <a:r>
              <a:rPr lang="ru-RU" sz="1200" dirty="0">
                <a:latin typeface="Calibri" pitchFamily="34" charset="0"/>
                <a:hlinkClick r:id="rId2"/>
              </a:rPr>
              <a:t>.</a:t>
            </a:r>
            <a:r>
              <a:rPr lang="en-US" sz="1200" dirty="0" err="1">
                <a:latin typeface="Calibri" pitchFamily="34" charset="0"/>
                <a:hlinkClick r:id="rId2"/>
              </a:rPr>
              <a:t>kumushka</a:t>
            </a:r>
            <a:r>
              <a:rPr lang="ru-RU" sz="1200" dirty="0">
                <a:latin typeface="Calibri" pitchFamily="34" charset="0"/>
                <a:hlinkClick r:id="rId2"/>
              </a:rPr>
              <a:t>.</a:t>
            </a:r>
            <a:r>
              <a:rPr lang="en-US" sz="1200" dirty="0">
                <a:latin typeface="Calibri" pitchFamily="34" charset="0"/>
                <a:hlinkClick r:id="rId2"/>
              </a:rPr>
              <a:t>com</a:t>
            </a:r>
            <a:r>
              <a:rPr lang="ru-RU" sz="1200" dirty="0">
                <a:latin typeface="Calibri" pitchFamily="34" charset="0"/>
                <a:hlinkClick r:id="rId2"/>
              </a:rPr>
              <a:t>/</a:t>
            </a:r>
            <a:r>
              <a:rPr lang="en-US" sz="1200" dirty="0">
                <a:latin typeface="Calibri" pitchFamily="34" charset="0"/>
                <a:hlinkClick r:id="rId2"/>
              </a:rPr>
              <a:t>kitchen</a:t>
            </a:r>
            <a:r>
              <a:rPr lang="ru-RU" sz="1200" dirty="0">
                <a:latin typeface="Calibri" pitchFamily="34" charset="0"/>
                <a:hlinkClick r:id="rId2"/>
              </a:rPr>
              <a:t>/1706-</a:t>
            </a:r>
            <a:r>
              <a:rPr lang="en-US" sz="1200" dirty="0" err="1">
                <a:latin typeface="Calibri" pitchFamily="34" charset="0"/>
                <a:hlinkClick r:id="rId2"/>
              </a:rPr>
              <a:t>batat</a:t>
            </a:r>
            <a:r>
              <a:rPr lang="ru-RU" sz="1200" dirty="0">
                <a:latin typeface="Calibri" pitchFamily="34" charset="0"/>
                <a:hlinkClick r:id="rId2"/>
              </a:rPr>
              <a:t>-</a:t>
            </a:r>
            <a:r>
              <a:rPr lang="en-US" sz="1200" dirty="0" err="1">
                <a:latin typeface="Calibri" pitchFamily="34" charset="0"/>
                <a:hlinkClick r:id="rId2"/>
              </a:rPr>
              <a:t>sladkij</a:t>
            </a:r>
            <a:r>
              <a:rPr lang="ru-RU" sz="1200" dirty="0">
                <a:latin typeface="Calibri" pitchFamily="34" charset="0"/>
                <a:hlinkClick r:id="rId2"/>
              </a:rPr>
              <a:t>-</a:t>
            </a:r>
            <a:r>
              <a:rPr lang="en-US" sz="1200" dirty="0" err="1">
                <a:latin typeface="Calibri" pitchFamily="34" charset="0"/>
                <a:hlinkClick r:id="rId2"/>
              </a:rPr>
              <a:t>kartofel</a:t>
            </a:r>
            <a:r>
              <a:rPr lang="ru-RU" sz="1200" dirty="0">
                <a:latin typeface="Calibri" pitchFamily="34" charset="0"/>
                <a:hlinkClick r:id="rId2"/>
              </a:rPr>
              <a:t>.</a:t>
            </a:r>
            <a:r>
              <a:rPr lang="en-US" sz="1200" dirty="0">
                <a:latin typeface="Calibri" pitchFamily="34" charset="0"/>
                <a:hlinkClick r:id="rId2"/>
              </a:rPr>
              <a:t>html</a:t>
            </a:r>
            <a:r>
              <a:rPr lang="ru-RU" sz="1200" dirty="0">
                <a:latin typeface="Calibri" pitchFamily="34" charset="0"/>
              </a:rPr>
              <a:t>   </a:t>
            </a:r>
          </a:p>
          <a:p>
            <a:r>
              <a:rPr lang="ru-RU" sz="1200" dirty="0">
                <a:latin typeface="Calibri" pitchFamily="34" charset="0"/>
              </a:rPr>
              <a:t>                   </a:t>
            </a:r>
            <a:r>
              <a:rPr lang="ru-RU" sz="1200" dirty="0">
                <a:latin typeface="Calibri" pitchFamily="34" charset="0"/>
                <a:hlinkClick r:id="rId3"/>
              </a:rPr>
              <a:t> </a:t>
            </a:r>
            <a:r>
              <a:rPr lang="en-US" sz="1200" u="sng" dirty="0">
                <a:latin typeface="Calibri" pitchFamily="34" charset="0"/>
                <a:hlinkClick r:id="rId3"/>
              </a:rPr>
              <a:t>http</a:t>
            </a:r>
            <a:r>
              <a:rPr lang="ru-RU" sz="1200" u="sng" dirty="0">
                <a:latin typeface="Calibri" pitchFamily="34" charset="0"/>
                <a:hlinkClick r:id="rId3"/>
              </a:rPr>
              <a:t>://</a:t>
            </a:r>
            <a:r>
              <a:rPr lang="en-US" sz="1200" u="sng" dirty="0">
                <a:latin typeface="Calibri" pitchFamily="34" charset="0"/>
                <a:hlinkClick r:id="rId3"/>
              </a:rPr>
              <a:t>www</a:t>
            </a:r>
            <a:r>
              <a:rPr lang="ru-RU" sz="1200" u="sng" dirty="0">
                <a:latin typeface="Calibri" pitchFamily="34" charset="0"/>
                <a:hlinkClick r:id="rId3"/>
              </a:rPr>
              <a:t>.</a:t>
            </a:r>
            <a:r>
              <a:rPr lang="en-US" sz="1200" u="sng" dirty="0" err="1">
                <a:latin typeface="Calibri" pitchFamily="34" charset="0"/>
                <a:hlinkClick r:id="rId3"/>
              </a:rPr>
              <a:t>floranimal</a:t>
            </a:r>
            <a:r>
              <a:rPr lang="ru-RU" sz="1200" u="sng" dirty="0">
                <a:latin typeface="Calibri" pitchFamily="34" charset="0"/>
                <a:hlinkClick r:id="rId3"/>
              </a:rPr>
              <a:t>.</a:t>
            </a:r>
            <a:r>
              <a:rPr lang="en-US" sz="1200" u="sng" dirty="0" err="1">
                <a:latin typeface="Calibri" pitchFamily="34" charset="0"/>
                <a:hlinkClick r:id="rId3"/>
              </a:rPr>
              <a:t>ru</a:t>
            </a:r>
            <a:r>
              <a:rPr lang="ru-RU" sz="1200" u="sng" dirty="0">
                <a:latin typeface="Calibri" pitchFamily="34" charset="0"/>
                <a:hlinkClick r:id="rId3"/>
              </a:rPr>
              <a:t>/</a:t>
            </a:r>
            <a:r>
              <a:rPr lang="en-US" sz="1200" u="sng" dirty="0">
                <a:latin typeface="Calibri" pitchFamily="34" charset="0"/>
                <a:hlinkClick r:id="rId3"/>
              </a:rPr>
              <a:t>pages</a:t>
            </a:r>
            <a:r>
              <a:rPr lang="ru-RU" sz="1200" u="sng" dirty="0">
                <a:latin typeface="Calibri" pitchFamily="34" charset="0"/>
                <a:hlinkClick r:id="rId3"/>
              </a:rPr>
              <a:t>/</a:t>
            </a:r>
            <a:r>
              <a:rPr lang="en-US" sz="1200" u="sng" dirty="0">
                <a:latin typeface="Calibri" pitchFamily="34" charset="0"/>
                <a:hlinkClick r:id="rId3"/>
              </a:rPr>
              <a:t>flora</a:t>
            </a:r>
            <a:r>
              <a:rPr lang="ru-RU" sz="1200" u="sng" dirty="0">
                <a:latin typeface="Calibri" pitchFamily="34" charset="0"/>
                <a:hlinkClick r:id="rId3"/>
              </a:rPr>
              <a:t>/</a:t>
            </a:r>
            <a:r>
              <a:rPr lang="en-US" sz="1200" u="sng" dirty="0">
                <a:latin typeface="Calibri" pitchFamily="34" charset="0"/>
                <a:hlinkClick r:id="rId3"/>
              </a:rPr>
              <a:t>b</a:t>
            </a:r>
            <a:r>
              <a:rPr lang="ru-RU" sz="1200" u="sng" dirty="0">
                <a:latin typeface="Calibri" pitchFamily="34" charset="0"/>
                <a:hlinkClick r:id="rId3"/>
              </a:rPr>
              <a:t>/6742.</a:t>
            </a:r>
            <a:r>
              <a:rPr lang="en-US" sz="1200" u="sng" dirty="0">
                <a:latin typeface="Calibri" pitchFamily="34" charset="0"/>
                <a:hlinkClick r:id="rId3"/>
              </a:rPr>
              <a:t>html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ріпа</a:t>
            </a:r>
            <a:r>
              <a:rPr lang="ru-RU" sz="1200" dirty="0">
                <a:latin typeface="Calibri" pitchFamily="34" charset="0"/>
              </a:rPr>
              <a:t>:          </a:t>
            </a:r>
            <a:r>
              <a:rPr lang="ru-RU" sz="1200" u="sng" dirty="0">
                <a:latin typeface="Calibri" pitchFamily="34" charset="0"/>
                <a:hlinkClick r:id="rId4"/>
              </a:rPr>
              <a:t>http://www.cofe.ru/garden/article.asp?heading=46&amp;article=7101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Брюква:     </a:t>
            </a:r>
            <a:r>
              <a:rPr lang="ru-RU" sz="1200" u="sng" dirty="0">
                <a:latin typeface="Calibri" pitchFamily="34" charset="0"/>
                <a:hlinkClick r:id="rId5"/>
              </a:rPr>
              <a:t>http://www.restaurantwidow.com/eat_local_challenge/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Морква</a:t>
            </a:r>
            <a:r>
              <a:rPr lang="ru-RU" sz="1200" dirty="0" smtClean="0">
                <a:latin typeface="Calibri" pitchFamily="34" charset="0"/>
              </a:rPr>
              <a:t>:  </a:t>
            </a:r>
            <a:r>
              <a:rPr lang="ru-RU" sz="1200" u="sng" dirty="0">
                <a:latin typeface="Calibri" pitchFamily="34" charset="0"/>
                <a:hlinkClick r:id="rId6"/>
              </a:rPr>
              <a:t>http://www.vipobed.ru/lib/195</a:t>
            </a:r>
            <a:r>
              <a:rPr lang="ru-RU" sz="1200" u="sng" dirty="0">
                <a:latin typeface="Calibri" pitchFamily="34" charset="0"/>
              </a:rPr>
              <a:t>   </a:t>
            </a:r>
          </a:p>
          <a:p>
            <a:r>
              <a:rPr lang="ru-RU" sz="1200" dirty="0">
                <a:latin typeface="Calibri" pitchFamily="34" charset="0"/>
              </a:rPr>
              <a:t>                    </a:t>
            </a:r>
            <a:r>
              <a:rPr lang="ru-RU" sz="1200" u="sng" dirty="0">
                <a:latin typeface="Calibri" pitchFamily="34" charset="0"/>
                <a:hlinkClick r:id="rId7"/>
              </a:rPr>
              <a:t>http://gazeta.aif.ru/online/dacha/123/03_02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буряк</a:t>
            </a:r>
            <a:r>
              <a:rPr lang="ru-RU" sz="1200" dirty="0" smtClean="0">
                <a:latin typeface="Calibri" pitchFamily="34" charset="0"/>
              </a:rPr>
              <a:t>:      </a:t>
            </a:r>
            <a:r>
              <a:rPr lang="en-US" sz="1200" u="sng" dirty="0">
                <a:latin typeface="Calibri" pitchFamily="34" charset="0"/>
                <a:hlinkClick r:id="rId8"/>
              </a:rPr>
              <a:t>http</a:t>
            </a:r>
            <a:r>
              <a:rPr lang="ru-RU" sz="1200" u="sng" dirty="0">
                <a:latin typeface="Calibri" pitchFamily="34" charset="0"/>
                <a:hlinkClick r:id="rId8"/>
              </a:rPr>
              <a:t>://</a:t>
            </a:r>
            <a:r>
              <a:rPr lang="en-US" sz="1200" u="sng" dirty="0">
                <a:latin typeface="Calibri" pitchFamily="34" charset="0"/>
                <a:hlinkClick r:id="rId8"/>
              </a:rPr>
              <a:t>www</a:t>
            </a:r>
            <a:r>
              <a:rPr lang="ru-RU" sz="1200" u="sng" dirty="0">
                <a:latin typeface="Calibri" pitchFamily="34" charset="0"/>
                <a:hlinkClick r:id="rId8"/>
              </a:rPr>
              <a:t>.</a:t>
            </a:r>
            <a:r>
              <a:rPr lang="en-US" sz="1200" u="sng" dirty="0" err="1">
                <a:latin typeface="Calibri" pitchFamily="34" charset="0"/>
                <a:hlinkClick r:id="rId8"/>
              </a:rPr>
              <a:t>regionalfood</a:t>
            </a:r>
            <a:r>
              <a:rPr lang="ru-RU" sz="1200" u="sng" dirty="0">
                <a:latin typeface="Calibri" pitchFamily="34" charset="0"/>
                <a:hlinkClick r:id="rId8"/>
              </a:rPr>
              <a:t>.</a:t>
            </a:r>
            <a:r>
              <a:rPr lang="en-US" sz="1200" u="sng" dirty="0">
                <a:latin typeface="Calibri" pitchFamily="34" charset="0"/>
                <a:hlinkClick r:id="rId8"/>
              </a:rPr>
              <a:t>com</a:t>
            </a:r>
            <a:r>
              <a:rPr lang="ru-RU" sz="1200" u="sng" dirty="0">
                <a:latin typeface="Calibri" pitchFamily="34" charset="0"/>
                <a:hlinkClick r:id="rId8"/>
              </a:rPr>
              <a:t>.</a:t>
            </a:r>
            <a:r>
              <a:rPr lang="en-US" sz="1200" u="sng" dirty="0">
                <a:latin typeface="Calibri" pitchFamily="34" charset="0"/>
                <a:hlinkClick r:id="rId8"/>
              </a:rPr>
              <a:t>au</a:t>
            </a:r>
            <a:r>
              <a:rPr lang="ru-RU" sz="1200" u="sng" dirty="0">
                <a:latin typeface="Calibri" pitchFamily="34" charset="0"/>
                <a:hlinkClick r:id="rId8"/>
              </a:rPr>
              <a:t>/</a:t>
            </a:r>
            <a:r>
              <a:rPr lang="en-US" sz="1200" u="sng" dirty="0">
                <a:latin typeface="Calibri" pitchFamily="34" charset="0"/>
                <a:hlinkClick r:id="rId8"/>
              </a:rPr>
              <a:t>produce</a:t>
            </a:r>
            <a:r>
              <a:rPr lang="ru-RU" sz="1200" u="sng" dirty="0">
                <a:latin typeface="Calibri" pitchFamily="34" charset="0"/>
                <a:hlinkClick r:id="rId8"/>
              </a:rPr>
              <a:t>/</a:t>
            </a:r>
            <a:r>
              <a:rPr lang="en-US" sz="1200" u="sng" dirty="0">
                <a:latin typeface="Calibri" pitchFamily="34" charset="0"/>
                <a:hlinkClick r:id="rId8"/>
              </a:rPr>
              <a:t>archive</a:t>
            </a:r>
            <a:r>
              <a:rPr lang="ru-RU" sz="1200" u="sng" dirty="0">
                <a:latin typeface="Calibri" pitchFamily="34" charset="0"/>
                <a:hlinkClick r:id="rId8"/>
              </a:rPr>
              <a:t>/</a:t>
            </a:r>
            <a:r>
              <a:rPr lang="en-US" sz="1200" u="sng" dirty="0" err="1">
                <a:latin typeface="Calibri" pitchFamily="34" charset="0"/>
                <a:hlinkClick r:id="rId8"/>
              </a:rPr>
              <a:t>aug</a:t>
            </a:r>
            <a:r>
              <a:rPr lang="ru-RU" sz="1200" u="sng" dirty="0">
                <a:latin typeface="Calibri" pitchFamily="34" charset="0"/>
                <a:hlinkClick r:id="rId8"/>
              </a:rPr>
              <a:t>05.</a:t>
            </a:r>
            <a:r>
              <a:rPr lang="en-US" sz="1200" u="sng" dirty="0" err="1">
                <a:latin typeface="Calibri" pitchFamily="34" charset="0"/>
                <a:hlinkClick r:id="rId8"/>
              </a:rPr>
              <a:t>htm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пшінка</a:t>
            </a:r>
            <a:r>
              <a:rPr lang="ru-RU" sz="1200" dirty="0" smtClean="0">
                <a:latin typeface="Calibri" pitchFamily="34" charset="0"/>
              </a:rPr>
              <a:t>:      </a:t>
            </a:r>
            <a:r>
              <a:rPr lang="en-US" sz="1200" u="sng" dirty="0">
                <a:latin typeface="Calibri" pitchFamily="34" charset="0"/>
                <a:hlinkClick r:id="rId9"/>
              </a:rPr>
              <a:t>http</a:t>
            </a:r>
            <a:r>
              <a:rPr lang="ru-RU" sz="1200" u="sng" dirty="0">
                <a:latin typeface="Calibri" pitchFamily="34" charset="0"/>
                <a:hlinkClick r:id="rId9"/>
              </a:rPr>
              <a:t>://</a:t>
            </a:r>
            <a:r>
              <a:rPr lang="en-US" sz="1200" u="sng" dirty="0">
                <a:latin typeface="Calibri" pitchFamily="34" charset="0"/>
                <a:hlinkClick r:id="rId9"/>
              </a:rPr>
              <a:t>www</a:t>
            </a:r>
            <a:r>
              <a:rPr lang="ru-RU" sz="1200" u="sng" dirty="0">
                <a:latin typeface="Calibri" pitchFamily="34" charset="0"/>
                <a:hlinkClick r:id="rId9"/>
              </a:rPr>
              <a:t>.</a:t>
            </a:r>
            <a:r>
              <a:rPr lang="en-US" sz="1200" u="sng" dirty="0">
                <a:latin typeface="Calibri" pitchFamily="34" charset="0"/>
                <a:hlinkClick r:id="rId9"/>
              </a:rPr>
              <a:t>eco</a:t>
            </a:r>
            <a:r>
              <a:rPr lang="ru-RU" sz="1200" u="sng" dirty="0">
                <a:latin typeface="Calibri" pitchFamily="34" charset="0"/>
                <a:hlinkClick r:id="rId9"/>
              </a:rPr>
              <a:t>.</a:t>
            </a:r>
            <a:r>
              <a:rPr lang="en-US" sz="1200" u="sng" dirty="0" err="1">
                <a:latin typeface="Calibri" pitchFamily="34" charset="0"/>
                <a:hlinkClick r:id="rId9"/>
              </a:rPr>
              <a:t>nw</a:t>
            </a:r>
            <a:r>
              <a:rPr lang="ru-RU" sz="1200" u="sng" dirty="0">
                <a:latin typeface="Calibri" pitchFamily="34" charset="0"/>
                <a:hlinkClick r:id="rId9"/>
              </a:rPr>
              <a:t>.</a:t>
            </a:r>
            <a:r>
              <a:rPr lang="en-US" sz="1200" u="sng" dirty="0" err="1">
                <a:latin typeface="Calibri" pitchFamily="34" charset="0"/>
                <a:hlinkClick r:id="rId9"/>
              </a:rPr>
              <a:t>ru</a:t>
            </a:r>
            <a:r>
              <a:rPr lang="ru-RU" sz="1200" u="sng" dirty="0">
                <a:latin typeface="Calibri" pitchFamily="34" charset="0"/>
                <a:hlinkClick r:id="rId9"/>
              </a:rPr>
              <a:t>/</a:t>
            </a:r>
            <a:r>
              <a:rPr lang="en-US" sz="1200" u="sng" dirty="0">
                <a:latin typeface="Calibri" pitchFamily="34" charset="0"/>
                <a:hlinkClick r:id="rId9"/>
              </a:rPr>
              <a:t>lib</a:t>
            </a:r>
            <a:r>
              <a:rPr lang="ru-RU" sz="1200" u="sng" dirty="0">
                <a:latin typeface="Calibri" pitchFamily="34" charset="0"/>
                <a:hlinkClick r:id="rId9"/>
              </a:rPr>
              <a:t>/</a:t>
            </a:r>
            <a:r>
              <a:rPr lang="en-US" sz="1200" u="sng" dirty="0">
                <a:latin typeface="Calibri" pitchFamily="34" charset="0"/>
                <a:hlinkClick r:id="rId9"/>
              </a:rPr>
              <a:t>data</a:t>
            </a:r>
            <a:r>
              <a:rPr lang="ru-RU" sz="1200" u="sng" dirty="0">
                <a:latin typeface="Calibri" pitchFamily="34" charset="0"/>
                <a:hlinkClick r:id="rId9"/>
              </a:rPr>
              <a:t>/08/4/020408.</a:t>
            </a:r>
            <a:r>
              <a:rPr lang="en-US" sz="1200" u="sng" dirty="0" err="1">
                <a:latin typeface="Calibri" pitchFamily="34" charset="0"/>
                <a:hlinkClick r:id="rId9"/>
              </a:rPr>
              <a:t>htm</a:t>
            </a:r>
            <a:endParaRPr lang="ru-RU" sz="1200" u="sng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                   </a:t>
            </a:r>
            <a:r>
              <a:rPr lang="ru-RU" sz="1200" u="sng" dirty="0">
                <a:latin typeface="Calibri" pitchFamily="34" charset="0"/>
                <a:hlinkClick r:id="rId10"/>
              </a:rPr>
              <a:t>http://fotki.yandex.ru/users/arctium/view/74133?page=0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георгин:   </a:t>
            </a:r>
            <a:r>
              <a:rPr lang="en-US" sz="1200" u="sng" dirty="0">
                <a:latin typeface="Calibri" pitchFamily="34" charset="0"/>
                <a:hlinkClick r:id="rId11"/>
              </a:rPr>
              <a:t>http</a:t>
            </a:r>
            <a:r>
              <a:rPr lang="ru-RU" sz="1200" u="sng" dirty="0">
                <a:latin typeface="Calibri" pitchFamily="34" charset="0"/>
                <a:hlinkClick r:id="rId11"/>
              </a:rPr>
              <a:t>://</a:t>
            </a:r>
            <a:r>
              <a:rPr lang="en-US" sz="1200" u="sng" dirty="0">
                <a:latin typeface="Calibri" pitchFamily="34" charset="0"/>
                <a:hlinkClick r:id="rId11"/>
              </a:rPr>
              <a:t>www</a:t>
            </a:r>
            <a:r>
              <a:rPr lang="ru-RU" sz="1200" u="sng" dirty="0">
                <a:latin typeface="Calibri" pitchFamily="34" charset="0"/>
                <a:hlinkClick r:id="rId11"/>
              </a:rPr>
              <a:t>.</a:t>
            </a:r>
            <a:r>
              <a:rPr lang="en-US" sz="1200" u="sng" dirty="0" err="1">
                <a:latin typeface="Calibri" pitchFamily="34" charset="0"/>
                <a:hlinkClick r:id="rId11"/>
              </a:rPr>
              <a:t>liveinternet</a:t>
            </a:r>
            <a:r>
              <a:rPr lang="ru-RU" sz="1200" u="sng" dirty="0">
                <a:latin typeface="Calibri" pitchFamily="34" charset="0"/>
                <a:hlinkClick r:id="rId11"/>
              </a:rPr>
              <a:t>.</a:t>
            </a:r>
            <a:r>
              <a:rPr lang="en-US" sz="1200" u="sng" dirty="0" err="1">
                <a:latin typeface="Calibri" pitchFamily="34" charset="0"/>
                <a:hlinkClick r:id="rId11"/>
              </a:rPr>
              <a:t>ru</a:t>
            </a:r>
            <a:r>
              <a:rPr lang="ru-RU" sz="1200" u="sng" dirty="0">
                <a:latin typeface="Calibri" pitchFamily="34" charset="0"/>
                <a:hlinkClick r:id="rId11"/>
              </a:rPr>
              <a:t>/</a:t>
            </a:r>
            <a:r>
              <a:rPr lang="en-US" sz="1200" u="sng" dirty="0">
                <a:latin typeface="Calibri" pitchFamily="34" charset="0"/>
                <a:hlinkClick r:id="rId11"/>
              </a:rPr>
              <a:t>community</a:t>
            </a:r>
            <a:r>
              <a:rPr lang="ru-RU" sz="1200" u="sng" dirty="0">
                <a:latin typeface="Calibri" pitchFamily="34" charset="0"/>
                <a:hlinkClick r:id="rId11"/>
              </a:rPr>
              <a:t>/2585849/</a:t>
            </a:r>
            <a:r>
              <a:rPr lang="en-US" sz="1200" u="sng" dirty="0">
                <a:latin typeface="Calibri" pitchFamily="34" charset="0"/>
                <a:hlinkClick r:id="rId11"/>
              </a:rPr>
              <a:t>post</a:t>
            </a:r>
            <a:r>
              <a:rPr lang="ru-RU" sz="1200" u="sng" dirty="0">
                <a:latin typeface="Calibri" pitchFamily="34" charset="0"/>
                <a:hlinkClick r:id="rId11"/>
              </a:rPr>
              <a:t>83254558/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кукурудза</a:t>
            </a:r>
            <a:r>
              <a:rPr lang="ru-RU" sz="1200" dirty="0">
                <a:latin typeface="Calibri" pitchFamily="34" charset="0"/>
              </a:rPr>
              <a:t>: </a:t>
            </a:r>
            <a:r>
              <a:rPr lang="en-US" sz="1200" u="sng" dirty="0">
                <a:latin typeface="Calibri" pitchFamily="34" charset="0"/>
                <a:hlinkClick r:id="rId12"/>
              </a:rPr>
              <a:t>http</a:t>
            </a:r>
            <a:r>
              <a:rPr lang="ru-RU" sz="1200" u="sng" dirty="0">
                <a:latin typeface="Calibri" pitchFamily="34" charset="0"/>
                <a:hlinkClick r:id="rId12"/>
              </a:rPr>
              <a:t>://</a:t>
            </a:r>
            <a:r>
              <a:rPr lang="en-US" sz="1200" u="sng" dirty="0">
                <a:latin typeface="Calibri" pitchFamily="34" charset="0"/>
                <a:hlinkClick r:id="rId12"/>
              </a:rPr>
              <a:t>www</a:t>
            </a:r>
            <a:r>
              <a:rPr lang="ru-RU" sz="1200" u="sng" dirty="0">
                <a:latin typeface="Calibri" pitchFamily="34" charset="0"/>
                <a:hlinkClick r:id="rId12"/>
              </a:rPr>
              <a:t>.</a:t>
            </a:r>
            <a:r>
              <a:rPr lang="en-US" sz="1200" u="sng" dirty="0" err="1">
                <a:latin typeface="Calibri" pitchFamily="34" charset="0"/>
                <a:hlinkClick r:id="rId12"/>
              </a:rPr>
              <a:t>liveinternet</a:t>
            </a:r>
            <a:r>
              <a:rPr lang="ru-RU" sz="1200" u="sng" dirty="0">
                <a:latin typeface="Calibri" pitchFamily="34" charset="0"/>
                <a:hlinkClick r:id="rId12"/>
              </a:rPr>
              <a:t>.</a:t>
            </a:r>
            <a:r>
              <a:rPr lang="en-US" sz="1200" u="sng" dirty="0" err="1">
                <a:latin typeface="Calibri" pitchFamily="34" charset="0"/>
                <a:hlinkClick r:id="rId12"/>
              </a:rPr>
              <a:t>ru</a:t>
            </a:r>
            <a:r>
              <a:rPr lang="ru-RU" sz="1200" u="sng" dirty="0">
                <a:latin typeface="Calibri" pitchFamily="34" charset="0"/>
                <a:hlinkClick r:id="rId12"/>
              </a:rPr>
              <a:t>/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панданус: </a:t>
            </a:r>
            <a:r>
              <a:rPr lang="ru-RU" sz="1200" u="sng" dirty="0">
                <a:latin typeface="Calibri" pitchFamily="34" charset="0"/>
                <a:hlinkClick r:id="rId13"/>
              </a:rPr>
              <a:t>http://www.f-lohmueller.de/botanic/Pandanaceae/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</a:rPr>
              <a:t>Баньян</a:t>
            </a:r>
            <a:r>
              <a:rPr lang="ru-RU" sz="1200" dirty="0">
                <a:latin typeface="Calibri" pitchFamily="34" charset="0"/>
              </a:rPr>
              <a:t>:     </a:t>
            </a:r>
            <a:r>
              <a:rPr lang="en-US" sz="1200" u="sng" dirty="0">
                <a:latin typeface="Calibri" pitchFamily="34" charset="0"/>
                <a:hlinkClick r:id="rId14"/>
              </a:rPr>
              <a:t>http</a:t>
            </a:r>
            <a:r>
              <a:rPr lang="ru-RU" sz="1200" u="sng" dirty="0">
                <a:latin typeface="Calibri" pitchFamily="34" charset="0"/>
                <a:hlinkClick r:id="rId14"/>
              </a:rPr>
              <a:t>://</a:t>
            </a:r>
            <a:r>
              <a:rPr lang="en-US" sz="1200" u="sng" dirty="0">
                <a:latin typeface="Calibri" pitchFamily="34" charset="0"/>
                <a:hlinkClick r:id="rId14"/>
              </a:rPr>
              <a:t>blogs</a:t>
            </a:r>
            <a:r>
              <a:rPr lang="ru-RU" sz="1200" u="sng" dirty="0">
                <a:latin typeface="Calibri" pitchFamily="34" charset="0"/>
                <a:hlinkClick r:id="rId14"/>
              </a:rPr>
              <a:t>.</a:t>
            </a:r>
            <a:r>
              <a:rPr lang="en-US" sz="1200" u="sng" dirty="0">
                <a:latin typeface="Calibri" pitchFamily="34" charset="0"/>
                <a:hlinkClick r:id="rId14"/>
              </a:rPr>
              <a:t>privet</a:t>
            </a:r>
            <a:r>
              <a:rPr lang="ru-RU" sz="1200" u="sng" dirty="0">
                <a:latin typeface="Calibri" pitchFamily="34" charset="0"/>
                <a:hlinkClick r:id="rId14"/>
              </a:rPr>
              <a:t>.</a:t>
            </a:r>
            <a:r>
              <a:rPr lang="en-US" sz="1200" u="sng" dirty="0" err="1">
                <a:latin typeface="Calibri" pitchFamily="34" charset="0"/>
                <a:hlinkClick r:id="rId14"/>
              </a:rPr>
              <a:t>ru</a:t>
            </a:r>
            <a:r>
              <a:rPr lang="ru-RU" sz="1200" u="sng" dirty="0">
                <a:latin typeface="Calibri" pitchFamily="34" charset="0"/>
                <a:hlinkClick r:id="rId14"/>
              </a:rPr>
              <a:t>/</a:t>
            </a:r>
            <a:r>
              <a:rPr lang="en-US" sz="1200" u="sng" dirty="0">
                <a:latin typeface="Calibri" pitchFamily="34" charset="0"/>
                <a:hlinkClick r:id="rId14"/>
              </a:rPr>
              <a:t>community</a:t>
            </a:r>
            <a:r>
              <a:rPr lang="ru-RU" sz="1200" u="sng" dirty="0">
                <a:latin typeface="Calibri" pitchFamily="34" charset="0"/>
                <a:hlinkClick r:id="rId14"/>
              </a:rPr>
              <a:t>/</a:t>
            </a:r>
            <a:r>
              <a:rPr lang="en-US" sz="1200" u="sng" dirty="0" err="1">
                <a:latin typeface="Calibri" pitchFamily="34" charset="0"/>
                <a:hlinkClick r:id="rId14"/>
              </a:rPr>
              <a:t>rastenia</a:t>
            </a:r>
            <a:r>
              <a:rPr lang="ru-RU" sz="1200" u="sng" dirty="0">
                <a:latin typeface="Calibri" pitchFamily="34" charset="0"/>
                <a:hlinkClick r:id="rId14"/>
              </a:rPr>
              <a:t>_</a:t>
            </a:r>
            <a:r>
              <a:rPr lang="en-US" sz="1200" u="sng" dirty="0" err="1">
                <a:latin typeface="Calibri" pitchFamily="34" charset="0"/>
                <a:hlinkClick r:id="rId14"/>
              </a:rPr>
              <a:t>riadom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Омела:      </a:t>
            </a:r>
            <a:r>
              <a:rPr lang="en-US" sz="1200" u="sng" dirty="0">
                <a:latin typeface="Calibri" pitchFamily="34" charset="0"/>
                <a:hlinkClick r:id="rId15"/>
              </a:rPr>
              <a:t>http</a:t>
            </a:r>
            <a:r>
              <a:rPr lang="ru-RU" sz="1200" u="sng" dirty="0">
                <a:latin typeface="Calibri" pitchFamily="34" charset="0"/>
                <a:hlinkClick r:id="rId15"/>
              </a:rPr>
              <a:t>://</a:t>
            </a:r>
            <a:r>
              <a:rPr lang="en-US" sz="1200" u="sng" dirty="0">
                <a:latin typeface="Calibri" pitchFamily="34" charset="0"/>
                <a:hlinkClick r:id="rId15"/>
              </a:rPr>
              <a:t>www</a:t>
            </a:r>
            <a:r>
              <a:rPr lang="ru-RU" sz="1200" u="sng" dirty="0">
                <a:latin typeface="Calibri" pitchFamily="34" charset="0"/>
                <a:hlinkClick r:id="rId15"/>
              </a:rPr>
              <a:t>.</a:t>
            </a:r>
            <a:r>
              <a:rPr lang="en-US" sz="1200" u="sng" dirty="0">
                <a:latin typeface="Calibri" pitchFamily="34" charset="0"/>
                <a:hlinkClick r:id="rId15"/>
              </a:rPr>
              <a:t>diary</a:t>
            </a:r>
            <a:r>
              <a:rPr lang="ru-RU" sz="1200" u="sng" dirty="0">
                <a:latin typeface="Calibri" pitchFamily="34" charset="0"/>
                <a:hlinkClick r:id="rId15"/>
              </a:rPr>
              <a:t>.</a:t>
            </a:r>
            <a:r>
              <a:rPr lang="en-US" sz="1200" u="sng" dirty="0" err="1">
                <a:latin typeface="Calibri" pitchFamily="34" charset="0"/>
                <a:hlinkClick r:id="rId15"/>
              </a:rPr>
              <a:t>ru</a:t>
            </a:r>
            <a:r>
              <a:rPr lang="ru-RU" sz="1200" u="sng" dirty="0">
                <a:latin typeface="Calibri" pitchFamily="34" charset="0"/>
                <a:hlinkClick r:id="rId15"/>
              </a:rPr>
              <a:t>/~</a:t>
            </a:r>
            <a:r>
              <a:rPr lang="en-US" sz="1200" u="sng" dirty="0" err="1">
                <a:latin typeface="Calibri" pitchFamily="34" charset="0"/>
                <a:hlinkClick r:id="rId15"/>
              </a:rPr>
              <a:t>omela</a:t>
            </a:r>
            <a:r>
              <a:rPr lang="ru-RU" sz="1200" u="sng" dirty="0">
                <a:latin typeface="Calibri" pitchFamily="34" charset="0"/>
                <a:hlinkClick r:id="rId15"/>
              </a:rPr>
              <a:t>-</a:t>
            </a:r>
            <a:r>
              <a:rPr lang="en-US" sz="1200" u="sng" dirty="0">
                <a:latin typeface="Calibri" pitchFamily="34" charset="0"/>
                <a:hlinkClick r:id="rId15"/>
              </a:rPr>
              <a:t>v</a:t>
            </a:r>
            <a:r>
              <a:rPr lang="ru-RU" sz="1200" u="sng" dirty="0">
                <a:latin typeface="Calibri" pitchFamily="34" charset="0"/>
                <a:hlinkClick r:id="rId15"/>
              </a:rPr>
              <a:t>/</a:t>
            </a:r>
            <a:r>
              <a:rPr lang="en-US" sz="1200" u="sng" dirty="0">
                <a:latin typeface="Calibri" pitchFamily="34" charset="0"/>
                <a:hlinkClick r:id="rId15"/>
              </a:rPr>
              <a:t>p</a:t>
            </a:r>
            <a:r>
              <a:rPr lang="ru-RU" sz="1200" u="sng" dirty="0">
                <a:latin typeface="Calibri" pitchFamily="34" charset="0"/>
                <a:hlinkClick r:id="rId15"/>
              </a:rPr>
              <a:t>37908552.</a:t>
            </a:r>
            <a:r>
              <a:rPr lang="en-US" sz="1200" u="sng" dirty="0" err="1">
                <a:latin typeface="Calibri" pitchFamily="34" charset="0"/>
                <a:hlinkClick r:id="rId15"/>
              </a:rPr>
              <a:t>htm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Повитиця</a:t>
            </a:r>
            <a:r>
              <a:rPr lang="ru-RU" sz="1200" dirty="0" smtClean="0">
                <a:latin typeface="Calibri" pitchFamily="34" charset="0"/>
              </a:rPr>
              <a:t>: </a:t>
            </a:r>
            <a:r>
              <a:rPr lang="en-US" sz="1200" u="sng" dirty="0">
                <a:latin typeface="Calibri" pitchFamily="34" charset="0"/>
                <a:hlinkClick r:id="rId16"/>
              </a:rPr>
              <a:t>http</a:t>
            </a:r>
            <a:r>
              <a:rPr lang="ru-RU" sz="1200" u="sng" dirty="0">
                <a:latin typeface="Calibri" pitchFamily="34" charset="0"/>
                <a:hlinkClick r:id="rId16"/>
              </a:rPr>
              <a:t>://1</a:t>
            </a:r>
            <a:r>
              <a:rPr lang="en-US" sz="1200" u="sng" dirty="0" err="1">
                <a:latin typeface="Calibri" pitchFamily="34" charset="0"/>
                <a:hlinkClick r:id="rId16"/>
              </a:rPr>
              <a:t>df</a:t>
            </a:r>
            <a:r>
              <a:rPr lang="ru-RU" sz="1200" u="sng" dirty="0">
                <a:latin typeface="Calibri" pitchFamily="34" charset="0"/>
                <a:hlinkClick r:id="rId16"/>
              </a:rPr>
              <a:t>.</a:t>
            </a:r>
            <a:r>
              <a:rPr lang="en-US" sz="1200" u="sng" dirty="0">
                <a:latin typeface="Calibri" pitchFamily="34" charset="0"/>
                <a:hlinkClick r:id="rId16"/>
              </a:rPr>
              <a:t>info</a:t>
            </a:r>
            <a:r>
              <a:rPr lang="ru-RU" sz="1200" u="sng" dirty="0">
                <a:latin typeface="Calibri" pitchFamily="34" charset="0"/>
                <a:hlinkClick r:id="rId16"/>
              </a:rPr>
              <a:t>/</a:t>
            </a:r>
            <a:r>
              <a:rPr lang="en-US" sz="1200" u="sng" dirty="0">
                <a:latin typeface="Calibri" pitchFamily="34" charset="0"/>
                <a:hlinkClick r:id="rId16"/>
              </a:rPr>
              <a:t>archives</a:t>
            </a:r>
            <a:r>
              <a:rPr lang="ru-RU" sz="1200" u="sng" dirty="0">
                <a:latin typeface="Calibri" pitchFamily="34" charset="0"/>
                <a:hlinkClick r:id="rId16"/>
              </a:rPr>
              <a:t>/</a:t>
            </a:r>
            <a:r>
              <a:rPr lang="en-US" sz="1200" u="sng" dirty="0">
                <a:latin typeface="Calibri" pitchFamily="34" charset="0"/>
                <a:hlinkClick r:id="rId16"/>
              </a:rPr>
              <a:t>category</a:t>
            </a:r>
            <a:r>
              <a:rPr lang="ru-RU" sz="1200" u="sng" dirty="0">
                <a:latin typeface="Calibri" pitchFamily="34" charset="0"/>
                <a:hlinkClick r:id="rId16"/>
              </a:rPr>
              <a:t>/</a:t>
            </a:r>
            <a:r>
              <a:rPr lang="en-US" sz="1200" u="sng" dirty="0" err="1">
                <a:latin typeface="Calibri" pitchFamily="34" charset="0"/>
                <a:hlinkClick r:id="rId16"/>
              </a:rPr>
              <a:t>primorskie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весела </a:t>
            </a:r>
            <a:r>
              <a:rPr lang="ru-RU" sz="1200" dirty="0" err="1" smtClean="0">
                <a:latin typeface="Calibri" pitchFamily="34" charset="0"/>
              </a:rPr>
              <a:t>дитина</a:t>
            </a:r>
            <a:r>
              <a:rPr lang="ru-RU" sz="1200" dirty="0" smtClean="0">
                <a:latin typeface="Calibri" pitchFamily="34" charset="0"/>
              </a:rPr>
              <a:t>:  </a:t>
            </a:r>
            <a:r>
              <a:rPr lang="en-US" sz="1200" u="sng" dirty="0">
                <a:latin typeface="Calibri" pitchFamily="34" charset="0"/>
                <a:hlinkClick r:id="rId17"/>
              </a:rPr>
              <a:t>http</a:t>
            </a:r>
            <a:r>
              <a:rPr lang="ru-RU" sz="1200" u="sng" dirty="0">
                <a:latin typeface="Calibri" pitchFamily="34" charset="0"/>
                <a:hlinkClick r:id="rId17"/>
              </a:rPr>
              <a:t>://</a:t>
            </a:r>
            <a:r>
              <a:rPr lang="en-US" sz="1200" u="sng" dirty="0" err="1">
                <a:latin typeface="Calibri" pitchFamily="34" charset="0"/>
                <a:hlinkClick r:id="rId17"/>
              </a:rPr>
              <a:t>animashky</a:t>
            </a:r>
            <a:r>
              <a:rPr lang="ru-RU" sz="1200" u="sng" dirty="0">
                <a:latin typeface="Calibri" pitchFamily="34" charset="0"/>
                <a:hlinkClick r:id="rId17"/>
              </a:rPr>
              <a:t>.</a:t>
            </a:r>
            <a:r>
              <a:rPr lang="en-US" sz="1200" u="sng" dirty="0" err="1">
                <a:latin typeface="Calibri" pitchFamily="34" charset="0"/>
                <a:hlinkClick r:id="rId17"/>
              </a:rPr>
              <a:t>ru</a:t>
            </a:r>
            <a:r>
              <a:rPr lang="ru-RU" sz="1200" u="sng" dirty="0">
                <a:latin typeface="Calibri" pitchFamily="34" charset="0"/>
                <a:hlinkClick r:id="rId17"/>
              </a:rPr>
              <a:t>/</a:t>
            </a:r>
            <a:r>
              <a:rPr lang="en-US" sz="1200" u="sng" dirty="0" err="1">
                <a:latin typeface="Calibri" pitchFamily="34" charset="0"/>
                <a:hlinkClick r:id="rId17"/>
              </a:rPr>
              <a:t>flist</a:t>
            </a:r>
            <a:r>
              <a:rPr lang="ru-RU" sz="1200" u="sng" dirty="0">
                <a:latin typeface="Calibri" pitchFamily="34" charset="0"/>
                <a:hlinkClick r:id="rId17"/>
              </a:rPr>
              <a:t>/</a:t>
            </a:r>
            <a:r>
              <a:rPr lang="en-US" sz="1200" u="sng" dirty="0" err="1">
                <a:latin typeface="Calibri" pitchFamily="34" charset="0"/>
                <a:hlinkClick r:id="rId17"/>
              </a:rPr>
              <a:t>obludi</a:t>
            </a:r>
            <a:r>
              <a:rPr lang="ru-RU" sz="1200" u="sng" dirty="0">
                <a:latin typeface="Calibri" pitchFamily="34" charset="0"/>
                <a:hlinkClick r:id="rId17"/>
              </a:rPr>
              <a:t>/72/278.</a:t>
            </a:r>
            <a:r>
              <a:rPr lang="en-US" sz="1200" u="sng" dirty="0">
                <a:latin typeface="Calibri" pitchFamily="34" charset="0"/>
                <a:hlinkClick r:id="rId17"/>
              </a:rPr>
              <a:t>gif</a:t>
            </a:r>
            <a:r>
              <a:rPr lang="en-US" sz="1200" dirty="0">
                <a:latin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u="sng" dirty="0" err="1" smtClean="0">
                <a:latin typeface="Calibri" pitchFamily="34" charset="0"/>
                <a:hlinkClick r:id="rId18"/>
              </a:rPr>
              <a:t>Дитина</a:t>
            </a:r>
            <a:r>
              <a:rPr lang="ru-RU" sz="1200" u="sng" dirty="0" smtClean="0">
                <a:latin typeface="Calibri" pitchFamily="34" charset="0"/>
                <a:hlinkClick r:id="rId18"/>
              </a:rPr>
              <a:t>, </a:t>
            </a:r>
            <a:r>
              <a:rPr lang="ru-RU" sz="1200" u="sng" dirty="0" err="1" smtClean="0">
                <a:latin typeface="Calibri" pitchFamily="34" charset="0"/>
                <a:hlinkClick r:id="rId18"/>
              </a:rPr>
              <a:t>що</a:t>
            </a:r>
            <a:r>
              <a:rPr lang="ru-RU" sz="1200" u="sng" dirty="0" smtClean="0">
                <a:latin typeface="Calibri" pitchFamily="34" charset="0"/>
                <a:hlinkClick r:id="rId18"/>
              </a:rPr>
              <a:t> плаче </a:t>
            </a:r>
            <a:r>
              <a:rPr lang="en-US" sz="1200" u="sng" dirty="0" smtClean="0">
                <a:latin typeface="Calibri" pitchFamily="34" charset="0"/>
                <a:hlinkClick r:id="rId18"/>
              </a:rPr>
              <a:t>http</a:t>
            </a:r>
            <a:r>
              <a:rPr lang="ru-RU" sz="1200" u="sng" dirty="0">
                <a:latin typeface="Calibri" pitchFamily="34" charset="0"/>
                <a:hlinkClick r:id="rId18"/>
              </a:rPr>
              <a:t>://</a:t>
            </a:r>
            <a:r>
              <a:rPr lang="en-US" sz="1200" u="sng" dirty="0" err="1">
                <a:latin typeface="Calibri" pitchFamily="34" charset="0"/>
                <a:hlinkClick r:id="rId18"/>
              </a:rPr>
              <a:t>animashky</a:t>
            </a:r>
            <a:r>
              <a:rPr lang="ru-RU" sz="1200" u="sng" dirty="0">
                <a:latin typeface="Calibri" pitchFamily="34" charset="0"/>
                <a:hlinkClick r:id="rId18"/>
              </a:rPr>
              <a:t>.</a:t>
            </a:r>
            <a:r>
              <a:rPr lang="en-US" sz="1200" u="sng" dirty="0" err="1">
                <a:latin typeface="Calibri" pitchFamily="34" charset="0"/>
                <a:hlinkClick r:id="rId18"/>
              </a:rPr>
              <a:t>ru</a:t>
            </a:r>
            <a:r>
              <a:rPr lang="ru-RU" sz="1200" u="sng" dirty="0">
                <a:latin typeface="Calibri" pitchFamily="34" charset="0"/>
                <a:hlinkClick r:id="rId18"/>
              </a:rPr>
              <a:t>/</a:t>
            </a:r>
            <a:r>
              <a:rPr lang="en-US" sz="1200" u="sng" dirty="0" err="1">
                <a:latin typeface="Calibri" pitchFamily="34" charset="0"/>
                <a:hlinkClick r:id="rId18"/>
              </a:rPr>
              <a:t>flist</a:t>
            </a:r>
            <a:r>
              <a:rPr lang="ru-RU" sz="1200" u="sng" dirty="0">
                <a:latin typeface="Calibri" pitchFamily="34" charset="0"/>
                <a:hlinkClick r:id="rId18"/>
              </a:rPr>
              <a:t>/</a:t>
            </a:r>
            <a:r>
              <a:rPr lang="en-US" sz="1200" u="sng" dirty="0" err="1">
                <a:latin typeface="Calibri" pitchFamily="34" charset="0"/>
                <a:hlinkClick r:id="rId18"/>
              </a:rPr>
              <a:t>obludi</a:t>
            </a:r>
            <a:r>
              <a:rPr lang="ru-RU" sz="1200" u="sng" dirty="0">
                <a:latin typeface="Calibri" pitchFamily="34" charset="0"/>
                <a:hlinkClick r:id="rId18"/>
              </a:rPr>
              <a:t>/72/282.</a:t>
            </a:r>
            <a:r>
              <a:rPr lang="en-US" sz="1200" u="sng" dirty="0">
                <a:latin typeface="Calibri" pitchFamily="34" charset="0"/>
                <a:hlinkClick r:id="rId18"/>
              </a:rPr>
              <a:t>gif</a:t>
            </a:r>
            <a:r>
              <a:rPr lang="en-US" sz="1200" dirty="0">
                <a:latin typeface="Calibri" pitchFamily="34" charset="0"/>
              </a:rPr>
              <a:t>  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 err="1" smtClean="0">
                <a:latin typeface="Calibri" pitchFamily="34" charset="0"/>
              </a:rPr>
              <a:t>Орхідея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й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болотний</a:t>
            </a:r>
            <a:r>
              <a:rPr lang="ru-RU" sz="1200" dirty="0" smtClean="0">
                <a:latin typeface="Calibri" pitchFamily="34" charset="0"/>
              </a:rPr>
              <a:t> кипарис:  </a:t>
            </a:r>
            <a:r>
              <a:rPr lang="ru-RU" sz="1200" dirty="0" err="1" smtClean="0">
                <a:latin typeface="Calibri" pitchFamily="34" charset="0"/>
              </a:rPr>
              <a:t>Фільм</a:t>
            </a:r>
            <a:r>
              <a:rPr lang="ru-RU" sz="1200" dirty="0" smtClean="0">
                <a:latin typeface="Calibri" pitchFamily="34" charset="0"/>
              </a:rPr>
              <a:t>  ВВС "</a:t>
            </a:r>
            <a:r>
              <a:rPr lang="ru-RU" sz="1200" dirty="0" err="1" smtClean="0">
                <a:latin typeface="Calibri" pitchFamily="34" charset="0"/>
              </a:rPr>
              <a:t>Невидиме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життя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рослин</a:t>
            </a:r>
            <a:r>
              <a:rPr lang="ru-RU" sz="1200" dirty="0" smtClean="0">
                <a:latin typeface="Calibri" pitchFamily="34" charset="0"/>
              </a:rPr>
              <a:t>"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1638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2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11" descr="Ipomoea_batatasL_ja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00108"/>
            <a:ext cx="457203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2" name="Rectangle 14"/>
          <p:cNvSpPr>
            <a:spLocks noChangeArrowheads="1"/>
          </p:cNvSpPr>
          <p:nvPr/>
        </p:nvSpPr>
        <p:spPr bwMode="auto">
          <a:xfrm>
            <a:off x="3071802" y="3000372"/>
            <a:ext cx="3000396" cy="2857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об'єкт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вивчення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21429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Правила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роботи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Інструкція</a:t>
            </a:r>
            <a:r>
              <a:rPr lang="ru-RU" sz="14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виводиться</a:t>
            </a:r>
            <a:r>
              <a:rPr lang="ru-RU" sz="14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при </a:t>
            </a: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натисканні</a:t>
            </a:r>
            <a:r>
              <a:rPr lang="ru-RU" sz="14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ліву</a:t>
            </a:r>
            <a:r>
              <a:rPr lang="ru-RU" sz="14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клавішу</a:t>
            </a:r>
            <a:r>
              <a:rPr lang="ru-RU" sz="14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миші</a:t>
            </a:r>
            <a:endParaRPr lang="ru-RU" sz="14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натиснути</a:t>
            </a:r>
            <a:r>
              <a:rPr lang="ru-RU" dirty="0" smtClean="0">
                <a:solidFill>
                  <a:schemeClr val="tx1"/>
                </a:solidFill>
              </a:rPr>
              <a:t> на кнопку перший раз, у </a:t>
            </a:r>
            <a:r>
              <a:rPr lang="ru-RU" dirty="0" err="1" smtClean="0">
                <a:solidFill>
                  <a:schemeClr val="tx1"/>
                </a:solidFill>
              </a:rPr>
              <a:t>цьому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вікні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з'явиться</a:t>
            </a:r>
            <a:r>
              <a:rPr lang="ru-RU" dirty="0" smtClean="0">
                <a:solidFill>
                  <a:schemeClr val="tx1"/>
                </a:solidFill>
              </a:rPr>
              <a:t> характеристика </a:t>
            </a:r>
            <a:r>
              <a:rPr lang="ru-RU" dirty="0" err="1" smtClean="0">
                <a:solidFill>
                  <a:schemeClr val="tx1"/>
                </a:solidFill>
              </a:rPr>
              <a:t>видозміни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9" name="Стрелка вправо 48"/>
          <p:cNvSpPr/>
          <p:nvPr/>
        </p:nvSpPr>
        <p:spPr>
          <a:xfrm rot="10800000">
            <a:off x="2071670" y="1500174"/>
            <a:ext cx="500066" cy="357190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C00000"/>
                </a:solidFill>
                <a:latin typeface="Bookman Old Style" pitchFamily="18" charset="0"/>
              </a:rPr>
              <a:t>Наприклад : </a:t>
            </a:r>
            <a:r>
              <a:rPr lang="uk-UA" dirty="0" smtClean="0">
                <a:solidFill>
                  <a:schemeClr val="tx1"/>
                </a:solidFill>
              </a:rPr>
              <a:t>Додаткові корені, що розвиваються в багатьох тропічних орхідей і ліан, що живуть на стовбурах і гілках дерев. Звисаючи донизу, корені поглинають мінеральні речовини з вологого повітря тропічних лісів.</a:t>
            </a:r>
            <a:endParaRPr lang="uk-UA" i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Щоб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забрати</a:t>
            </a:r>
            <a:r>
              <a:rPr lang="ru-RU" dirty="0" smtClean="0">
                <a:solidFill>
                  <a:schemeClr val="tx1"/>
                </a:solidFill>
              </a:rPr>
              <a:t> характеристику </a:t>
            </a:r>
            <a:r>
              <a:rPr lang="ru-RU" dirty="0" err="1" smtClean="0">
                <a:solidFill>
                  <a:schemeClr val="tx1"/>
                </a:solidFill>
              </a:rPr>
              <a:t>видозміни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нажати</a:t>
            </a:r>
            <a:r>
              <a:rPr lang="ru-RU" dirty="0" smtClean="0">
                <a:solidFill>
                  <a:schemeClr val="tx1"/>
                </a:solidFill>
              </a:rPr>
              <a:t> на кнопку </a:t>
            </a:r>
            <a:r>
              <a:rPr lang="ru-RU" dirty="0" err="1" smtClean="0">
                <a:solidFill>
                  <a:schemeClr val="tx1"/>
                </a:solidFill>
              </a:rPr>
              <a:t>ще</a:t>
            </a:r>
            <a:r>
              <a:rPr lang="ru-RU" dirty="0" smtClean="0">
                <a:solidFill>
                  <a:schemeClr val="tx1"/>
                </a:solidFill>
              </a:rPr>
              <a:t> раз.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Переглядати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теорію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можна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багаторазово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i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корен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 smtClean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готові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зробити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вибір</a:t>
            </a:r>
            <a:r>
              <a:rPr lang="ru-RU" dirty="0" smtClean="0">
                <a:solidFill>
                  <a:schemeClr val="tx1"/>
                </a:solidFill>
              </a:rPr>
              <a:t>, натискайте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відповідну</a:t>
            </a:r>
            <a:r>
              <a:rPr lang="ru-RU" dirty="0" smtClean="0">
                <a:solidFill>
                  <a:schemeClr val="tx1"/>
                </a:solidFill>
              </a:rPr>
              <a:t> кнопку .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6572264" y="1500174"/>
            <a:ext cx="500066" cy="357190"/>
          </a:xfrm>
          <a:prstGeom prst="rightArrow">
            <a:avLst/>
          </a:prstGeom>
          <a:solidFill>
            <a:srgbClr val="99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6500826" y="3214686"/>
            <a:ext cx="500066" cy="357190"/>
          </a:xfrm>
          <a:prstGeom prst="rightArrow">
            <a:avLst/>
          </a:prstGeom>
          <a:solidFill>
            <a:srgbClr val="99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вибрали</a:t>
            </a:r>
            <a:r>
              <a:rPr lang="ru-RU" dirty="0" smtClean="0">
                <a:solidFill>
                  <a:schemeClr val="tx1"/>
                </a:solidFill>
              </a:rPr>
              <a:t> правильно, </a:t>
            </a:r>
            <a:r>
              <a:rPr lang="ru-RU" dirty="0" err="1" smtClean="0">
                <a:solidFill>
                  <a:schemeClr val="tx1"/>
                </a:solidFill>
              </a:rPr>
              <a:t>побачите</a:t>
            </a:r>
            <a:r>
              <a:rPr lang="ru-RU" dirty="0" smtClean="0">
                <a:solidFill>
                  <a:schemeClr val="tx1"/>
                </a:solidFill>
              </a:rPr>
              <a:t> картинку  </a:t>
            </a:r>
            <a:r>
              <a:rPr lang="ru-RU" dirty="0" err="1" smtClean="0">
                <a:solidFill>
                  <a:schemeClr val="tx1"/>
                </a:solidFill>
              </a:rPr>
              <a:t>дитини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сміється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Повторне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натискання</a:t>
            </a:r>
            <a:r>
              <a:rPr lang="ru-RU" dirty="0" smtClean="0">
                <a:solidFill>
                  <a:schemeClr val="tx1"/>
                </a:solidFill>
              </a:rPr>
              <a:t> на кнопку </a:t>
            </a:r>
            <a:r>
              <a:rPr lang="ru-RU" dirty="0" err="1" smtClean="0">
                <a:solidFill>
                  <a:schemeClr val="tx1"/>
                </a:solidFill>
              </a:rPr>
              <a:t>забирає</a:t>
            </a:r>
            <a:r>
              <a:rPr lang="ru-RU" dirty="0" smtClean="0">
                <a:solidFill>
                  <a:schemeClr val="tx1"/>
                </a:solidFill>
              </a:rPr>
              <a:t> результат </a:t>
            </a:r>
            <a:r>
              <a:rPr lang="ru-RU" dirty="0" err="1" smtClean="0">
                <a:solidFill>
                  <a:schemeClr val="tx1"/>
                </a:solidFill>
              </a:rPr>
              <a:t>вибору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Ваш </a:t>
            </a:r>
            <a:r>
              <a:rPr lang="ru-RU" dirty="0" err="1" smtClean="0">
                <a:solidFill>
                  <a:schemeClr val="tx1"/>
                </a:solidFill>
              </a:rPr>
              <a:t>вибір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помилковий</a:t>
            </a:r>
            <a:r>
              <a:rPr lang="ru-RU" dirty="0" smtClean="0">
                <a:solidFill>
                  <a:schemeClr val="tx1"/>
                </a:solidFill>
              </a:rPr>
              <a:t>, то </a:t>
            </a:r>
            <a:r>
              <a:rPr lang="ru-RU" dirty="0" err="1" smtClean="0">
                <a:solidFill>
                  <a:schemeClr val="tx1"/>
                </a:solidFill>
              </a:rPr>
              <a:t>з'явиться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малюнок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дитини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плаче.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Повторне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натискання</a:t>
            </a:r>
            <a:r>
              <a:rPr lang="ru-RU" dirty="0" smtClean="0">
                <a:solidFill>
                  <a:schemeClr val="tx1"/>
                </a:solidFill>
              </a:rPr>
              <a:t> на кнопку </a:t>
            </a:r>
            <a:r>
              <a:rPr lang="ru-RU" dirty="0" err="1" smtClean="0">
                <a:solidFill>
                  <a:schemeClr val="tx1"/>
                </a:solidFill>
              </a:rPr>
              <a:t>забирає</a:t>
            </a:r>
            <a:r>
              <a:rPr lang="ru-RU" dirty="0" smtClean="0">
                <a:solidFill>
                  <a:schemeClr val="tx1"/>
                </a:solidFill>
              </a:rPr>
              <a:t> картинку  </a:t>
            </a:r>
            <a:r>
              <a:rPr lang="ru-RU" dirty="0" err="1" smtClean="0">
                <a:solidFill>
                  <a:schemeClr val="tx1"/>
                </a:solidFill>
              </a:rPr>
              <a:t>плаксія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428860" y="4317880"/>
            <a:ext cx="4214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Вдалої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роботи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1" animBg="1"/>
      <p:bldP spid="55" grpId="2" animBg="1"/>
      <p:bldP spid="60" grpId="1" animBg="1"/>
      <p:bldP spid="62" grpId="0" animBg="1"/>
      <p:bldP spid="64" grpId="0" animBg="1"/>
      <p:bldP spid="5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51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2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 , що приводить до збільшення товщини кореня. Кореневі шишки утворюються при стовщенні додаткових коренів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Додаткові корені, що розвиваються в багатьох тропічних орхідей і ліан, що живуть на стовбурах і гілках дерев. Звисаючи донизу, корені поглинають мінеральні речовини з вологого повітря тропічних лісів.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Характерні для деревних тропічних рослин, що живуть на заболочених ґрунтах. Розвиваються з підземних бічних коренів . Ростуть вертикально догори, піднімаючись над поверхнею заболоченого ґрунту або води. Добре розвинена система міжклітинників постачає рослину повітрям.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Ці додаткові корені ростуть від стовбурів вертикально донизу і служать опорою для рослин зі слабким стеблом і для тропічних дерев, що живуть у смузі припливу.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Характерні для рослин-паразитів, наприклад повитиці. Служать для проникнення в тіло рослини-хазяїна, звідки поглинають необхідні поживні речовини.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Для підтримки крони в повітряному середовищі утворюються додаткові корені, що ростуть вертикально донизу до ґрунту. Вони за формою нагадують стовпи.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11" descr="Ipomoea_batatasL_ja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457203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2" name="Rectangle 14"/>
          <p:cNvSpPr>
            <a:spLocks noChangeArrowheads="1"/>
          </p:cNvSpPr>
          <p:nvPr/>
        </p:nvSpPr>
        <p:spPr bwMode="auto">
          <a:xfrm>
            <a:off x="4071938" y="3714750"/>
            <a:ext cx="1214437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батат</a:t>
            </a: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5214942" y="2571744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75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 , що приводить до збільшення товщини кореня. Кореневі шишки утворюються при стовщенні додаткових коренів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214818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turn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030925" y="387727"/>
            <a:ext cx="2928957" cy="458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46" name="Rectangle 14"/>
          <p:cNvSpPr>
            <a:spLocks noChangeArrowheads="1"/>
          </p:cNvSpPr>
          <p:nvPr/>
        </p:nvSpPr>
        <p:spPr bwMode="auto">
          <a:xfrm>
            <a:off x="4929188" y="3500438"/>
            <a:ext cx="17145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ріпа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6072198" y="2000240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9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Характерні для деревних тропічних рослин, що живуть на заболочених ґрунтах. Розвиваються з підземних бічних коренів . Ростуть вертикально догори, піднімаючись над поверхнею заболоченого ґрунту або води. Добре розвинена система міжклітинників постачає рослину повітрям.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Характерні для рослин - паразитів, наприклад повитиці. Служать для проникнення в тіло рослини - хазяїна, звідки поглинають необхідні поживні речовини.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Для підтримки крони в повітряному середовищі утворюються додаткові корені, що ростуть вертикально донизу до ґрунту. Вони за формою нагадують стовпи.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0" name="Rectangle 14"/>
          <p:cNvSpPr>
            <a:spLocks noChangeArrowheads="1"/>
          </p:cNvSpPr>
          <p:nvPr/>
        </p:nvSpPr>
        <p:spPr bwMode="auto">
          <a:xfrm>
            <a:off x="3286116" y="3786190"/>
            <a:ext cx="1928812" cy="2857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орхідеї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фильм 46">
            <a:hlinkClick r:id="" action="ppaction://noaction" highlightClick="1"/>
          </p:cNvPr>
          <p:cNvSpPr/>
          <p:nvPr/>
        </p:nvSpPr>
        <p:spPr>
          <a:xfrm>
            <a:off x="5286380" y="3786190"/>
            <a:ext cx="1071570" cy="285752"/>
          </a:xfrm>
          <a:prstGeom prst="actionButtonMovie">
            <a:avLst/>
          </a:prstGeom>
          <a:solidFill>
            <a:srgbClr val="B2B2B2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" name="pov_ko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00364" y="1071546"/>
            <a:ext cx="3500462" cy="2625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8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video>
              <p:cMediaNode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2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4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L18p05p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000108"/>
            <a:ext cx="4094295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94" name="Rectangle 14"/>
          <p:cNvSpPr>
            <a:spLocks noChangeArrowheads="1"/>
          </p:cNvSpPr>
          <p:nvPr/>
        </p:nvSpPr>
        <p:spPr bwMode="auto">
          <a:xfrm>
            <a:off x="2500313" y="1143000"/>
            <a:ext cx="164306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кукурудза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9" name="Рисунок 48" descr="41817783_Kukuruza2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428736"/>
            <a:ext cx="1171580" cy="2354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4143372" y="3000372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7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1000108"/>
            <a:ext cx="2004995" cy="3087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18" name="Rectangle 14"/>
          <p:cNvSpPr>
            <a:spLocks noChangeArrowheads="1"/>
          </p:cNvSpPr>
          <p:nvPr/>
        </p:nvSpPr>
        <p:spPr bwMode="auto">
          <a:xfrm>
            <a:off x="4572000" y="3214688"/>
            <a:ext cx="2000250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повитиця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(паразит)</a:t>
            </a:r>
          </a:p>
        </p:txBody>
      </p:sp>
      <p:pic>
        <p:nvPicPr>
          <p:cNvPr id="43" name="Picture 9" descr="img440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142984"/>
            <a:ext cx="2843212" cy="1782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лево 47"/>
          <p:cNvSpPr/>
          <p:nvPr/>
        </p:nvSpPr>
        <p:spPr>
          <a:xfrm>
            <a:off x="5286380" y="2143116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71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9" descr="1_39_13929_12075698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00108"/>
            <a:ext cx="1857388" cy="3026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242" name="Rectangle 14"/>
          <p:cNvSpPr>
            <a:spLocks noChangeArrowheads="1"/>
          </p:cNvSpPr>
          <p:nvPr/>
        </p:nvSpPr>
        <p:spPr bwMode="auto">
          <a:xfrm>
            <a:off x="4857750" y="3643313"/>
            <a:ext cx="1285875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бр</a:t>
            </a:r>
            <a:r>
              <a:rPr lang="uk-UA" dirty="0" smtClean="0">
                <a:latin typeface="Calibri" pitchFamily="34" charset="0"/>
              </a:rPr>
              <a:t>у</a:t>
            </a:r>
            <a:r>
              <a:rPr lang="ru-RU" dirty="0" err="1" smtClean="0">
                <a:latin typeface="Calibri" pitchFamily="34" charset="0"/>
              </a:rPr>
              <a:t>ква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8" name="Рисунок 47" descr="rutabaga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142984"/>
            <a:ext cx="254959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6357950" y="1714488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>
            <a:off x="3929058" y="2928934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7-конечная звезда 49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3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Лабораторна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робота 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Видозміни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коренів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95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6357938"/>
            <a:ext cx="792163" cy="288925"/>
          </a:xfrm>
          <a:prstGeom prst="actionButtonForwardNex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786188" y="6357938"/>
            <a:ext cx="792162" cy="288925"/>
          </a:xfrm>
          <a:prstGeom prst="actionButtonBackPrevious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DDDDDD">
              <a:alpha val="69804"/>
            </a:srgbClr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Видозміна кореня, пов'язана з посиленням  </a:t>
            </a:r>
            <a:r>
              <a:rPr lang="uk-UA" dirty="0" err="1" smtClean="0">
                <a:solidFill>
                  <a:schemeClr val="tx1"/>
                </a:solidFill>
              </a:rPr>
              <a:t>запасаючої</a:t>
            </a:r>
            <a:r>
              <a:rPr lang="uk-UA" dirty="0" smtClean="0">
                <a:solidFill>
                  <a:schemeClr val="tx1"/>
                </a:solidFill>
              </a:rPr>
              <a:t> функції, що приводить до збільшення товщини кореня. У формуванні </a:t>
            </a:r>
            <a:r>
              <a:rPr lang="uk-UA" dirty="0" err="1" smtClean="0">
                <a:solidFill>
                  <a:schemeClr val="tx1"/>
                </a:solidFill>
              </a:rPr>
              <a:t>коренеплода</a:t>
            </a:r>
            <a:r>
              <a:rPr lang="uk-UA" dirty="0" smtClean="0">
                <a:solidFill>
                  <a:schemeClr val="tx1"/>
                </a:solidFill>
              </a:rPr>
              <a:t> поряд з головним коренем бере участь основа пагона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2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28572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28572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572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28572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28572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8572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Видозміна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посиленням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запасаючої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приводить до </a:t>
            </a:r>
            <a:r>
              <a:rPr lang="ru-RU" dirty="0" err="1" smtClean="0">
                <a:solidFill>
                  <a:schemeClr val="tx1"/>
                </a:solidFill>
              </a:rPr>
              <a:t>збільшення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товщини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Кореневі</a:t>
            </a:r>
            <a:r>
              <a:rPr lang="ru-RU" dirty="0" smtClean="0">
                <a:solidFill>
                  <a:schemeClr val="tx1"/>
                </a:solidFill>
              </a:rPr>
              <a:t> шишки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стовщенні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.оду наряду с главным корнем принимает основание побега1.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орхідей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ліан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стовбурах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гілках</a:t>
            </a:r>
            <a:r>
              <a:rPr lang="ru-RU" dirty="0" smtClean="0">
                <a:solidFill>
                  <a:schemeClr val="tx1"/>
                </a:solidFill>
              </a:rPr>
              <a:t> дерев. </a:t>
            </a:r>
            <a:r>
              <a:rPr lang="ru-RU" dirty="0" err="1" smtClean="0">
                <a:solidFill>
                  <a:schemeClr val="tx1"/>
                </a:solidFill>
              </a:rPr>
              <a:t>Звисаючи</a:t>
            </a:r>
            <a:r>
              <a:rPr lang="ru-RU" dirty="0" smtClean="0">
                <a:solidFill>
                  <a:schemeClr val="tx1"/>
                </a:solidFill>
              </a:rPr>
              <a:t> донизу,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вологого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лісів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деревних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підземних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догори, </a:t>
            </a:r>
            <a:r>
              <a:rPr lang="ru-RU" dirty="0" err="1" smtClean="0">
                <a:solidFill>
                  <a:schemeClr val="tx1"/>
                </a:solidFill>
              </a:rPr>
              <a:t>піднімаючись</a:t>
            </a:r>
            <a:r>
              <a:rPr lang="ru-RU" dirty="0" smtClean="0">
                <a:solidFill>
                  <a:schemeClr val="tx1"/>
                </a:solidFill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</a:rPr>
              <a:t>поверхнею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води. Добре </a:t>
            </a:r>
            <a:r>
              <a:rPr lang="ru-RU" dirty="0" err="1" smtClean="0">
                <a:solidFill>
                  <a:schemeClr val="tx1"/>
                </a:solidFill>
              </a:rPr>
              <a:t>розвинена</a:t>
            </a:r>
            <a:r>
              <a:rPr lang="ru-RU" dirty="0" smtClean="0">
                <a:solidFill>
                  <a:schemeClr val="tx1"/>
                </a:solidFill>
              </a:rPr>
              <a:t> система </a:t>
            </a:r>
            <a:r>
              <a:rPr lang="ru-RU" dirty="0" err="1" smtClean="0">
                <a:solidFill>
                  <a:schemeClr val="tx1"/>
                </a:solidFill>
              </a:rPr>
              <a:t>міжклітинників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стовбурів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опорою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слабким</a:t>
            </a:r>
            <a:r>
              <a:rPr lang="ru-RU" dirty="0" smtClean="0">
                <a:solidFill>
                  <a:schemeClr val="tx1"/>
                </a:solidFill>
              </a:rPr>
              <a:t> стеблом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тропічних</a:t>
            </a:r>
            <a:r>
              <a:rPr lang="ru-RU" dirty="0" smtClean="0">
                <a:solidFill>
                  <a:schemeClr val="tx1"/>
                </a:solidFill>
              </a:rPr>
              <a:t> дерев,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смузі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припливу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Характерні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повитиці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Служать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проникнення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тіло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хазяїна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звідки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поглинають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поживні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4143380"/>
            <a:ext cx="4714908" cy="214314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підтримки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повітряному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додаткові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ростуть</a:t>
            </a:r>
            <a:r>
              <a:rPr lang="ru-RU" dirty="0" smtClean="0">
                <a:solidFill>
                  <a:schemeClr val="tx1"/>
                </a:solidFill>
              </a:rPr>
              <a:t> вертикально донизу до </a:t>
            </a:r>
            <a:r>
              <a:rPr lang="ru-RU" dirty="0" err="1" smtClean="0">
                <a:solidFill>
                  <a:schemeClr val="tx1"/>
                </a:solidFill>
              </a:rPr>
              <a:t>ґрунту</a:t>
            </a:r>
            <a:r>
              <a:rPr lang="ru-RU" dirty="0" smtClean="0">
                <a:solidFill>
                  <a:schemeClr val="tx1"/>
                </a:solidFill>
              </a:rPr>
              <a:t>. Вони за формою </a:t>
            </a:r>
            <a:r>
              <a:rPr lang="ru-RU" dirty="0" err="1" smtClean="0">
                <a:solidFill>
                  <a:schemeClr val="tx1"/>
                </a:solidFill>
              </a:rPr>
              <a:t>нагадують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стовпи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072330" y="85723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коренеплід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072330" y="142873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072330" y="2000240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072330" y="2571744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072330" y="3143248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корені-підпірки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ходульні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72330" y="3714752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корені-присоски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гаусторії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72330" y="4286256"/>
            <a:ext cx="1785950" cy="500066"/>
          </a:xfrm>
          <a:prstGeom prst="actionButtonBlank">
            <a:avLst/>
          </a:prstGeom>
          <a:solidFill>
            <a:srgbClr val="B2B2B2">
              <a:alpha val="69804"/>
            </a:srgbClr>
          </a:solidFill>
          <a:ln w="3175"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стовпоподібні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929188"/>
            <a:ext cx="15160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0_12195_ef801d26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000108"/>
            <a:ext cx="3238523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266" name="Rectangle 14"/>
          <p:cNvSpPr>
            <a:spLocks noChangeArrowheads="1"/>
          </p:cNvSpPr>
          <p:nvPr/>
        </p:nvSpPr>
        <p:spPr bwMode="auto">
          <a:xfrm>
            <a:off x="4929188" y="3643313"/>
            <a:ext cx="1285875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latin typeface="Calibri" pitchFamily="34" charset="0"/>
              </a:rPr>
              <a:t>пшінка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7" name="Рисунок 46" descr="020408_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643049"/>
            <a:ext cx="1857388" cy="2403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85720" y="285728"/>
            <a:ext cx="1785950" cy="500066"/>
          </a:xfrm>
          <a:prstGeom prst="actionButtonBlank">
            <a:avLst/>
          </a:prstGeom>
          <a:solidFill>
            <a:srgbClr val="0070C0">
              <a:alpha val="50196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7072330" y="285728"/>
            <a:ext cx="1785950" cy="500066"/>
          </a:xfrm>
          <a:prstGeom prst="actionButtonBlank">
            <a:avLst/>
          </a:prstGeom>
          <a:solidFill>
            <a:srgbClr val="990000">
              <a:alpha val="49804"/>
            </a:srgbClr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лево 42"/>
          <p:cNvSpPr/>
          <p:nvPr/>
        </p:nvSpPr>
        <p:spPr>
          <a:xfrm>
            <a:off x="3571868" y="3571876"/>
            <a:ext cx="357190" cy="285752"/>
          </a:xfrm>
          <a:prstGeom prst="leftArrow">
            <a:avLst/>
          </a:prstGeom>
          <a:solidFill>
            <a:srgbClr val="FFFF99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072198" y="285728"/>
            <a:ext cx="714380" cy="714380"/>
          </a:xfrm>
          <a:prstGeom prst="star7">
            <a:avLst/>
          </a:prstGeom>
          <a:solidFill>
            <a:srgbClr val="DDDDDD"/>
          </a:solidFill>
          <a:ln w="3175">
            <a:solidFill>
              <a:srgbClr val="7777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4124</Words>
  <Application>Microsoft Office PowerPoint</Application>
  <PresentationFormat>Экран (4:3)</PresentationFormat>
  <Paragraphs>562</Paragraphs>
  <Slides>17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user</cp:lastModifiedBy>
  <cp:revision>112</cp:revision>
  <dcterms:created xsi:type="dcterms:W3CDTF">2010-02-21T13:43:12Z</dcterms:created>
  <dcterms:modified xsi:type="dcterms:W3CDTF">2013-01-22T21:31:11Z</dcterms:modified>
</cp:coreProperties>
</file>