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7" r:id="rId10"/>
    <p:sldId id="265" r:id="rId11"/>
    <p:sldId id="264" r:id="rId12"/>
    <p:sldId id="263" r:id="rId13"/>
    <p:sldId id="269" r:id="rId14"/>
    <p:sldId id="270" r:id="rId15"/>
    <p:sldId id="268" r:id="rId16"/>
    <p:sldId id="271" r:id="rId17"/>
    <p:sldId id="273" r:id="rId18"/>
    <p:sldId id="272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906"/>
    <a:srgbClr val="622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4419600" cy="1240287"/>
          </a:xfrm>
          <a:ln>
            <a:noFill/>
          </a:ln>
        </p:spPr>
        <p:txBody>
          <a:bodyPr/>
          <a:lstStyle/>
          <a:p>
            <a:r>
              <a:rPr lang="uk-UA" dirty="0" smtClean="0">
                <a:ln w="1333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Будова та функції скелету людини.</a:t>
            </a:r>
            <a:endParaRPr lang="ru-RU" dirty="0">
              <a:ln w="1333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4419600" cy="1512168"/>
          </a:xfrm>
        </p:spPr>
        <p:txBody>
          <a:bodyPr>
            <a:noAutofit/>
          </a:bodyPr>
          <a:lstStyle/>
          <a:p>
            <a:r>
              <a:rPr lang="uk-UA" sz="2700" b="1" i="1" dirty="0" smtClean="0">
                <a:solidFill>
                  <a:schemeClr val="bg2">
                    <a:lumMod val="50000"/>
                  </a:schemeClr>
                </a:solidFill>
              </a:rPr>
              <a:t>Виконала</a:t>
            </a:r>
            <a:r>
              <a:rPr lang="uk-UA" sz="2700" b="1" i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uk-UA" sz="27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G:\нкве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28" y1="67429" x2="93860" y2="79429"/>
                        <a14:foregroundMark x1="71053" y1="77714" x2="62281" y2="88000"/>
                        <a14:foregroundMark x1="43421" y1="25714" x2="54386" y2="44571"/>
                        <a14:foregroundMark x1="35088" y1="52571" x2="40351" y2="63429"/>
                        <a14:foregroundMark x1="49123" y1="44000" x2="57018" y2="59429"/>
                        <a14:foregroundMark x1="54825" y1="44571" x2="58772" y2="53714"/>
                        <a14:backgroundMark x1="43421" y1="32000" x2="44737" y2="3371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3" y="2984751"/>
            <a:ext cx="5046290" cy="38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40966"/>
          </a:xfrm>
        </p:spPr>
        <p:txBody>
          <a:bodyPr/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Скелет голови.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Скелет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череп (</a:t>
            </a:r>
            <a:r>
              <a:rPr lang="en-US" dirty="0"/>
              <a:t>cranium),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підрозділяють</a:t>
            </a:r>
            <a:r>
              <a:rPr lang="ru-RU" dirty="0"/>
              <a:t> на </a:t>
            </a:r>
            <a:r>
              <a:rPr lang="ru-RU" dirty="0" err="1"/>
              <a:t>мозковий</a:t>
            </a:r>
            <a:r>
              <a:rPr lang="ru-RU" dirty="0"/>
              <a:t> і </a:t>
            </a:r>
            <a:r>
              <a:rPr lang="ru-RU" dirty="0" err="1"/>
              <a:t>лицьовий</a:t>
            </a:r>
            <a:r>
              <a:rPr lang="ru-RU" dirty="0"/>
              <a:t>. </a:t>
            </a:r>
            <a:r>
              <a:rPr lang="ru-RU" dirty="0" err="1"/>
              <a:t>Мозковий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(</a:t>
            </a:r>
            <a:r>
              <a:rPr lang="ru-RU" dirty="0" err="1"/>
              <a:t>черепна</a:t>
            </a:r>
            <a:r>
              <a:rPr lang="ru-RU" dirty="0"/>
              <a:t> коробка) служить </a:t>
            </a:r>
            <a:r>
              <a:rPr lang="ru-RU" dirty="0" err="1"/>
              <a:t>вмістищем</a:t>
            </a:r>
            <a:r>
              <a:rPr lang="ru-RU" dirty="0"/>
              <a:t> для </a:t>
            </a:r>
            <a:r>
              <a:rPr lang="ru-RU" dirty="0" err="1"/>
              <a:t>мозку</a:t>
            </a:r>
            <a:r>
              <a:rPr lang="ru-RU" dirty="0"/>
              <a:t> і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. </a:t>
            </a:r>
            <a:r>
              <a:rPr lang="ru-RU" dirty="0" err="1"/>
              <a:t>Лицьовий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є </a:t>
            </a:r>
            <a:r>
              <a:rPr lang="ru-RU" dirty="0" err="1"/>
              <a:t>кістковою</a:t>
            </a:r>
            <a:r>
              <a:rPr lang="ru-RU" dirty="0"/>
              <a:t> основою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травного тракту і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і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вмістище</a:t>
            </a:r>
            <a:r>
              <a:rPr lang="ru-RU" dirty="0"/>
              <a:t> для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/>
              <a:t>чуття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Череп </a:t>
            </a:r>
            <a:r>
              <a:rPr lang="ru-RU" dirty="0" err="1"/>
              <a:t>людини</a:t>
            </a:r>
            <a:r>
              <a:rPr lang="ru-RU" dirty="0"/>
              <a:t>. А —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спереду</a:t>
            </a:r>
            <a:r>
              <a:rPr lang="ru-RU" dirty="0"/>
              <a:t>, Б —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 — </a:t>
            </a:r>
            <a:r>
              <a:rPr lang="ru-RU" dirty="0" err="1"/>
              <a:t>лобова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; 2 — </a:t>
            </a:r>
            <a:r>
              <a:rPr lang="ru-RU" dirty="0" err="1" smtClean="0"/>
              <a:t>тім'яна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кістка</a:t>
            </a:r>
            <a:r>
              <a:rPr lang="ru-RU" dirty="0"/>
              <a:t>; З — </a:t>
            </a:r>
            <a:r>
              <a:rPr lang="ru-RU" dirty="0" err="1"/>
              <a:t>скронева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4 — </a:t>
            </a:r>
            <a:r>
              <a:rPr lang="ru-RU" dirty="0" err="1"/>
              <a:t>потилична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; 5 —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вилична</a:t>
            </a:r>
            <a:r>
              <a:rPr lang="ru-RU" dirty="0" smtClean="0"/>
              <a:t> </a:t>
            </a:r>
            <a:r>
              <a:rPr lang="ru-RU" dirty="0" err="1"/>
              <a:t>кістка</a:t>
            </a:r>
            <a:r>
              <a:rPr lang="ru-RU" dirty="0"/>
              <a:t>; 6 —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щелепа</a:t>
            </a:r>
            <a:r>
              <a:rPr lang="ru-RU" dirty="0"/>
              <a:t>; 7 —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щелепа</a:t>
            </a:r>
            <a:r>
              <a:rPr lang="ru-RU" dirty="0" smtClean="0"/>
              <a:t>.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Рис</a:t>
            </a:r>
            <a:r>
              <a:rPr lang="ru-RU" dirty="0"/>
              <a:t>. </a:t>
            </a:r>
            <a:r>
              <a:rPr lang="ru-RU" dirty="0" smtClean="0"/>
              <a:t>84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8625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mgpreviewен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 bwMode="auto">
          <a:xfrm>
            <a:off x="5978018" y="184602"/>
            <a:ext cx="2949674" cy="28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541198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Черепна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коробка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утворена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нерухомо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сполученими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плоскими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кістками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Спереду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розташовується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велика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непарна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лобова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зверху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дві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тім'яні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з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бічних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сторін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скроневі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ззаду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непарна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потилична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в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якій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є так званий великий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потиличний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отвір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 Через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цей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отвір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з'єднуються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головний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спинний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мозок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 На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внутрішній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поверхні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кісток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черепної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коробки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знаходяться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ямки і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горбочки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 Ямки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відповідають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мозковій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звивині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горбочки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між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ними —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борознам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кори головного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мозку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Лицьовий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відділ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черепа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складається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верхньої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нижньої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щелеп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піднебінних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носових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скуластих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інших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кісток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Усі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ці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кістки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виключаючи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нижньощелепну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нерухомо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сполучені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одна з одною. На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нижній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щелепі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є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виступ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підборіддя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—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важлива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відмінна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риса </a:t>
            </a:r>
            <a:r>
              <a:rPr lang="ru-RU" sz="2100" dirty="0" err="1">
                <a:solidFill>
                  <a:schemeClr val="bg2">
                    <a:lumMod val="25000"/>
                  </a:schemeClr>
                </a:solidFill>
              </a:rPr>
              <a:t>щелепи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err="1" smtClean="0">
                <a:solidFill>
                  <a:schemeClr val="bg2">
                    <a:lumMod val="25000"/>
                  </a:schemeClr>
                </a:solidFill>
              </a:rPr>
              <a:t>людини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3" name="Picture 3" descr="G:\imgpreview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" b="100000" l="521" r="100000">
                        <a14:foregroundMark x1="42708" y1="66827" x2="42188" y2="76923"/>
                        <a14:foregroundMark x1="71354" y1="84135" x2="75000" y2="86058"/>
                        <a14:foregroundMark x1="20833" y1="16827" x2="20833" y2="74038"/>
                        <a14:foregroundMark x1="28125" y1="43750" x2="28125" y2="54808"/>
                        <a14:foregroundMark x1="19271" y1="87981" x2="22917" y2="87981"/>
                        <a14:foregroundMark x1="13542" y1="91346" x2="17188" y2="86058"/>
                        <a14:foregroundMark x1="52604" y1="75962" x2="52604" y2="79327"/>
                        <a14:foregroundMark x1="65104" y1="81250" x2="68750" y2="81731"/>
                        <a14:foregroundMark x1="71354" y1="71154" x2="71354" y2="74038"/>
                        <a14:foregroundMark x1="71354" y1="62981" x2="75000" y2="66346"/>
                        <a14:backgroundMark x1="29167" y1="26923" x2="36458" y2="9615"/>
                        <a14:backgroundMark x1="36979" y1="57212" x2="34375" y2="45192"/>
                        <a14:backgroundMark x1="32292" y1="96154" x2="29167" y2="74519"/>
                        <a14:backgroundMark x1="29167" y1="74519" x2="24479" y2="67788"/>
                        <a14:backgroundMark x1="24479" y1="50481" x2="24479" y2="56731"/>
                        <a14:backgroundMark x1="24479" y1="56731" x2="24479" y2="61058"/>
                        <a14:backgroundMark x1="32292" y1="58654" x2="31250" y2="62500"/>
                        <a14:backgroundMark x1="23958" y1="61058" x2="23438" y2="63942"/>
                        <a14:backgroundMark x1="64583" y1="60096" x2="59375" y2="49519"/>
                        <a14:backgroundMark x1="59375" y1="49519" x2="59375" y2="49519"/>
                        <a14:backgroundMark x1="59375" y1="49519" x2="59375" y2="49519"/>
                        <a14:backgroundMark x1="60417" y1="77885" x2="60417" y2="77885"/>
                        <a14:backgroundMark x1="60417" y1="77885" x2="67708" y2="76923"/>
                        <a14:backgroundMark x1="67708" y1="76923" x2="79167" y2="78365"/>
                        <a14:backgroundMark x1="61458" y1="81731" x2="65104" y2="94712"/>
                        <a14:backgroundMark x1="47917" y1="88462" x2="47917" y2="83654"/>
                        <a14:backgroundMark x1="53125" y1="72596" x2="55729" y2="69712"/>
                        <a14:backgroundMark x1="47396" y1="81250" x2="46875" y2="78365"/>
                        <a14:backgroundMark x1="50521" y1="71635" x2="47917" y2="73558"/>
                        <a14:backgroundMark x1="47396" y1="75962" x2="47917" y2="7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434680" cy="37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040560" cy="652934"/>
          </a:xfrm>
        </p:spPr>
        <p:txBody>
          <a:bodyPr/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Скелет тулуба.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Скелет </a:t>
            </a:r>
            <a:r>
              <a:rPr lang="ru-RU" dirty="0" err="1"/>
              <a:t>тулуба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хребет і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. </a:t>
            </a:r>
            <a:r>
              <a:rPr lang="ru-RU" dirty="0" smtClean="0"/>
              <a:t>Хребет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хребетний</a:t>
            </a:r>
            <a:r>
              <a:rPr lang="ru-RU" dirty="0"/>
              <a:t> </a:t>
            </a:r>
            <a:r>
              <a:rPr lang="ru-RU" dirty="0" err="1"/>
              <a:t>стовп</a:t>
            </a:r>
            <a:r>
              <a:rPr lang="ru-RU" dirty="0"/>
              <a:t> (</a:t>
            </a:r>
            <a:r>
              <a:rPr lang="en-US" dirty="0" err="1"/>
              <a:t>columna</a:t>
            </a:r>
            <a:r>
              <a:rPr lang="en-US" dirty="0"/>
              <a:t> </a:t>
            </a:r>
            <a:r>
              <a:rPr lang="en-US" dirty="0" err="1"/>
              <a:t>vertebralis</a:t>
            </a:r>
            <a:r>
              <a:rPr lang="en-US" dirty="0"/>
              <a:t>), </a:t>
            </a:r>
            <a:r>
              <a:rPr lang="ru-RU" dirty="0" err="1"/>
              <a:t>утворений</a:t>
            </a:r>
            <a:r>
              <a:rPr lang="ru-RU" dirty="0"/>
              <a:t> 33-34 </a:t>
            </a:r>
            <a:r>
              <a:rPr lang="ru-RU" dirty="0" err="1"/>
              <a:t>хребцями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: </a:t>
            </a:r>
            <a:r>
              <a:rPr lang="ru-RU" dirty="0" err="1"/>
              <a:t>шийний</a:t>
            </a:r>
            <a:r>
              <a:rPr lang="ru-RU" dirty="0"/>
              <a:t> — 7 </a:t>
            </a:r>
            <a:r>
              <a:rPr lang="ru-RU" dirty="0" err="1"/>
              <a:t>хребців</a:t>
            </a:r>
            <a:r>
              <a:rPr lang="ru-RU" dirty="0"/>
              <a:t>, </a:t>
            </a:r>
            <a:r>
              <a:rPr lang="ru-RU" dirty="0" err="1"/>
              <a:t>грудний</a:t>
            </a:r>
            <a:r>
              <a:rPr lang="ru-RU" dirty="0"/>
              <a:t> — 12, </a:t>
            </a:r>
            <a:r>
              <a:rPr lang="ru-RU" dirty="0" err="1"/>
              <a:t>поперековий</a:t>
            </a:r>
            <a:r>
              <a:rPr lang="ru-RU" dirty="0"/>
              <a:t> — 5, </a:t>
            </a:r>
            <a:r>
              <a:rPr lang="ru-RU" dirty="0" err="1"/>
              <a:t>крижовий</a:t>
            </a:r>
            <a:r>
              <a:rPr lang="ru-RU" dirty="0"/>
              <a:t> — 5 і </a:t>
            </a:r>
            <a:r>
              <a:rPr lang="ru-RU" dirty="0" err="1"/>
              <a:t>копчиковий</a:t>
            </a:r>
            <a:r>
              <a:rPr lang="ru-RU" dirty="0"/>
              <a:t> — 4—5 </a:t>
            </a:r>
            <a:r>
              <a:rPr lang="ru-RU" dirty="0" err="1"/>
              <a:t>хребців</a:t>
            </a:r>
            <a:r>
              <a:rPr lang="ru-RU" dirty="0"/>
              <a:t>. </a:t>
            </a:r>
            <a:r>
              <a:rPr lang="ru-RU" dirty="0" err="1"/>
              <a:t>Хребці</a:t>
            </a:r>
            <a:r>
              <a:rPr lang="ru-RU" dirty="0"/>
              <a:t> (</a:t>
            </a:r>
            <a:r>
              <a:rPr lang="en-US" dirty="0"/>
              <a:t>vertebrae)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тіла</a:t>
            </a:r>
            <a:r>
              <a:rPr lang="ru-RU" dirty="0"/>
              <a:t> і дуги,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 smtClean="0"/>
              <a:t>відходять</a:t>
            </a:r>
            <a:r>
              <a:rPr lang="ru-RU" dirty="0" smtClean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відростків</a:t>
            </a:r>
            <a:r>
              <a:rPr lang="ru-RU" dirty="0"/>
              <a:t>: один </a:t>
            </a:r>
            <a:r>
              <a:rPr lang="ru-RU" dirty="0" err="1"/>
              <a:t>остистий</a:t>
            </a:r>
            <a:r>
              <a:rPr lang="ru-RU" dirty="0"/>
              <a:t>, два </a:t>
            </a:r>
            <a:r>
              <a:rPr lang="ru-RU" dirty="0" err="1"/>
              <a:t>поперечні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пари </a:t>
            </a:r>
            <a:r>
              <a:rPr lang="ru-RU" dirty="0" err="1" smtClean="0"/>
              <a:t>суглобових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хребця</a:t>
            </a:r>
            <a:r>
              <a:rPr lang="ru-RU" dirty="0"/>
              <a:t> і дугою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хребетний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. В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отвори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хребетний</a:t>
            </a:r>
            <a:r>
              <a:rPr lang="ru-RU" dirty="0"/>
              <a:t> канал,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</a:t>
            </a:r>
            <a:r>
              <a:rPr lang="ru-RU" dirty="0" err="1"/>
              <a:t>спинний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шийного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до </a:t>
            </a:r>
            <a:r>
              <a:rPr lang="ru-RU" dirty="0" err="1"/>
              <a:t>поперекового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хребці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тілами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прошарки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Крижові</a:t>
            </a:r>
            <a:r>
              <a:rPr lang="ru-RU" dirty="0"/>
              <a:t> і </a:t>
            </a:r>
            <a:r>
              <a:rPr lang="ru-RU" dirty="0" err="1"/>
              <a:t>копчикові</a:t>
            </a:r>
            <a:r>
              <a:rPr lang="ru-RU" dirty="0"/>
              <a:t> </a:t>
            </a:r>
            <a:r>
              <a:rPr lang="ru-RU" dirty="0" err="1"/>
              <a:t>хребці</a:t>
            </a:r>
            <a:r>
              <a:rPr lang="ru-RU" dirty="0"/>
              <a:t> </a:t>
            </a:r>
            <a:r>
              <a:rPr lang="ru-RU" dirty="0" err="1"/>
              <a:t>зростаються</a:t>
            </a:r>
            <a:r>
              <a:rPr lang="ru-RU" dirty="0"/>
              <a:t> і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крижову</a:t>
            </a:r>
            <a:r>
              <a:rPr lang="ru-RU" dirty="0"/>
              <a:t> і </a:t>
            </a:r>
            <a:r>
              <a:rPr lang="ru-RU" dirty="0" err="1"/>
              <a:t>копчикову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116632"/>
            <a:ext cx="4392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Рис. 85. Скелет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людини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А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вигляд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спереду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1 — череп; 2,7 — хребет; 3 —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ключиця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4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грудна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клітка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5 — грудина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6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плечова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8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променева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9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ліктьова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10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п'ясток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11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—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фаланги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пальців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руки; 12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зап'ясток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13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— фаланги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пальців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ноги; 14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плесно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15—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передплесно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16 — велика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гомілкова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17— мала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гомілкова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18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—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колінна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чашечка; 19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стегнова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20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лобкова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21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клубова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вигляд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збоку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1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лобна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— хребет; 3 — ребра; 4 — грудина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5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нижня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щелепа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6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плечова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7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променева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8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ліктьова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9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зап'ясток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10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п'ясток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11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— фаланги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пальців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руки; 12 — фаланги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пальців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ноги; 13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плесно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14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передплесно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15 — велика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гомілкова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16 — мала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гомілкова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17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колінна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чашечка; 18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стегнова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19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клубова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кістка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20 —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крижі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; 21 — лопатка.</a:t>
            </a:r>
          </a:p>
        </p:txBody>
      </p:sp>
    </p:spTree>
    <p:extLst>
      <p:ext uri="{BB962C8B-B14F-4D97-AF65-F5344CB8AC3E}">
        <p14:creationId xmlns:p14="http://schemas.microsoft.com/office/powerpoint/2010/main" val="31565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Будова хребта.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68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прямоходінням</a:t>
            </a:r>
            <a:r>
              <a:rPr lang="ru-RU" dirty="0"/>
              <a:t> хребет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вигини</a:t>
            </a:r>
            <a:r>
              <a:rPr lang="ru-RU" dirty="0"/>
              <a:t>. У </a:t>
            </a:r>
            <a:r>
              <a:rPr lang="ru-RU" dirty="0" err="1"/>
              <a:t>шийному</a:t>
            </a:r>
            <a:r>
              <a:rPr lang="ru-RU" dirty="0"/>
              <a:t> та </a:t>
            </a:r>
            <a:r>
              <a:rPr lang="ru-RU" dirty="0" err="1"/>
              <a:t>поперековому</a:t>
            </a:r>
            <a:r>
              <a:rPr lang="ru-RU" dirty="0"/>
              <a:t> </a:t>
            </a:r>
            <a:r>
              <a:rPr lang="ru-RU" dirty="0" err="1"/>
              <a:t>відділах</a:t>
            </a:r>
            <a:r>
              <a:rPr lang="ru-RU" dirty="0"/>
              <a:t> </a:t>
            </a:r>
            <a:r>
              <a:rPr lang="ru-RU" dirty="0" err="1"/>
              <a:t>вигини</a:t>
            </a:r>
            <a:r>
              <a:rPr lang="ru-RU" dirty="0"/>
              <a:t> </a:t>
            </a:r>
            <a:r>
              <a:rPr lang="ru-RU" dirty="0" err="1"/>
              <a:t>повернені</a:t>
            </a:r>
            <a:r>
              <a:rPr lang="ru-RU" dirty="0"/>
              <a:t> </a:t>
            </a:r>
            <a:r>
              <a:rPr lang="ru-RU" dirty="0" err="1"/>
              <a:t>опуклістю</a:t>
            </a:r>
            <a:r>
              <a:rPr lang="ru-RU" dirty="0"/>
              <a:t> вперед, у грудному та </a:t>
            </a:r>
            <a:r>
              <a:rPr lang="ru-RU" dirty="0" err="1"/>
              <a:t>крижовому</a:t>
            </a:r>
            <a:r>
              <a:rPr lang="ru-RU" dirty="0"/>
              <a:t> — назад.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пом'якшують</a:t>
            </a:r>
            <a:r>
              <a:rPr lang="ru-RU" dirty="0"/>
              <a:t> </a:t>
            </a:r>
            <a:r>
              <a:rPr lang="ru-RU" dirty="0" err="1"/>
              <a:t>поштовхи</a:t>
            </a:r>
            <a:r>
              <a:rPr lang="ru-RU" dirty="0"/>
              <a:t> при </a:t>
            </a:r>
            <a:r>
              <a:rPr lang="ru-RU" dirty="0" err="1"/>
              <a:t>ходьбі</a:t>
            </a:r>
            <a:r>
              <a:rPr lang="ru-RU" dirty="0"/>
              <a:t>, </a:t>
            </a:r>
            <a:r>
              <a:rPr lang="ru-RU" dirty="0" err="1"/>
              <a:t>стрибках</a:t>
            </a:r>
            <a:r>
              <a:rPr lang="ru-RU" dirty="0"/>
              <a:t> і </a:t>
            </a:r>
            <a:r>
              <a:rPr lang="ru-RU" dirty="0" err="1"/>
              <a:t>бігу</a:t>
            </a:r>
            <a:r>
              <a:rPr lang="ru-RU" dirty="0"/>
              <a:t>,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і  </a:t>
            </a:r>
            <a:r>
              <a:rPr lang="ru-RU" dirty="0" err="1" smtClean="0"/>
              <a:t>збільшують</a:t>
            </a:r>
            <a:r>
              <a:rPr lang="ru-RU" dirty="0" smtClean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 і тазу. У </a:t>
            </a:r>
            <a:r>
              <a:rPr lang="ru-RU" dirty="0" err="1"/>
              <a:t>дітей</a:t>
            </a:r>
            <a:r>
              <a:rPr lang="ru-RU" dirty="0"/>
              <a:t> часто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вигини</a:t>
            </a:r>
            <a:r>
              <a:rPr lang="ru-RU" dirty="0"/>
              <a:t> хребта.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зігнутому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хребта і </a:t>
            </a:r>
            <a:r>
              <a:rPr lang="ru-RU" dirty="0" err="1"/>
              <a:t>слабкості</a:t>
            </a:r>
            <a:r>
              <a:rPr lang="ru-RU" dirty="0"/>
              <a:t> </a:t>
            </a:r>
            <a:r>
              <a:rPr lang="ru-RU" dirty="0" err="1"/>
              <a:t>спинних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вигин</a:t>
            </a:r>
            <a:r>
              <a:rPr lang="ru-RU" dirty="0"/>
              <a:t> у грудному </a:t>
            </a:r>
            <a:r>
              <a:rPr lang="ru-RU" dirty="0" err="1"/>
              <a:t>відділі</a:t>
            </a:r>
            <a:r>
              <a:rPr lang="ru-RU" dirty="0"/>
              <a:t> хребта.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</a:t>
            </a:r>
            <a:r>
              <a:rPr lang="ru-RU" dirty="0" err="1"/>
              <a:t>сидіння</a:t>
            </a:r>
            <a:r>
              <a:rPr lang="ru-RU" dirty="0"/>
              <a:t> за </a:t>
            </a:r>
            <a:r>
              <a:rPr lang="ru-RU" dirty="0" smtClean="0"/>
              <a:t>партою </a:t>
            </a:r>
            <a:r>
              <a:rPr lang="ru-RU" dirty="0"/>
              <a:t>і </a:t>
            </a:r>
            <a:r>
              <a:rPr lang="ru-RU" dirty="0" err="1"/>
              <a:t>неправильної</a:t>
            </a:r>
            <a:r>
              <a:rPr lang="ru-RU" dirty="0"/>
              <a:t> </a:t>
            </a:r>
            <a:r>
              <a:rPr lang="ru-RU" dirty="0" err="1"/>
              <a:t>косої</a:t>
            </a:r>
            <a:r>
              <a:rPr lang="ru-RU" dirty="0"/>
              <a:t> посадки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хребта </a:t>
            </a:r>
            <a:r>
              <a:rPr lang="ru-RU" dirty="0" err="1"/>
              <a:t>убік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0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79692" cy="634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5228" y="1124744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Рис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86.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Хребетний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стовп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Вигляд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спереду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(А),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ззаду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(Б)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збоку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(В):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Відділи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: І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шийний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II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грудний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III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поперековий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IV—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крижовий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V—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куприковий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1,3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шийний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поперековий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лордози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2, 4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грудний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крижовий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кіфози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 5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мис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6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735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Будова грудної клітки.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 (</a:t>
            </a:r>
            <a:r>
              <a:rPr lang="en-US" dirty="0"/>
              <a:t>thorax) </a:t>
            </a:r>
            <a:r>
              <a:rPr lang="ru-RU" dirty="0" err="1"/>
              <a:t>утворена</a:t>
            </a:r>
            <a:r>
              <a:rPr lang="ru-RU" dirty="0"/>
              <a:t> грудиною (</a:t>
            </a:r>
            <a:r>
              <a:rPr lang="en-US" dirty="0"/>
              <a:t>sternum), 12 </a:t>
            </a:r>
            <a:r>
              <a:rPr lang="ru-RU" dirty="0" err="1"/>
              <a:t>па¬рами</a:t>
            </a:r>
            <a:r>
              <a:rPr lang="ru-RU" dirty="0"/>
              <a:t> ребер (</a:t>
            </a:r>
            <a:r>
              <a:rPr lang="en-US" dirty="0"/>
              <a:t>costae) </a:t>
            </a:r>
            <a:r>
              <a:rPr lang="ru-RU" dirty="0"/>
              <a:t>і </a:t>
            </a:r>
            <a:r>
              <a:rPr lang="ru-RU" dirty="0" err="1"/>
              <a:t>грудними</a:t>
            </a:r>
            <a:r>
              <a:rPr lang="ru-RU" dirty="0"/>
              <a:t> </a:t>
            </a:r>
            <a:r>
              <a:rPr lang="ru-RU" dirty="0" err="1"/>
              <a:t>хребцями</a:t>
            </a:r>
            <a:r>
              <a:rPr lang="ru-RU" dirty="0"/>
              <a:t>. </a:t>
            </a:r>
            <a:r>
              <a:rPr lang="ru-RU" dirty="0" err="1"/>
              <a:t>Сім</a:t>
            </a:r>
            <a:r>
              <a:rPr lang="ru-RU" dirty="0"/>
              <a:t> пар ребер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сполучено</a:t>
            </a:r>
            <a:r>
              <a:rPr lang="ru-RU" dirty="0"/>
              <a:t> з грудиною; 8—10-а пари </a:t>
            </a:r>
            <a:r>
              <a:rPr lang="ru-RU" dirty="0" err="1"/>
              <a:t>з'єднуються</a:t>
            </a:r>
            <a:r>
              <a:rPr lang="ru-RU" dirty="0"/>
              <a:t> разом хрящами і </a:t>
            </a:r>
            <a:r>
              <a:rPr lang="ru-RU" dirty="0" err="1"/>
              <a:t>переднім</a:t>
            </a:r>
            <a:r>
              <a:rPr lang="ru-RU" dirty="0"/>
              <a:t> </a:t>
            </a:r>
            <a:r>
              <a:rPr lang="ru-RU" dirty="0" err="1"/>
              <a:t>кінцем</a:t>
            </a:r>
            <a:r>
              <a:rPr lang="ru-RU" dirty="0"/>
              <a:t> </a:t>
            </a:r>
            <a:r>
              <a:rPr lang="ru-RU" dirty="0" err="1"/>
              <a:t>прикріпляються</a:t>
            </a:r>
            <a:r>
              <a:rPr lang="ru-RU" dirty="0"/>
              <a:t> до </a:t>
            </a:r>
            <a:r>
              <a:rPr lang="ru-RU" dirty="0" err="1"/>
              <a:t>грудини</a:t>
            </a:r>
            <a:r>
              <a:rPr lang="ru-RU" dirty="0"/>
              <a:t>, а 11-а і 12-а пари лежать </a:t>
            </a:r>
            <a:r>
              <a:rPr lang="ru-RU" dirty="0" err="1"/>
              <a:t>вільно</a:t>
            </a:r>
            <a:r>
              <a:rPr lang="ru-RU" dirty="0"/>
              <a:t>, </a:t>
            </a:r>
            <a:r>
              <a:rPr lang="ru-RU" dirty="0" err="1"/>
              <a:t>закінчуючись</a:t>
            </a:r>
            <a:r>
              <a:rPr lang="ru-RU" dirty="0"/>
              <a:t> в </a:t>
            </a:r>
            <a:r>
              <a:rPr lang="ru-RU" dirty="0" err="1"/>
              <a:t>м'яких</a:t>
            </a:r>
            <a:r>
              <a:rPr lang="ru-RU" dirty="0"/>
              <a:t> тканинах.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 </a:t>
            </a:r>
            <a:r>
              <a:rPr lang="ru-RU" dirty="0" err="1"/>
              <a:t>вміщає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: </a:t>
            </a:r>
            <a:r>
              <a:rPr lang="ru-RU" dirty="0" err="1"/>
              <a:t>серце</a:t>
            </a:r>
            <a:r>
              <a:rPr lang="ru-RU" dirty="0"/>
              <a:t>, </a:t>
            </a:r>
            <a:r>
              <a:rPr lang="ru-RU" dirty="0" err="1"/>
              <a:t>крупні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легені</a:t>
            </a:r>
            <a:r>
              <a:rPr lang="ru-RU" dirty="0"/>
              <a:t>, трахею, </a:t>
            </a:r>
            <a:r>
              <a:rPr lang="ru-RU" dirty="0" err="1"/>
              <a:t>стравохід</a:t>
            </a:r>
            <a:r>
              <a:rPr lang="ru-RU" dirty="0"/>
              <a:t>. Вона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рухах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ритмічного</a:t>
            </a:r>
            <a:r>
              <a:rPr lang="ru-RU" dirty="0"/>
              <a:t> </a:t>
            </a:r>
            <a:r>
              <a:rPr lang="ru-RU" dirty="0" err="1"/>
              <a:t>підняття</a:t>
            </a:r>
            <a:r>
              <a:rPr lang="ru-RU" dirty="0"/>
              <a:t> і </a:t>
            </a:r>
            <a:r>
              <a:rPr lang="ru-RU" dirty="0" err="1"/>
              <a:t>опускання</a:t>
            </a:r>
            <a:r>
              <a:rPr lang="ru-RU" dirty="0"/>
              <a:t> ребер.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прямоходінням</a:t>
            </a:r>
            <a:r>
              <a:rPr lang="ru-RU" dirty="0"/>
              <a:t> плоска і широка. </a:t>
            </a:r>
            <a:r>
              <a:rPr lang="ru-RU" dirty="0" smtClean="0"/>
              <a:t>Форма </a:t>
            </a:r>
            <a:r>
              <a:rPr lang="ru-RU" dirty="0"/>
              <a:t>і величина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і </a:t>
            </a:r>
            <a:r>
              <a:rPr lang="ru-RU" dirty="0" err="1"/>
              <a:t>статі</a:t>
            </a:r>
            <a:r>
              <a:rPr lang="ru-RU" dirty="0"/>
              <a:t>, виду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/>
              <a:t>і способу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. У </a:t>
            </a:r>
            <a:r>
              <a:rPr lang="ru-RU" dirty="0" err="1"/>
              <a:t>дітей</a:t>
            </a:r>
            <a:r>
              <a:rPr lang="ru-RU" dirty="0"/>
              <a:t> при </a:t>
            </a:r>
            <a:r>
              <a:rPr lang="ru-RU" dirty="0" err="1"/>
              <a:t>неправильній</a:t>
            </a:r>
            <a:r>
              <a:rPr lang="ru-RU" dirty="0"/>
              <a:t> </a:t>
            </a:r>
            <a:r>
              <a:rPr lang="ru-RU" dirty="0" err="1"/>
              <a:t>посадці</a:t>
            </a:r>
            <a:r>
              <a:rPr lang="ru-RU" dirty="0"/>
              <a:t> і </a:t>
            </a:r>
            <a:r>
              <a:rPr lang="ru-RU" dirty="0" err="1"/>
              <a:t>опорі</a:t>
            </a:r>
            <a:r>
              <a:rPr lang="ru-RU" dirty="0"/>
              <a:t> на парту </a:t>
            </a:r>
            <a:r>
              <a:rPr lang="ru-RU" dirty="0" err="1"/>
              <a:t>грудь¬ми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роз¬виток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легень</a:t>
            </a:r>
            <a:r>
              <a:rPr lang="ru-RU" dirty="0"/>
              <a:t> і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7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468926" cy="55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5528" y="306896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Рис. 87.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Грудна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клітка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Вигляд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спереду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 1 —-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грудини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2 — рукоятка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грудини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3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верхня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апертура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грудної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клітки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4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ключиця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5 — лопатка; 6 — ребра; 7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мечоподібний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відросток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грудини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8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реберна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дуга.</a:t>
            </a:r>
          </a:p>
        </p:txBody>
      </p:sp>
    </p:spTree>
    <p:extLst>
      <p:ext uri="{BB962C8B-B14F-4D97-AF65-F5344CB8AC3E}">
        <p14:creationId xmlns:p14="http://schemas.microsoft.com/office/powerpoint/2010/main" val="6888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Скелет кінцівок.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Скелет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скелета пояса,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прикріплює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до </a:t>
            </a:r>
            <a:r>
              <a:rPr lang="ru-RU" dirty="0" err="1"/>
              <a:t>осьового</a:t>
            </a:r>
            <a:r>
              <a:rPr lang="ru-RU" dirty="0"/>
              <a:t> скелета, і скелета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Скелет пояса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пари лопаток і пари </a:t>
            </a:r>
            <a:r>
              <a:rPr lang="ru-RU" dirty="0" err="1"/>
              <a:t>ключиць</a:t>
            </a:r>
            <a:r>
              <a:rPr lang="ru-RU" dirty="0"/>
              <a:t>. Лопатка (</a:t>
            </a:r>
            <a:r>
              <a:rPr lang="en-US" dirty="0"/>
              <a:t>scapula) — </a:t>
            </a:r>
            <a:r>
              <a:rPr lang="ru-RU" dirty="0"/>
              <a:t>парна плоска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 smtClean="0"/>
              <a:t>трикутної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, яка </a:t>
            </a:r>
            <a:r>
              <a:rPr lang="ru-RU" dirty="0" err="1"/>
              <a:t>прилягає</a:t>
            </a:r>
            <a:r>
              <a:rPr lang="ru-RU" dirty="0"/>
              <a:t> до </a:t>
            </a:r>
            <a:r>
              <a:rPr lang="ru-RU" dirty="0" err="1"/>
              <a:t>задньої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плечовою</a:t>
            </a:r>
            <a:r>
              <a:rPr lang="ru-RU" dirty="0"/>
              <a:t> </a:t>
            </a:r>
            <a:r>
              <a:rPr lang="ru-RU" dirty="0" err="1"/>
              <a:t>кісткою</a:t>
            </a:r>
            <a:r>
              <a:rPr lang="ru-RU" dirty="0"/>
              <a:t> лопатка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плечовий</a:t>
            </a:r>
            <a:r>
              <a:rPr lang="ru-RU" dirty="0"/>
              <a:t> </a:t>
            </a:r>
            <a:r>
              <a:rPr lang="ru-RU" dirty="0" err="1"/>
              <a:t>суглоб</a:t>
            </a:r>
            <a:r>
              <a:rPr lang="ru-RU" dirty="0"/>
              <a:t>. </a:t>
            </a:r>
            <a:r>
              <a:rPr lang="ru-RU" dirty="0" err="1"/>
              <a:t>Ключиця</a:t>
            </a:r>
            <a:r>
              <a:rPr lang="ru-RU" dirty="0"/>
              <a:t> (</a:t>
            </a:r>
            <a:r>
              <a:rPr lang="en-US" dirty="0" err="1"/>
              <a:t>clauicula</a:t>
            </a:r>
            <a:r>
              <a:rPr lang="en-US" dirty="0"/>
              <a:t>) — </a:t>
            </a:r>
            <a:r>
              <a:rPr lang="ru-RU" dirty="0"/>
              <a:t>парна </a:t>
            </a:r>
            <a:r>
              <a:rPr lang="ru-RU" dirty="0" err="1"/>
              <a:t>покривна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, одним </a:t>
            </a:r>
            <a:r>
              <a:rPr lang="ru-RU" dirty="0" err="1"/>
              <a:t>кінцем</a:t>
            </a:r>
            <a:r>
              <a:rPr lang="ru-RU" dirty="0"/>
              <a:t> </a:t>
            </a:r>
            <a:r>
              <a:rPr lang="ru-RU" dirty="0" err="1"/>
              <a:t>сполучена</a:t>
            </a:r>
            <a:r>
              <a:rPr lang="ru-RU" dirty="0"/>
              <a:t> з </a:t>
            </a:r>
            <a:r>
              <a:rPr lang="ru-RU" dirty="0" err="1"/>
              <a:t>верхнім</a:t>
            </a:r>
            <a:r>
              <a:rPr lang="ru-RU" dirty="0"/>
              <a:t> </a:t>
            </a:r>
            <a:r>
              <a:rPr lang="ru-RU" dirty="0" err="1"/>
              <a:t>кінцем</a:t>
            </a:r>
            <a:r>
              <a:rPr lang="ru-RU" dirty="0"/>
              <a:t> </a:t>
            </a:r>
            <a:r>
              <a:rPr lang="ru-RU" dirty="0" err="1"/>
              <a:t>грудини</a:t>
            </a:r>
            <a:r>
              <a:rPr lang="ru-RU" dirty="0"/>
              <a:t>, </a:t>
            </a:r>
            <a:r>
              <a:rPr lang="ru-RU" dirty="0" err="1"/>
              <a:t>іншим</a:t>
            </a:r>
            <a:r>
              <a:rPr lang="ru-RU" dirty="0"/>
              <a:t> — з лопатками. Скелет руки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плечової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передпліччя</a:t>
            </a:r>
            <a:r>
              <a:rPr lang="ru-RU" dirty="0"/>
              <a:t> (</a:t>
            </a:r>
            <a:r>
              <a:rPr lang="ru-RU" dirty="0" err="1"/>
              <a:t>ліктьова</a:t>
            </a:r>
            <a:r>
              <a:rPr lang="ru-RU" dirty="0"/>
              <a:t> і </a:t>
            </a:r>
            <a:r>
              <a:rPr lang="ru-RU" dirty="0" err="1" smtClean="0"/>
              <a:t>променева</a:t>
            </a:r>
            <a:r>
              <a:rPr lang="ru-RU" dirty="0"/>
              <a:t>) і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кисті</a:t>
            </a:r>
            <a:r>
              <a:rPr lang="ru-RU" dirty="0"/>
              <a:t> (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зап'ястка</a:t>
            </a:r>
            <a:r>
              <a:rPr lang="ru-RU" dirty="0"/>
              <a:t>, </a:t>
            </a:r>
            <a:r>
              <a:rPr lang="ru-RU" dirty="0" err="1"/>
              <a:t>п'ястя</a:t>
            </a:r>
            <a:r>
              <a:rPr lang="ru-RU" dirty="0"/>
              <a:t> і фаланг </a:t>
            </a:r>
            <a:r>
              <a:rPr lang="ru-RU" dirty="0" err="1"/>
              <a:t>пальців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  Скелет пояса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представлений </a:t>
            </a:r>
            <a:r>
              <a:rPr lang="ru-RU" dirty="0" err="1"/>
              <a:t>тазовим</a:t>
            </a:r>
            <a:r>
              <a:rPr lang="ru-RU" dirty="0"/>
              <a:t> поясом,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масивними</a:t>
            </a:r>
            <a:r>
              <a:rPr lang="ru-RU" dirty="0"/>
              <a:t> </a:t>
            </a:r>
            <a:r>
              <a:rPr lang="ru-RU" dirty="0" err="1"/>
              <a:t>тазовими</a:t>
            </a:r>
            <a:r>
              <a:rPr lang="ru-RU" dirty="0"/>
              <a:t> </a:t>
            </a:r>
            <a:r>
              <a:rPr lang="ru-RU" dirty="0" err="1"/>
              <a:t>кістками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зрощених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— </a:t>
            </a:r>
            <a:r>
              <a:rPr lang="ru-RU" dirty="0" err="1"/>
              <a:t>клубкової</a:t>
            </a:r>
            <a:r>
              <a:rPr lang="ru-RU" dirty="0"/>
              <a:t>,  </a:t>
            </a:r>
            <a:r>
              <a:rPr lang="ru-RU" dirty="0" err="1" smtClean="0"/>
              <a:t>сідничної</a:t>
            </a:r>
            <a:r>
              <a:rPr lang="ru-RU" dirty="0"/>
              <a:t>, </a:t>
            </a:r>
            <a:r>
              <a:rPr lang="ru-RU" dirty="0" err="1"/>
              <a:t>лобкової</a:t>
            </a:r>
            <a:r>
              <a:rPr lang="ru-RU" dirty="0"/>
              <a:t>. </a:t>
            </a:r>
            <a:r>
              <a:rPr lang="ru-RU" dirty="0" err="1"/>
              <a:t>Тазовий</a:t>
            </a:r>
            <a:r>
              <a:rPr lang="ru-RU" dirty="0"/>
              <a:t> пояс разом з </a:t>
            </a:r>
            <a:r>
              <a:rPr lang="ru-RU" dirty="0" err="1"/>
              <a:t>крижами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таз,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.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тазу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і величина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отвору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дітородінням</a:t>
            </a:r>
            <a:r>
              <a:rPr lang="ru-RU" dirty="0"/>
              <a:t>. На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поверхнях</a:t>
            </a:r>
            <a:r>
              <a:rPr lang="ru-RU" dirty="0"/>
              <a:t> </a:t>
            </a:r>
            <a:r>
              <a:rPr lang="ru-RU" dirty="0" err="1"/>
              <a:t>тазових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за-</a:t>
            </a:r>
            <a:r>
              <a:rPr lang="ru-RU" dirty="0" err="1"/>
              <a:t>падини</a:t>
            </a:r>
            <a:r>
              <a:rPr lang="ru-RU" dirty="0"/>
              <a:t>, в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занурюється</a:t>
            </a:r>
            <a:r>
              <a:rPr lang="ru-RU" dirty="0"/>
              <a:t> головка </a:t>
            </a:r>
            <a:r>
              <a:rPr lang="ru-RU" dirty="0" err="1"/>
              <a:t>стегнової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та-</a:t>
            </a:r>
            <a:r>
              <a:rPr lang="ru-RU" dirty="0" err="1"/>
              <a:t>зостегновий</a:t>
            </a:r>
            <a:r>
              <a:rPr lang="ru-RU" dirty="0"/>
              <a:t> </a:t>
            </a:r>
            <a:r>
              <a:rPr lang="ru-RU" dirty="0" err="1"/>
              <a:t>суглоб</a:t>
            </a:r>
            <a:r>
              <a:rPr lang="ru-RU" dirty="0"/>
              <a:t>. Скелет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стегнову</a:t>
            </a:r>
            <a:r>
              <a:rPr lang="ru-RU" dirty="0"/>
              <a:t> </a:t>
            </a:r>
            <a:r>
              <a:rPr lang="ru-RU" dirty="0" err="1" smtClean="0"/>
              <a:t>кістку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гомілки</a:t>
            </a:r>
            <a:r>
              <a:rPr lang="ru-RU" dirty="0"/>
              <a:t> (</a:t>
            </a:r>
            <a:r>
              <a:rPr lang="ru-RU" dirty="0" err="1"/>
              <a:t>велику</a:t>
            </a:r>
            <a:r>
              <a:rPr lang="ru-RU" dirty="0"/>
              <a:t> і малу </a:t>
            </a:r>
            <a:r>
              <a:rPr lang="ru-RU" dirty="0" err="1"/>
              <a:t>гомілкові</a:t>
            </a:r>
            <a:r>
              <a:rPr lang="ru-RU" dirty="0"/>
              <a:t>) і стопу,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склада¬ється</a:t>
            </a:r>
            <a:r>
              <a:rPr lang="ru-RU" dirty="0"/>
              <a:t> з 26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прямоходінням</a:t>
            </a:r>
            <a:r>
              <a:rPr lang="ru-RU" dirty="0"/>
              <a:t> стопа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склепінчастої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пружну</a:t>
            </a:r>
            <a:r>
              <a:rPr lang="ru-RU" dirty="0"/>
              <a:t> ходьбу.</a:t>
            </a:r>
          </a:p>
        </p:txBody>
      </p:sp>
    </p:spTree>
    <p:extLst>
      <p:ext uri="{BB962C8B-B14F-4D97-AF65-F5344CB8AC3E}">
        <p14:creationId xmlns:p14="http://schemas.microsoft.com/office/powerpoint/2010/main" val="2921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10 фактів про скелет людини.</a:t>
            </a:r>
            <a:endParaRPr lang="ru-RU" dirty="0">
              <a:ln w="1333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dirty="0"/>
              <a:t> </a:t>
            </a:r>
            <a:r>
              <a:rPr lang="ru-RU" dirty="0" smtClean="0"/>
              <a:t>У скелет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 err="1"/>
              <a:t>немовлят</a:t>
            </a:r>
            <a:r>
              <a:rPr lang="ru-RU" dirty="0"/>
              <a:t> </a:t>
            </a:r>
            <a:r>
              <a:rPr lang="ru-RU" dirty="0" err="1"/>
              <a:t>зоо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2) З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до 206.</a:t>
            </a:r>
          </a:p>
          <a:p>
            <a:pPr marL="0" indent="0">
              <a:buNone/>
            </a:pPr>
            <a:r>
              <a:rPr lang="ru-RU" dirty="0"/>
              <a:t>Причина-у </a:t>
            </a:r>
            <a:r>
              <a:rPr lang="ru-RU" dirty="0" err="1"/>
              <a:t>зрощенні</a:t>
            </a:r>
            <a:r>
              <a:rPr lang="ru-RU" dirty="0"/>
              <a:t> ряду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dirty="0" err="1"/>
              <a:t>Ц</a:t>
            </a:r>
            <a:r>
              <a:rPr lang="ru-RU" dirty="0" err="1" smtClean="0"/>
              <a:t>ікавім</a:t>
            </a:r>
            <a:r>
              <a:rPr lang="ru-RU" dirty="0" smtClean="0"/>
              <a:t> </a:t>
            </a:r>
            <a:r>
              <a:rPr lang="ru-RU" dirty="0"/>
              <a:t>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скелета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розрізнити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у 5-тижневого </a:t>
            </a:r>
            <a:r>
              <a:rPr lang="ru-RU" dirty="0" err="1"/>
              <a:t>зародка</a:t>
            </a:r>
            <a:r>
              <a:rPr lang="ru-RU" dirty="0"/>
              <a:t> (</a:t>
            </a:r>
            <a:r>
              <a:rPr lang="ru-RU" dirty="0" err="1"/>
              <a:t>розміром</a:t>
            </a:r>
            <a:r>
              <a:rPr lang="ru-RU" dirty="0"/>
              <a:t> з горошину), 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помітною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є хребет,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виразну</a:t>
            </a:r>
            <a:r>
              <a:rPr lang="ru-RU" dirty="0"/>
              <a:t> дугу.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Людський</a:t>
            </a:r>
            <a:r>
              <a:rPr lang="ru-RU" dirty="0" smtClean="0"/>
              <a:t> </a:t>
            </a:r>
            <a:r>
              <a:rPr lang="ru-RU" dirty="0"/>
              <a:t>скелет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оновлюється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три </a:t>
            </a:r>
            <a:r>
              <a:rPr lang="ru-RU" dirty="0" err="1"/>
              <a:t>місяці</a:t>
            </a:r>
            <a:r>
              <a:rPr lang="ru-RU" dirty="0"/>
              <a:t>.    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/>
              <a:t>40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"</a:t>
            </a:r>
            <a:r>
              <a:rPr lang="ru-RU" dirty="0" err="1"/>
              <a:t>рости</a:t>
            </a:r>
            <a:r>
              <a:rPr lang="ru-RU" dirty="0"/>
              <a:t> вниз”. </a:t>
            </a:r>
            <a:r>
              <a:rPr lang="ru-RU" dirty="0" err="1"/>
              <a:t>Кожні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на 1 см. Причина </a:t>
            </a:r>
            <a:r>
              <a:rPr lang="ru-RU" dirty="0" err="1"/>
              <a:t>цього</a:t>
            </a:r>
            <a:r>
              <a:rPr lang="ru-RU" dirty="0"/>
              <a:t> – </a:t>
            </a:r>
            <a:r>
              <a:rPr lang="ru-RU" dirty="0" err="1"/>
              <a:t>висихання</a:t>
            </a:r>
            <a:r>
              <a:rPr lang="ru-RU" dirty="0"/>
              <a:t> </a:t>
            </a:r>
            <a:r>
              <a:rPr lang="ru-RU" dirty="0" err="1"/>
              <a:t>хрящів</a:t>
            </a:r>
            <a:r>
              <a:rPr lang="ru-RU" dirty="0"/>
              <a:t> в </a:t>
            </a:r>
            <a:r>
              <a:rPr lang="ru-RU" dirty="0" err="1"/>
              <a:t>суглобах</a:t>
            </a:r>
            <a:r>
              <a:rPr lang="ru-RU" dirty="0"/>
              <a:t> і </a:t>
            </a:r>
            <a:r>
              <a:rPr lang="ru-RU" dirty="0" err="1"/>
              <a:t>хребті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6)У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ранкове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вечірній</a:t>
            </a:r>
            <a:r>
              <a:rPr lang="ru-RU" dirty="0"/>
              <a:t> на 1-2 см. 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7)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/>
              <a:t>половина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зап’ястях</a:t>
            </a:r>
            <a:r>
              <a:rPr lang="ru-RU" dirty="0"/>
              <a:t> і </a:t>
            </a:r>
            <a:r>
              <a:rPr lang="ru-RU" dirty="0" smtClean="0"/>
              <a:t>ступнях.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err="1" smtClean="0"/>
              <a:t>Стегнова</a:t>
            </a:r>
            <a:r>
              <a:rPr lang="en-US" dirty="0" smtClean="0"/>
              <a:t> </a:t>
            </a:r>
            <a:r>
              <a:rPr lang="uk-UA" dirty="0" err="1" smtClean="0"/>
              <a:t>кістка–</a:t>
            </a:r>
            <a:r>
              <a:rPr lang="ru-RU" dirty="0" smtClean="0"/>
              <a:t> </a:t>
            </a:r>
            <a:r>
              <a:rPr lang="ru-RU" dirty="0" err="1" smtClean="0"/>
              <a:t>найдовша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кісток</a:t>
            </a:r>
            <a:r>
              <a:rPr lang="ru-RU" dirty="0"/>
              <a:t> скелета, вона </a:t>
            </a:r>
            <a:r>
              <a:rPr lang="ru-RU" dirty="0" err="1"/>
              <a:t>складає</a:t>
            </a:r>
            <a:r>
              <a:rPr lang="ru-RU" dirty="0"/>
              <a:t> 1 / 4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, </a:t>
            </a:r>
            <a:r>
              <a:rPr lang="ru-RU" dirty="0" err="1"/>
              <a:t>витримує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тиск</a:t>
            </a:r>
            <a:r>
              <a:rPr lang="ru-RU" dirty="0"/>
              <a:t> 1500 кг.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9)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міцністю</a:t>
            </a:r>
            <a:r>
              <a:rPr lang="ru-RU" dirty="0"/>
              <a:t> </a:t>
            </a:r>
            <a:r>
              <a:rPr lang="ru-RU" dirty="0" err="1"/>
              <a:t>перевершують</a:t>
            </a:r>
            <a:r>
              <a:rPr lang="ru-RU" dirty="0"/>
              <a:t> </a:t>
            </a:r>
            <a:r>
              <a:rPr lang="ru-RU" dirty="0" err="1"/>
              <a:t>граніт</a:t>
            </a:r>
            <a:r>
              <a:rPr lang="ru-RU" dirty="0"/>
              <a:t> в 2,5 рази, а </a:t>
            </a:r>
            <a:r>
              <a:rPr lang="ru-RU" dirty="0" err="1"/>
              <a:t>пружність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за </a:t>
            </a:r>
            <a:r>
              <a:rPr lang="ru-RU" dirty="0" err="1"/>
              <a:t>пружність</a:t>
            </a:r>
            <a:r>
              <a:rPr lang="ru-RU" dirty="0"/>
              <a:t> дуба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/>
              <a:t>10) Скелет новонародженої дитини складається з більш ніж трьохсот кісточок, але в результаті того що багато з них зростаються в процесі дорослішання, у скелеті дорослої їх залишається лише 206.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9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922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Загальні поняття про скелет людини. Будова кістки.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Скелет (</a:t>
            </a:r>
            <a:r>
              <a:rPr lang="ru-RU" dirty="0" err="1"/>
              <a:t>кістяк</a:t>
            </a:r>
            <a:r>
              <a:rPr lang="ru-RU" dirty="0"/>
              <a:t>)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 smtClean="0"/>
              <a:t>опорну</a:t>
            </a:r>
            <a:r>
              <a:rPr lang="ru-RU" dirty="0"/>
              <a:t>, </a:t>
            </a:r>
            <a:r>
              <a:rPr lang="ru-RU" dirty="0" err="1"/>
              <a:t>захисну</a:t>
            </a:r>
            <a:r>
              <a:rPr lang="ru-RU" dirty="0"/>
              <a:t>, </a:t>
            </a:r>
            <a:r>
              <a:rPr lang="ru-RU" dirty="0" err="1"/>
              <a:t>локомоторну</a:t>
            </a:r>
            <a:r>
              <a:rPr lang="ru-RU" dirty="0"/>
              <a:t>, </a:t>
            </a:r>
            <a:r>
              <a:rPr lang="ru-RU" dirty="0" err="1"/>
              <a:t>кровотвірну</a:t>
            </a:r>
            <a:r>
              <a:rPr lang="ru-RU" dirty="0"/>
              <a:t> та </a:t>
            </a:r>
            <a:r>
              <a:rPr lang="ru-RU" dirty="0" err="1"/>
              <a:t>депонуючу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До скелету входить </a:t>
            </a:r>
            <a:r>
              <a:rPr lang="ru-RU" dirty="0" err="1"/>
              <a:t>близько</a:t>
            </a:r>
            <a:r>
              <a:rPr lang="ru-RU" dirty="0"/>
              <a:t> 200 </a:t>
            </a:r>
            <a:r>
              <a:rPr lang="ru-RU" dirty="0" err="1"/>
              <a:t>кісток</a:t>
            </a:r>
            <a:r>
              <a:rPr lang="ru-RU" dirty="0"/>
              <a:t>. В </a:t>
            </a:r>
            <a:r>
              <a:rPr lang="ru-RU" dirty="0" err="1"/>
              <a:t>скелеті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осьовий</a:t>
            </a:r>
            <a:r>
              <a:rPr lang="ru-RU" dirty="0"/>
              <a:t> (хребет, череп,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) та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(</a:t>
            </a:r>
            <a:r>
              <a:rPr lang="ru-RU" dirty="0" err="1"/>
              <a:t>пояси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та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). </a:t>
            </a:r>
            <a:r>
              <a:rPr lang="ru-RU" dirty="0" err="1"/>
              <a:t>Кістки</a:t>
            </a:r>
            <a:r>
              <a:rPr lang="ru-RU" dirty="0"/>
              <a:t> скелету є </a:t>
            </a:r>
            <a:r>
              <a:rPr lang="ru-RU" dirty="0" err="1"/>
              <a:t>своєрідними</a:t>
            </a:r>
            <a:r>
              <a:rPr lang="ru-RU" dirty="0"/>
              <a:t> </a:t>
            </a:r>
            <a:r>
              <a:rPr lang="ru-RU" dirty="0" err="1"/>
              <a:t>важелями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</a:t>
            </a:r>
            <a:r>
              <a:rPr lang="ru-RU" dirty="0" err="1"/>
              <a:t>м'язами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. До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прикріплюються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, </a:t>
            </a:r>
            <a:r>
              <a:rPr lang="ru-RU" dirty="0" err="1"/>
              <a:t>сухожилля</a:t>
            </a:r>
            <a:r>
              <a:rPr lang="ru-RU" dirty="0"/>
              <a:t>, </a:t>
            </a:r>
            <a:r>
              <a:rPr lang="ru-RU" dirty="0" err="1"/>
              <a:t>фасції</a:t>
            </a:r>
            <a:r>
              <a:rPr lang="ru-RU" dirty="0"/>
              <a:t>. Скелет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для </a:t>
            </a:r>
            <a:r>
              <a:rPr lang="ru-RU" dirty="0" err="1"/>
              <a:t>розташування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спинного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мінеральному</a:t>
            </a:r>
            <a:r>
              <a:rPr lang="ru-RU" dirty="0"/>
              <a:t> </a:t>
            </a:r>
            <a:r>
              <a:rPr lang="ru-RU" dirty="0" err="1"/>
              <a:t>обміні</a:t>
            </a:r>
            <a:r>
              <a:rPr lang="ru-RU" dirty="0"/>
              <a:t>, вони є </a:t>
            </a:r>
            <a:r>
              <a:rPr lang="ru-RU" dirty="0" err="1" smtClean="0"/>
              <a:t>осередком</a:t>
            </a:r>
            <a:r>
              <a:rPr lang="ru-RU" dirty="0" smtClean="0"/>
              <a:t> </a:t>
            </a:r>
            <a:r>
              <a:rPr lang="ru-RU" dirty="0" err="1"/>
              <a:t>кальцію</a:t>
            </a:r>
            <a:r>
              <a:rPr lang="ru-RU" dirty="0"/>
              <a:t>, фосфору </a:t>
            </a:r>
            <a:r>
              <a:rPr lang="ru-RU" dirty="0" err="1"/>
              <a:t>тощо</a:t>
            </a:r>
            <a:r>
              <a:rPr lang="ru-RU" dirty="0"/>
              <a:t>. Жива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вітаміни</a:t>
            </a:r>
            <a:r>
              <a:rPr lang="ru-RU" dirty="0"/>
              <a:t> А, Д, С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6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 loop="1">
            <p:snd r:embed="rId2" name="push.wav"/>
          </p:stSnd>
        </p:sndAc>
      </p:transition>
    </mc:Choice>
    <mc:Fallback xmlns="">
      <p:transition spd="slow">
        <p:fade/>
        <p:sndAc>
          <p:stSnd loop="1"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stja\Documents\imgpreviewне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8" b="96635" l="9845" r="84974"/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97">
            <a:off x="1389258" y="-292287"/>
            <a:ext cx="4392488" cy="46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stja\Documents\imgpreviewр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42" l="15116" r="77907">
                        <a14:foregroundMark x1="27907" y1="36910" x2="27907" y2="35193"/>
                        <a14:foregroundMark x1="27907" y1="39914" x2="23256" y2="51073"/>
                        <a14:backgroundMark x1="33721" y1="43777" x2="35465" y2="39056"/>
                        <a14:backgroundMark x1="63372" y1="45923" x2="58721" y2="38627"/>
                        <a14:backgroundMark x1="58721" y1="38627" x2="58721" y2="35622"/>
                        <a14:backgroundMark x1="47093" y1="69099" x2="47093" y2="59227"/>
                        <a14:backgroundMark x1="47093" y1="59227" x2="47093" y2="59227"/>
                        <a14:backgroundMark x1="47093" y1="57082" x2="47093" y2="55794"/>
                        <a14:backgroundMark x1="47093" y1="54506" x2="47093" y2="53648"/>
                        <a14:backgroundMark x1="36628" y1="36910" x2="36628" y2="34335"/>
                        <a14:backgroundMark x1="36628" y1="34335" x2="36047" y2="32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8431">
            <a:off x="5113378" y="-183086"/>
            <a:ext cx="3915494" cy="53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ертикальный свиток 6"/>
          <p:cNvSpPr/>
          <p:nvPr/>
        </p:nvSpPr>
        <p:spPr>
          <a:xfrm rot="10800000">
            <a:off x="1448436" y="3060096"/>
            <a:ext cx="5400600" cy="2048125"/>
          </a:xfrm>
          <a:custGeom>
            <a:avLst/>
            <a:gdLst>
              <a:gd name="connsiteX0" fmla="*/ 99011 w 5400600"/>
              <a:gd name="connsiteY0" fmla="*/ 1584176 h 1584176"/>
              <a:gd name="connsiteX1" fmla="*/ 198022 w 5400600"/>
              <a:gd name="connsiteY1" fmla="*/ 1485165 h 1584176"/>
              <a:gd name="connsiteX2" fmla="*/ 99011 w 5400600"/>
              <a:gd name="connsiteY2" fmla="*/ 1485165 h 1584176"/>
              <a:gd name="connsiteX3" fmla="*/ 148517 w 5400600"/>
              <a:gd name="connsiteY3" fmla="*/ 1435659 h 1584176"/>
              <a:gd name="connsiteX4" fmla="*/ 99011 w 5400600"/>
              <a:gd name="connsiteY4" fmla="*/ 1386153 h 1584176"/>
              <a:gd name="connsiteX5" fmla="*/ 198022 w 5400600"/>
              <a:gd name="connsiteY5" fmla="*/ 1386154 h 1584176"/>
              <a:gd name="connsiteX6" fmla="*/ 198022 w 5400600"/>
              <a:gd name="connsiteY6" fmla="*/ 99011 h 1584176"/>
              <a:gd name="connsiteX7" fmla="*/ 297033 w 5400600"/>
              <a:gd name="connsiteY7" fmla="*/ 0 h 1584176"/>
              <a:gd name="connsiteX8" fmla="*/ 5301589 w 5400600"/>
              <a:gd name="connsiteY8" fmla="*/ 0 h 1584176"/>
              <a:gd name="connsiteX9" fmla="*/ 5400600 w 5400600"/>
              <a:gd name="connsiteY9" fmla="*/ 99011 h 1584176"/>
              <a:gd name="connsiteX10" fmla="*/ 5301589 w 5400600"/>
              <a:gd name="connsiteY10" fmla="*/ 198022 h 1584176"/>
              <a:gd name="connsiteX11" fmla="*/ 5202578 w 5400600"/>
              <a:gd name="connsiteY11" fmla="*/ 198022 h 1584176"/>
              <a:gd name="connsiteX12" fmla="*/ 5202578 w 5400600"/>
              <a:gd name="connsiteY12" fmla="*/ 1485165 h 1584176"/>
              <a:gd name="connsiteX13" fmla="*/ 5103567 w 5400600"/>
              <a:gd name="connsiteY13" fmla="*/ 1584176 h 1584176"/>
              <a:gd name="connsiteX14" fmla="*/ 99011 w 5400600"/>
              <a:gd name="connsiteY14" fmla="*/ 1584176 h 1584176"/>
              <a:gd name="connsiteX15" fmla="*/ 396044 w 5400600"/>
              <a:gd name="connsiteY15" fmla="*/ 99011 h 1584176"/>
              <a:gd name="connsiteX16" fmla="*/ 297033 w 5400600"/>
              <a:gd name="connsiteY16" fmla="*/ 198022 h 1584176"/>
              <a:gd name="connsiteX17" fmla="*/ 247527 w 5400600"/>
              <a:gd name="connsiteY17" fmla="*/ 148516 h 1584176"/>
              <a:gd name="connsiteX18" fmla="*/ 297033 w 5400600"/>
              <a:gd name="connsiteY18" fmla="*/ 99010 h 1584176"/>
              <a:gd name="connsiteX19" fmla="*/ 396044 w 5400600"/>
              <a:gd name="connsiteY19" fmla="*/ 99011 h 1584176"/>
              <a:gd name="connsiteX0" fmla="*/ 396044 w 5400600"/>
              <a:gd name="connsiteY0" fmla="*/ 99011 h 1584176"/>
              <a:gd name="connsiteX1" fmla="*/ 297033 w 5400600"/>
              <a:gd name="connsiteY1" fmla="*/ 198022 h 1584176"/>
              <a:gd name="connsiteX2" fmla="*/ 247527 w 5400600"/>
              <a:gd name="connsiteY2" fmla="*/ 148516 h 1584176"/>
              <a:gd name="connsiteX3" fmla="*/ 297033 w 5400600"/>
              <a:gd name="connsiteY3" fmla="*/ 99010 h 1584176"/>
              <a:gd name="connsiteX4" fmla="*/ 396044 w 5400600"/>
              <a:gd name="connsiteY4" fmla="*/ 99011 h 1584176"/>
              <a:gd name="connsiteX5" fmla="*/ 198022 w 5400600"/>
              <a:gd name="connsiteY5" fmla="*/ 1485165 h 1584176"/>
              <a:gd name="connsiteX6" fmla="*/ 99011 w 5400600"/>
              <a:gd name="connsiteY6" fmla="*/ 1584176 h 1584176"/>
              <a:gd name="connsiteX7" fmla="*/ 0 w 5400600"/>
              <a:gd name="connsiteY7" fmla="*/ 1485165 h 1584176"/>
              <a:gd name="connsiteX8" fmla="*/ 99011 w 5400600"/>
              <a:gd name="connsiteY8" fmla="*/ 1386154 h 1584176"/>
              <a:gd name="connsiteX9" fmla="*/ 148517 w 5400600"/>
              <a:gd name="connsiteY9" fmla="*/ 1435660 h 1584176"/>
              <a:gd name="connsiteX10" fmla="*/ 99011 w 5400600"/>
              <a:gd name="connsiteY10" fmla="*/ 1485166 h 1584176"/>
              <a:gd name="connsiteX11" fmla="*/ 198022 w 5400600"/>
              <a:gd name="connsiteY11" fmla="*/ 1485165 h 1584176"/>
              <a:gd name="connsiteX0" fmla="*/ 198022 w 5400600"/>
              <a:gd name="connsiteY0" fmla="*/ 1386154 h 1584176"/>
              <a:gd name="connsiteX1" fmla="*/ 198022 w 5400600"/>
              <a:gd name="connsiteY1" fmla="*/ 99011 h 1584176"/>
              <a:gd name="connsiteX2" fmla="*/ 297033 w 5400600"/>
              <a:gd name="connsiteY2" fmla="*/ 0 h 1584176"/>
              <a:gd name="connsiteX3" fmla="*/ 5301589 w 5400600"/>
              <a:gd name="connsiteY3" fmla="*/ 0 h 1584176"/>
              <a:gd name="connsiteX4" fmla="*/ 5400600 w 5400600"/>
              <a:gd name="connsiteY4" fmla="*/ 99011 h 1584176"/>
              <a:gd name="connsiteX5" fmla="*/ 5301589 w 5400600"/>
              <a:gd name="connsiteY5" fmla="*/ 198022 h 1584176"/>
              <a:gd name="connsiteX6" fmla="*/ 5202578 w 5400600"/>
              <a:gd name="connsiteY6" fmla="*/ 198022 h 1584176"/>
              <a:gd name="connsiteX7" fmla="*/ 5202578 w 5400600"/>
              <a:gd name="connsiteY7" fmla="*/ 1485165 h 1584176"/>
              <a:gd name="connsiteX8" fmla="*/ 5103567 w 5400600"/>
              <a:gd name="connsiteY8" fmla="*/ 1584176 h 1584176"/>
              <a:gd name="connsiteX9" fmla="*/ 99011 w 5400600"/>
              <a:gd name="connsiteY9" fmla="*/ 1584176 h 1584176"/>
              <a:gd name="connsiteX10" fmla="*/ 0 w 5400600"/>
              <a:gd name="connsiteY10" fmla="*/ 1485165 h 1584176"/>
              <a:gd name="connsiteX11" fmla="*/ 99011 w 5400600"/>
              <a:gd name="connsiteY11" fmla="*/ 1386154 h 1584176"/>
              <a:gd name="connsiteX12" fmla="*/ 198022 w 5400600"/>
              <a:gd name="connsiteY12" fmla="*/ 1386154 h 1584176"/>
              <a:gd name="connsiteX13" fmla="*/ 297033 w 5400600"/>
              <a:gd name="connsiteY13" fmla="*/ 0 h 1584176"/>
              <a:gd name="connsiteX14" fmla="*/ 396044 w 5400600"/>
              <a:gd name="connsiteY14" fmla="*/ 99011 h 1584176"/>
              <a:gd name="connsiteX15" fmla="*/ 297033 w 5400600"/>
              <a:gd name="connsiteY15" fmla="*/ 198022 h 1584176"/>
              <a:gd name="connsiteX16" fmla="*/ 247527 w 5400600"/>
              <a:gd name="connsiteY16" fmla="*/ 148516 h 1584176"/>
              <a:gd name="connsiteX17" fmla="*/ 297033 w 5400600"/>
              <a:gd name="connsiteY17" fmla="*/ 99010 h 1584176"/>
              <a:gd name="connsiteX18" fmla="*/ 396044 w 5400600"/>
              <a:gd name="connsiteY18" fmla="*/ 99011 h 1584176"/>
              <a:gd name="connsiteX19" fmla="*/ 5202578 w 5400600"/>
              <a:gd name="connsiteY19" fmla="*/ 198022 h 1584176"/>
              <a:gd name="connsiteX20" fmla="*/ 297033 w 5400600"/>
              <a:gd name="connsiteY20" fmla="*/ 198022 h 1584176"/>
              <a:gd name="connsiteX21" fmla="*/ 99011 w 5400600"/>
              <a:gd name="connsiteY21" fmla="*/ 1386154 h 1584176"/>
              <a:gd name="connsiteX22" fmla="*/ 148517 w 5400600"/>
              <a:gd name="connsiteY22" fmla="*/ 1435660 h 1584176"/>
              <a:gd name="connsiteX23" fmla="*/ 99011 w 5400600"/>
              <a:gd name="connsiteY23" fmla="*/ 1485166 h 1584176"/>
              <a:gd name="connsiteX24" fmla="*/ 198022 w 5400600"/>
              <a:gd name="connsiteY24" fmla="*/ 1485165 h 1584176"/>
              <a:gd name="connsiteX25" fmla="*/ 99011 w 5400600"/>
              <a:gd name="connsiteY25" fmla="*/ 1584176 h 1584176"/>
              <a:gd name="connsiteX26" fmla="*/ 198022 w 5400600"/>
              <a:gd name="connsiteY26" fmla="*/ 1485165 h 1584176"/>
              <a:gd name="connsiteX27" fmla="*/ 198022 w 5400600"/>
              <a:gd name="connsiteY27" fmla="*/ 1386154 h 1584176"/>
              <a:gd name="connsiteX0" fmla="*/ 99011 w 5400600"/>
              <a:gd name="connsiteY0" fmla="*/ 1584176 h 1584176"/>
              <a:gd name="connsiteX1" fmla="*/ 198022 w 5400600"/>
              <a:gd name="connsiteY1" fmla="*/ 1485165 h 1584176"/>
              <a:gd name="connsiteX2" fmla="*/ 99011 w 5400600"/>
              <a:gd name="connsiteY2" fmla="*/ 1485165 h 1584176"/>
              <a:gd name="connsiteX3" fmla="*/ 148517 w 5400600"/>
              <a:gd name="connsiteY3" fmla="*/ 1435659 h 1584176"/>
              <a:gd name="connsiteX4" fmla="*/ 99011 w 5400600"/>
              <a:gd name="connsiteY4" fmla="*/ 1386153 h 1584176"/>
              <a:gd name="connsiteX5" fmla="*/ 198022 w 5400600"/>
              <a:gd name="connsiteY5" fmla="*/ 1386154 h 1584176"/>
              <a:gd name="connsiteX6" fmla="*/ 198022 w 5400600"/>
              <a:gd name="connsiteY6" fmla="*/ 99011 h 1584176"/>
              <a:gd name="connsiteX7" fmla="*/ 297033 w 5400600"/>
              <a:gd name="connsiteY7" fmla="*/ 0 h 1584176"/>
              <a:gd name="connsiteX8" fmla="*/ 5301589 w 5400600"/>
              <a:gd name="connsiteY8" fmla="*/ 0 h 1584176"/>
              <a:gd name="connsiteX9" fmla="*/ 5400600 w 5400600"/>
              <a:gd name="connsiteY9" fmla="*/ 99011 h 1584176"/>
              <a:gd name="connsiteX10" fmla="*/ 5301589 w 5400600"/>
              <a:gd name="connsiteY10" fmla="*/ 198022 h 1584176"/>
              <a:gd name="connsiteX11" fmla="*/ 5202578 w 5400600"/>
              <a:gd name="connsiteY11" fmla="*/ 198022 h 1584176"/>
              <a:gd name="connsiteX12" fmla="*/ 5202578 w 5400600"/>
              <a:gd name="connsiteY12" fmla="*/ 1485165 h 1584176"/>
              <a:gd name="connsiteX13" fmla="*/ 5103567 w 5400600"/>
              <a:gd name="connsiteY13" fmla="*/ 1584176 h 1584176"/>
              <a:gd name="connsiteX14" fmla="*/ 99011 w 5400600"/>
              <a:gd name="connsiteY14" fmla="*/ 1584176 h 1584176"/>
              <a:gd name="connsiteX15" fmla="*/ 396044 w 5400600"/>
              <a:gd name="connsiteY15" fmla="*/ 99011 h 1584176"/>
              <a:gd name="connsiteX16" fmla="*/ 297033 w 5400600"/>
              <a:gd name="connsiteY16" fmla="*/ 198022 h 1584176"/>
              <a:gd name="connsiteX17" fmla="*/ 247527 w 5400600"/>
              <a:gd name="connsiteY17" fmla="*/ 148516 h 1584176"/>
              <a:gd name="connsiteX18" fmla="*/ 297033 w 5400600"/>
              <a:gd name="connsiteY18" fmla="*/ 99010 h 1584176"/>
              <a:gd name="connsiteX19" fmla="*/ 396044 w 5400600"/>
              <a:gd name="connsiteY19" fmla="*/ 99011 h 1584176"/>
              <a:gd name="connsiteX0" fmla="*/ 396044 w 5400600"/>
              <a:gd name="connsiteY0" fmla="*/ 99011 h 1584176"/>
              <a:gd name="connsiteX1" fmla="*/ 297033 w 5400600"/>
              <a:gd name="connsiteY1" fmla="*/ 198022 h 1584176"/>
              <a:gd name="connsiteX2" fmla="*/ 247527 w 5400600"/>
              <a:gd name="connsiteY2" fmla="*/ 148516 h 1584176"/>
              <a:gd name="connsiteX3" fmla="*/ 297033 w 5400600"/>
              <a:gd name="connsiteY3" fmla="*/ 99010 h 1584176"/>
              <a:gd name="connsiteX4" fmla="*/ 396044 w 5400600"/>
              <a:gd name="connsiteY4" fmla="*/ 99011 h 1584176"/>
              <a:gd name="connsiteX5" fmla="*/ 198022 w 5400600"/>
              <a:gd name="connsiteY5" fmla="*/ 1485165 h 1584176"/>
              <a:gd name="connsiteX6" fmla="*/ 99011 w 5400600"/>
              <a:gd name="connsiteY6" fmla="*/ 1584176 h 1584176"/>
              <a:gd name="connsiteX7" fmla="*/ 0 w 5400600"/>
              <a:gd name="connsiteY7" fmla="*/ 1485165 h 1584176"/>
              <a:gd name="connsiteX8" fmla="*/ 99011 w 5400600"/>
              <a:gd name="connsiteY8" fmla="*/ 1386154 h 1584176"/>
              <a:gd name="connsiteX9" fmla="*/ 148517 w 5400600"/>
              <a:gd name="connsiteY9" fmla="*/ 1435660 h 1584176"/>
              <a:gd name="connsiteX10" fmla="*/ 99011 w 5400600"/>
              <a:gd name="connsiteY10" fmla="*/ 1485166 h 1584176"/>
              <a:gd name="connsiteX11" fmla="*/ 198022 w 5400600"/>
              <a:gd name="connsiteY11" fmla="*/ 1485165 h 1584176"/>
              <a:gd name="connsiteX0" fmla="*/ 198022 w 5400600"/>
              <a:gd name="connsiteY0" fmla="*/ 1386154 h 1584176"/>
              <a:gd name="connsiteX1" fmla="*/ 198022 w 5400600"/>
              <a:gd name="connsiteY1" fmla="*/ 99011 h 1584176"/>
              <a:gd name="connsiteX2" fmla="*/ 297033 w 5400600"/>
              <a:gd name="connsiteY2" fmla="*/ 0 h 1584176"/>
              <a:gd name="connsiteX3" fmla="*/ 5301589 w 5400600"/>
              <a:gd name="connsiteY3" fmla="*/ 0 h 1584176"/>
              <a:gd name="connsiteX4" fmla="*/ 5400600 w 5400600"/>
              <a:gd name="connsiteY4" fmla="*/ 99011 h 1584176"/>
              <a:gd name="connsiteX5" fmla="*/ 5301589 w 5400600"/>
              <a:gd name="connsiteY5" fmla="*/ 198022 h 1584176"/>
              <a:gd name="connsiteX6" fmla="*/ 5202578 w 5400600"/>
              <a:gd name="connsiteY6" fmla="*/ 198022 h 1584176"/>
              <a:gd name="connsiteX7" fmla="*/ 5202578 w 5400600"/>
              <a:gd name="connsiteY7" fmla="*/ 1485165 h 1584176"/>
              <a:gd name="connsiteX8" fmla="*/ 3011531 w 5400600"/>
              <a:gd name="connsiteY8" fmla="*/ 1473340 h 1584176"/>
              <a:gd name="connsiteX9" fmla="*/ 99011 w 5400600"/>
              <a:gd name="connsiteY9" fmla="*/ 1584176 h 1584176"/>
              <a:gd name="connsiteX10" fmla="*/ 0 w 5400600"/>
              <a:gd name="connsiteY10" fmla="*/ 1485165 h 1584176"/>
              <a:gd name="connsiteX11" fmla="*/ 99011 w 5400600"/>
              <a:gd name="connsiteY11" fmla="*/ 1386154 h 1584176"/>
              <a:gd name="connsiteX12" fmla="*/ 198022 w 5400600"/>
              <a:gd name="connsiteY12" fmla="*/ 1386154 h 1584176"/>
              <a:gd name="connsiteX13" fmla="*/ 297033 w 5400600"/>
              <a:gd name="connsiteY13" fmla="*/ 0 h 1584176"/>
              <a:gd name="connsiteX14" fmla="*/ 396044 w 5400600"/>
              <a:gd name="connsiteY14" fmla="*/ 99011 h 1584176"/>
              <a:gd name="connsiteX15" fmla="*/ 297033 w 5400600"/>
              <a:gd name="connsiteY15" fmla="*/ 198022 h 1584176"/>
              <a:gd name="connsiteX16" fmla="*/ 247527 w 5400600"/>
              <a:gd name="connsiteY16" fmla="*/ 148516 h 1584176"/>
              <a:gd name="connsiteX17" fmla="*/ 297033 w 5400600"/>
              <a:gd name="connsiteY17" fmla="*/ 99010 h 1584176"/>
              <a:gd name="connsiteX18" fmla="*/ 396044 w 5400600"/>
              <a:gd name="connsiteY18" fmla="*/ 99011 h 1584176"/>
              <a:gd name="connsiteX19" fmla="*/ 5202578 w 5400600"/>
              <a:gd name="connsiteY19" fmla="*/ 198022 h 1584176"/>
              <a:gd name="connsiteX20" fmla="*/ 297033 w 5400600"/>
              <a:gd name="connsiteY20" fmla="*/ 198022 h 1584176"/>
              <a:gd name="connsiteX21" fmla="*/ 99011 w 5400600"/>
              <a:gd name="connsiteY21" fmla="*/ 1386154 h 1584176"/>
              <a:gd name="connsiteX22" fmla="*/ 148517 w 5400600"/>
              <a:gd name="connsiteY22" fmla="*/ 1435660 h 1584176"/>
              <a:gd name="connsiteX23" fmla="*/ 99011 w 5400600"/>
              <a:gd name="connsiteY23" fmla="*/ 1485166 h 1584176"/>
              <a:gd name="connsiteX24" fmla="*/ 198022 w 5400600"/>
              <a:gd name="connsiteY24" fmla="*/ 1485165 h 1584176"/>
              <a:gd name="connsiteX25" fmla="*/ 99011 w 5400600"/>
              <a:gd name="connsiteY25" fmla="*/ 1584176 h 1584176"/>
              <a:gd name="connsiteX26" fmla="*/ 198022 w 5400600"/>
              <a:gd name="connsiteY26" fmla="*/ 1485165 h 1584176"/>
              <a:gd name="connsiteX27" fmla="*/ 198022 w 5400600"/>
              <a:gd name="connsiteY27" fmla="*/ 1386154 h 1584176"/>
              <a:gd name="connsiteX0" fmla="*/ 99011 w 5400600"/>
              <a:gd name="connsiteY0" fmla="*/ 1584176 h 1622136"/>
              <a:gd name="connsiteX1" fmla="*/ 198022 w 5400600"/>
              <a:gd name="connsiteY1" fmla="*/ 1485165 h 1622136"/>
              <a:gd name="connsiteX2" fmla="*/ 99011 w 5400600"/>
              <a:gd name="connsiteY2" fmla="*/ 1485165 h 1622136"/>
              <a:gd name="connsiteX3" fmla="*/ 148517 w 5400600"/>
              <a:gd name="connsiteY3" fmla="*/ 1435659 h 1622136"/>
              <a:gd name="connsiteX4" fmla="*/ 99011 w 5400600"/>
              <a:gd name="connsiteY4" fmla="*/ 1386153 h 1622136"/>
              <a:gd name="connsiteX5" fmla="*/ 198022 w 5400600"/>
              <a:gd name="connsiteY5" fmla="*/ 1386154 h 1622136"/>
              <a:gd name="connsiteX6" fmla="*/ 198022 w 5400600"/>
              <a:gd name="connsiteY6" fmla="*/ 99011 h 1622136"/>
              <a:gd name="connsiteX7" fmla="*/ 297033 w 5400600"/>
              <a:gd name="connsiteY7" fmla="*/ 0 h 1622136"/>
              <a:gd name="connsiteX8" fmla="*/ 5301589 w 5400600"/>
              <a:gd name="connsiteY8" fmla="*/ 0 h 1622136"/>
              <a:gd name="connsiteX9" fmla="*/ 5400600 w 5400600"/>
              <a:gd name="connsiteY9" fmla="*/ 99011 h 1622136"/>
              <a:gd name="connsiteX10" fmla="*/ 5301589 w 5400600"/>
              <a:gd name="connsiteY10" fmla="*/ 198022 h 1622136"/>
              <a:gd name="connsiteX11" fmla="*/ 5202578 w 5400600"/>
              <a:gd name="connsiteY11" fmla="*/ 198022 h 1622136"/>
              <a:gd name="connsiteX12" fmla="*/ 5202578 w 5400600"/>
              <a:gd name="connsiteY12" fmla="*/ 1485165 h 1622136"/>
              <a:gd name="connsiteX13" fmla="*/ 5103567 w 5400600"/>
              <a:gd name="connsiteY13" fmla="*/ 1584176 h 1622136"/>
              <a:gd name="connsiteX14" fmla="*/ 99011 w 5400600"/>
              <a:gd name="connsiteY14" fmla="*/ 1584176 h 1622136"/>
              <a:gd name="connsiteX15" fmla="*/ 396044 w 5400600"/>
              <a:gd name="connsiteY15" fmla="*/ 99011 h 1622136"/>
              <a:gd name="connsiteX16" fmla="*/ 297033 w 5400600"/>
              <a:gd name="connsiteY16" fmla="*/ 198022 h 1622136"/>
              <a:gd name="connsiteX17" fmla="*/ 247527 w 5400600"/>
              <a:gd name="connsiteY17" fmla="*/ 148516 h 1622136"/>
              <a:gd name="connsiteX18" fmla="*/ 297033 w 5400600"/>
              <a:gd name="connsiteY18" fmla="*/ 99010 h 1622136"/>
              <a:gd name="connsiteX19" fmla="*/ 396044 w 5400600"/>
              <a:gd name="connsiteY19" fmla="*/ 99011 h 1622136"/>
              <a:gd name="connsiteX0" fmla="*/ 396044 w 5400600"/>
              <a:gd name="connsiteY0" fmla="*/ 99011 h 1622136"/>
              <a:gd name="connsiteX1" fmla="*/ 297033 w 5400600"/>
              <a:gd name="connsiteY1" fmla="*/ 198022 h 1622136"/>
              <a:gd name="connsiteX2" fmla="*/ 247527 w 5400600"/>
              <a:gd name="connsiteY2" fmla="*/ 148516 h 1622136"/>
              <a:gd name="connsiteX3" fmla="*/ 297033 w 5400600"/>
              <a:gd name="connsiteY3" fmla="*/ 99010 h 1622136"/>
              <a:gd name="connsiteX4" fmla="*/ 396044 w 5400600"/>
              <a:gd name="connsiteY4" fmla="*/ 99011 h 1622136"/>
              <a:gd name="connsiteX5" fmla="*/ 198022 w 5400600"/>
              <a:gd name="connsiteY5" fmla="*/ 1485165 h 1622136"/>
              <a:gd name="connsiteX6" fmla="*/ 99011 w 5400600"/>
              <a:gd name="connsiteY6" fmla="*/ 1584176 h 1622136"/>
              <a:gd name="connsiteX7" fmla="*/ 0 w 5400600"/>
              <a:gd name="connsiteY7" fmla="*/ 1485165 h 1622136"/>
              <a:gd name="connsiteX8" fmla="*/ 99011 w 5400600"/>
              <a:gd name="connsiteY8" fmla="*/ 1386154 h 1622136"/>
              <a:gd name="connsiteX9" fmla="*/ 148517 w 5400600"/>
              <a:gd name="connsiteY9" fmla="*/ 1435660 h 1622136"/>
              <a:gd name="connsiteX10" fmla="*/ 99011 w 5400600"/>
              <a:gd name="connsiteY10" fmla="*/ 1485166 h 1622136"/>
              <a:gd name="connsiteX11" fmla="*/ 198022 w 5400600"/>
              <a:gd name="connsiteY11" fmla="*/ 1485165 h 1622136"/>
              <a:gd name="connsiteX0" fmla="*/ 198022 w 5400600"/>
              <a:gd name="connsiteY0" fmla="*/ 1386154 h 1622136"/>
              <a:gd name="connsiteX1" fmla="*/ 198022 w 5400600"/>
              <a:gd name="connsiteY1" fmla="*/ 99011 h 1622136"/>
              <a:gd name="connsiteX2" fmla="*/ 297033 w 5400600"/>
              <a:gd name="connsiteY2" fmla="*/ 0 h 1622136"/>
              <a:gd name="connsiteX3" fmla="*/ 5301589 w 5400600"/>
              <a:gd name="connsiteY3" fmla="*/ 0 h 1622136"/>
              <a:gd name="connsiteX4" fmla="*/ 5400600 w 5400600"/>
              <a:gd name="connsiteY4" fmla="*/ 99011 h 1622136"/>
              <a:gd name="connsiteX5" fmla="*/ 5301589 w 5400600"/>
              <a:gd name="connsiteY5" fmla="*/ 198022 h 1622136"/>
              <a:gd name="connsiteX6" fmla="*/ 5202578 w 5400600"/>
              <a:gd name="connsiteY6" fmla="*/ 198022 h 1622136"/>
              <a:gd name="connsiteX7" fmla="*/ 5202578 w 5400600"/>
              <a:gd name="connsiteY7" fmla="*/ 1485165 h 1622136"/>
              <a:gd name="connsiteX8" fmla="*/ 3886409 w 5400600"/>
              <a:gd name="connsiteY8" fmla="*/ 1596574 h 1622136"/>
              <a:gd name="connsiteX9" fmla="*/ 3011531 w 5400600"/>
              <a:gd name="connsiteY9" fmla="*/ 1473340 h 1622136"/>
              <a:gd name="connsiteX10" fmla="*/ 99011 w 5400600"/>
              <a:gd name="connsiteY10" fmla="*/ 1584176 h 1622136"/>
              <a:gd name="connsiteX11" fmla="*/ 0 w 5400600"/>
              <a:gd name="connsiteY11" fmla="*/ 1485165 h 1622136"/>
              <a:gd name="connsiteX12" fmla="*/ 99011 w 5400600"/>
              <a:gd name="connsiteY12" fmla="*/ 1386154 h 1622136"/>
              <a:gd name="connsiteX13" fmla="*/ 198022 w 5400600"/>
              <a:gd name="connsiteY13" fmla="*/ 1386154 h 1622136"/>
              <a:gd name="connsiteX14" fmla="*/ 297033 w 5400600"/>
              <a:gd name="connsiteY14" fmla="*/ 0 h 1622136"/>
              <a:gd name="connsiteX15" fmla="*/ 396044 w 5400600"/>
              <a:gd name="connsiteY15" fmla="*/ 99011 h 1622136"/>
              <a:gd name="connsiteX16" fmla="*/ 297033 w 5400600"/>
              <a:gd name="connsiteY16" fmla="*/ 198022 h 1622136"/>
              <a:gd name="connsiteX17" fmla="*/ 247527 w 5400600"/>
              <a:gd name="connsiteY17" fmla="*/ 148516 h 1622136"/>
              <a:gd name="connsiteX18" fmla="*/ 297033 w 5400600"/>
              <a:gd name="connsiteY18" fmla="*/ 99010 h 1622136"/>
              <a:gd name="connsiteX19" fmla="*/ 396044 w 5400600"/>
              <a:gd name="connsiteY19" fmla="*/ 99011 h 1622136"/>
              <a:gd name="connsiteX20" fmla="*/ 5202578 w 5400600"/>
              <a:gd name="connsiteY20" fmla="*/ 198022 h 1622136"/>
              <a:gd name="connsiteX21" fmla="*/ 297033 w 5400600"/>
              <a:gd name="connsiteY21" fmla="*/ 198022 h 1622136"/>
              <a:gd name="connsiteX22" fmla="*/ 99011 w 5400600"/>
              <a:gd name="connsiteY22" fmla="*/ 1386154 h 1622136"/>
              <a:gd name="connsiteX23" fmla="*/ 148517 w 5400600"/>
              <a:gd name="connsiteY23" fmla="*/ 1435660 h 1622136"/>
              <a:gd name="connsiteX24" fmla="*/ 99011 w 5400600"/>
              <a:gd name="connsiteY24" fmla="*/ 1485166 h 1622136"/>
              <a:gd name="connsiteX25" fmla="*/ 198022 w 5400600"/>
              <a:gd name="connsiteY25" fmla="*/ 1485165 h 1622136"/>
              <a:gd name="connsiteX26" fmla="*/ 99011 w 5400600"/>
              <a:gd name="connsiteY26" fmla="*/ 1584176 h 1622136"/>
              <a:gd name="connsiteX27" fmla="*/ 198022 w 5400600"/>
              <a:gd name="connsiteY27" fmla="*/ 1485165 h 1622136"/>
              <a:gd name="connsiteX28" fmla="*/ 198022 w 5400600"/>
              <a:gd name="connsiteY28" fmla="*/ 1386154 h 1622136"/>
              <a:gd name="connsiteX0" fmla="*/ 99011 w 5400600"/>
              <a:gd name="connsiteY0" fmla="*/ 1584176 h 1622136"/>
              <a:gd name="connsiteX1" fmla="*/ 198022 w 5400600"/>
              <a:gd name="connsiteY1" fmla="*/ 1485165 h 1622136"/>
              <a:gd name="connsiteX2" fmla="*/ 99011 w 5400600"/>
              <a:gd name="connsiteY2" fmla="*/ 1485165 h 1622136"/>
              <a:gd name="connsiteX3" fmla="*/ 148517 w 5400600"/>
              <a:gd name="connsiteY3" fmla="*/ 1435659 h 1622136"/>
              <a:gd name="connsiteX4" fmla="*/ 99011 w 5400600"/>
              <a:gd name="connsiteY4" fmla="*/ 1386153 h 1622136"/>
              <a:gd name="connsiteX5" fmla="*/ 198022 w 5400600"/>
              <a:gd name="connsiteY5" fmla="*/ 1386154 h 1622136"/>
              <a:gd name="connsiteX6" fmla="*/ 198022 w 5400600"/>
              <a:gd name="connsiteY6" fmla="*/ 99011 h 1622136"/>
              <a:gd name="connsiteX7" fmla="*/ 297033 w 5400600"/>
              <a:gd name="connsiteY7" fmla="*/ 0 h 1622136"/>
              <a:gd name="connsiteX8" fmla="*/ 5301589 w 5400600"/>
              <a:gd name="connsiteY8" fmla="*/ 0 h 1622136"/>
              <a:gd name="connsiteX9" fmla="*/ 5400600 w 5400600"/>
              <a:gd name="connsiteY9" fmla="*/ 99011 h 1622136"/>
              <a:gd name="connsiteX10" fmla="*/ 5301589 w 5400600"/>
              <a:gd name="connsiteY10" fmla="*/ 198022 h 1622136"/>
              <a:gd name="connsiteX11" fmla="*/ 5202578 w 5400600"/>
              <a:gd name="connsiteY11" fmla="*/ 198022 h 1622136"/>
              <a:gd name="connsiteX12" fmla="*/ 5202578 w 5400600"/>
              <a:gd name="connsiteY12" fmla="*/ 1485165 h 1622136"/>
              <a:gd name="connsiteX13" fmla="*/ 5103567 w 5400600"/>
              <a:gd name="connsiteY13" fmla="*/ 1584176 h 1622136"/>
              <a:gd name="connsiteX14" fmla="*/ 99011 w 5400600"/>
              <a:gd name="connsiteY14" fmla="*/ 1584176 h 1622136"/>
              <a:gd name="connsiteX15" fmla="*/ 396044 w 5400600"/>
              <a:gd name="connsiteY15" fmla="*/ 99011 h 1622136"/>
              <a:gd name="connsiteX16" fmla="*/ 297033 w 5400600"/>
              <a:gd name="connsiteY16" fmla="*/ 198022 h 1622136"/>
              <a:gd name="connsiteX17" fmla="*/ 247527 w 5400600"/>
              <a:gd name="connsiteY17" fmla="*/ 148516 h 1622136"/>
              <a:gd name="connsiteX18" fmla="*/ 297033 w 5400600"/>
              <a:gd name="connsiteY18" fmla="*/ 99010 h 1622136"/>
              <a:gd name="connsiteX19" fmla="*/ 396044 w 5400600"/>
              <a:gd name="connsiteY19" fmla="*/ 99011 h 1622136"/>
              <a:gd name="connsiteX0" fmla="*/ 396044 w 5400600"/>
              <a:gd name="connsiteY0" fmla="*/ 99011 h 1622136"/>
              <a:gd name="connsiteX1" fmla="*/ 297033 w 5400600"/>
              <a:gd name="connsiteY1" fmla="*/ 198022 h 1622136"/>
              <a:gd name="connsiteX2" fmla="*/ 247527 w 5400600"/>
              <a:gd name="connsiteY2" fmla="*/ 148516 h 1622136"/>
              <a:gd name="connsiteX3" fmla="*/ 297033 w 5400600"/>
              <a:gd name="connsiteY3" fmla="*/ 99010 h 1622136"/>
              <a:gd name="connsiteX4" fmla="*/ 396044 w 5400600"/>
              <a:gd name="connsiteY4" fmla="*/ 99011 h 1622136"/>
              <a:gd name="connsiteX5" fmla="*/ 198022 w 5400600"/>
              <a:gd name="connsiteY5" fmla="*/ 1485165 h 1622136"/>
              <a:gd name="connsiteX6" fmla="*/ 99011 w 5400600"/>
              <a:gd name="connsiteY6" fmla="*/ 1584176 h 1622136"/>
              <a:gd name="connsiteX7" fmla="*/ 0 w 5400600"/>
              <a:gd name="connsiteY7" fmla="*/ 1485165 h 1622136"/>
              <a:gd name="connsiteX8" fmla="*/ 99011 w 5400600"/>
              <a:gd name="connsiteY8" fmla="*/ 1386154 h 1622136"/>
              <a:gd name="connsiteX9" fmla="*/ 148517 w 5400600"/>
              <a:gd name="connsiteY9" fmla="*/ 1435660 h 1622136"/>
              <a:gd name="connsiteX10" fmla="*/ 99011 w 5400600"/>
              <a:gd name="connsiteY10" fmla="*/ 1485166 h 1622136"/>
              <a:gd name="connsiteX11" fmla="*/ 198022 w 5400600"/>
              <a:gd name="connsiteY11" fmla="*/ 1485165 h 1622136"/>
              <a:gd name="connsiteX0" fmla="*/ 198022 w 5400600"/>
              <a:gd name="connsiteY0" fmla="*/ 1386154 h 1622136"/>
              <a:gd name="connsiteX1" fmla="*/ 198022 w 5400600"/>
              <a:gd name="connsiteY1" fmla="*/ 99011 h 1622136"/>
              <a:gd name="connsiteX2" fmla="*/ 297033 w 5400600"/>
              <a:gd name="connsiteY2" fmla="*/ 0 h 1622136"/>
              <a:gd name="connsiteX3" fmla="*/ 5301589 w 5400600"/>
              <a:gd name="connsiteY3" fmla="*/ 0 h 1622136"/>
              <a:gd name="connsiteX4" fmla="*/ 5400600 w 5400600"/>
              <a:gd name="connsiteY4" fmla="*/ 99011 h 1622136"/>
              <a:gd name="connsiteX5" fmla="*/ 5301589 w 5400600"/>
              <a:gd name="connsiteY5" fmla="*/ 198022 h 1622136"/>
              <a:gd name="connsiteX6" fmla="*/ 5202578 w 5400600"/>
              <a:gd name="connsiteY6" fmla="*/ 198022 h 1622136"/>
              <a:gd name="connsiteX7" fmla="*/ 5202578 w 5400600"/>
              <a:gd name="connsiteY7" fmla="*/ 1485165 h 1622136"/>
              <a:gd name="connsiteX8" fmla="*/ 3886409 w 5400600"/>
              <a:gd name="connsiteY8" fmla="*/ 1596574 h 1622136"/>
              <a:gd name="connsiteX9" fmla="*/ 3011531 w 5400600"/>
              <a:gd name="connsiteY9" fmla="*/ 1473340 h 1622136"/>
              <a:gd name="connsiteX10" fmla="*/ 2016046 w 5400600"/>
              <a:gd name="connsiteY10" fmla="*/ 1610428 h 1622136"/>
              <a:gd name="connsiteX11" fmla="*/ 99011 w 5400600"/>
              <a:gd name="connsiteY11" fmla="*/ 1584176 h 1622136"/>
              <a:gd name="connsiteX12" fmla="*/ 0 w 5400600"/>
              <a:gd name="connsiteY12" fmla="*/ 1485165 h 1622136"/>
              <a:gd name="connsiteX13" fmla="*/ 99011 w 5400600"/>
              <a:gd name="connsiteY13" fmla="*/ 1386154 h 1622136"/>
              <a:gd name="connsiteX14" fmla="*/ 198022 w 5400600"/>
              <a:gd name="connsiteY14" fmla="*/ 1386154 h 1622136"/>
              <a:gd name="connsiteX15" fmla="*/ 297033 w 5400600"/>
              <a:gd name="connsiteY15" fmla="*/ 0 h 1622136"/>
              <a:gd name="connsiteX16" fmla="*/ 396044 w 5400600"/>
              <a:gd name="connsiteY16" fmla="*/ 99011 h 1622136"/>
              <a:gd name="connsiteX17" fmla="*/ 297033 w 5400600"/>
              <a:gd name="connsiteY17" fmla="*/ 198022 h 1622136"/>
              <a:gd name="connsiteX18" fmla="*/ 247527 w 5400600"/>
              <a:gd name="connsiteY18" fmla="*/ 148516 h 1622136"/>
              <a:gd name="connsiteX19" fmla="*/ 297033 w 5400600"/>
              <a:gd name="connsiteY19" fmla="*/ 99010 h 1622136"/>
              <a:gd name="connsiteX20" fmla="*/ 396044 w 5400600"/>
              <a:gd name="connsiteY20" fmla="*/ 99011 h 1622136"/>
              <a:gd name="connsiteX21" fmla="*/ 5202578 w 5400600"/>
              <a:gd name="connsiteY21" fmla="*/ 198022 h 1622136"/>
              <a:gd name="connsiteX22" fmla="*/ 297033 w 5400600"/>
              <a:gd name="connsiteY22" fmla="*/ 198022 h 1622136"/>
              <a:gd name="connsiteX23" fmla="*/ 99011 w 5400600"/>
              <a:gd name="connsiteY23" fmla="*/ 1386154 h 1622136"/>
              <a:gd name="connsiteX24" fmla="*/ 148517 w 5400600"/>
              <a:gd name="connsiteY24" fmla="*/ 1435660 h 1622136"/>
              <a:gd name="connsiteX25" fmla="*/ 99011 w 5400600"/>
              <a:gd name="connsiteY25" fmla="*/ 1485166 h 1622136"/>
              <a:gd name="connsiteX26" fmla="*/ 198022 w 5400600"/>
              <a:gd name="connsiteY26" fmla="*/ 1485165 h 1622136"/>
              <a:gd name="connsiteX27" fmla="*/ 99011 w 5400600"/>
              <a:gd name="connsiteY27" fmla="*/ 1584176 h 1622136"/>
              <a:gd name="connsiteX28" fmla="*/ 198022 w 5400600"/>
              <a:gd name="connsiteY28" fmla="*/ 1485165 h 1622136"/>
              <a:gd name="connsiteX29" fmla="*/ 198022 w 5400600"/>
              <a:gd name="connsiteY29" fmla="*/ 1386154 h 16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0600" h="1622136" stroke="0" extrusionOk="0">
                <a:moveTo>
                  <a:pt x="99011" y="1584176"/>
                </a:moveTo>
                <a:cubicBezTo>
                  <a:pt x="153693" y="1584176"/>
                  <a:pt x="198022" y="1539847"/>
                  <a:pt x="198022" y="1485165"/>
                </a:cubicBezTo>
                <a:lnTo>
                  <a:pt x="99011" y="1485165"/>
                </a:lnTo>
                <a:cubicBezTo>
                  <a:pt x="126352" y="1485165"/>
                  <a:pt x="148517" y="1463000"/>
                  <a:pt x="148517" y="1435659"/>
                </a:cubicBezTo>
                <a:cubicBezTo>
                  <a:pt x="148517" y="1408318"/>
                  <a:pt x="126352" y="1386153"/>
                  <a:pt x="99011" y="1386153"/>
                </a:cubicBezTo>
                <a:lnTo>
                  <a:pt x="198022" y="1386154"/>
                </a:lnTo>
                <a:lnTo>
                  <a:pt x="198022" y="99011"/>
                </a:lnTo>
                <a:cubicBezTo>
                  <a:pt x="198022" y="44329"/>
                  <a:pt x="242351" y="0"/>
                  <a:pt x="297033" y="0"/>
                </a:cubicBezTo>
                <a:lnTo>
                  <a:pt x="5301589" y="0"/>
                </a:lnTo>
                <a:cubicBezTo>
                  <a:pt x="5356271" y="0"/>
                  <a:pt x="5400600" y="44329"/>
                  <a:pt x="5400600" y="99011"/>
                </a:cubicBezTo>
                <a:cubicBezTo>
                  <a:pt x="5400600" y="153693"/>
                  <a:pt x="5356271" y="198022"/>
                  <a:pt x="5301589" y="198022"/>
                </a:cubicBezTo>
                <a:lnTo>
                  <a:pt x="5202578" y="198022"/>
                </a:lnTo>
                <a:lnTo>
                  <a:pt x="5202578" y="1485165"/>
                </a:lnTo>
                <a:cubicBezTo>
                  <a:pt x="5202578" y="1539847"/>
                  <a:pt x="5158249" y="1584176"/>
                  <a:pt x="5103567" y="1584176"/>
                </a:cubicBezTo>
                <a:lnTo>
                  <a:pt x="99011" y="1584176"/>
                </a:lnTo>
                <a:close/>
                <a:moveTo>
                  <a:pt x="396044" y="99011"/>
                </a:moveTo>
                <a:cubicBezTo>
                  <a:pt x="396044" y="153693"/>
                  <a:pt x="351715" y="198022"/>
                  <a:pt x="297033" y="198022"/>
                </a:cubicBezTo>
                <a:cubicBezTo>
                  <a:pt x="269692" y="198022"/>
                  <a:pt x="247527" y="175857"/>
                  <a:pt x="247527" y="148516"/>
                </a:cubicBezTo>
                <a:cubicBezTo>
                  <a:pt x="247527" y="121175"/>
                  <a:pt x="269692" y="99010"/>
                  <a:pt x="297033" y="99010"/>
                </a:cubicBezTo>
                <a:lnTo>
                  <a:pt x="396044" y="99011"/>
                </a:lnTo>
                <a:close/>
              </a:path>
              <a:path w="5400600" h="1622136" fill="darkenLess" stroke="0" extrusionOk="0">
                <a:moveTo>
                  <a:pt x="396044" y="99011"/>
                </a:moveTo>
                <a:cubicBezTo>
                  <a:pt x="396044" y="153693"/>
                  <a:pt x="351715" y="198022"/>
                  <a:pt x="297033" y="198022"/>
                </a:cubicBezTo>
                <a:cubicBezTo>
                  <a:pt x="269692" y="198022"/>
                  <a:pt x="247527" y="175857"/>
                  <a:pt x="247527" y="148516"/>
                </a:cubicBezTo>
                <a:cubicBezTo>
                  <a:pt x="247527" y="121175"/>
                  <a:pt x="269692" y="99010"/>
                  <a:pt x="297033" y="99010"/>
                </a:cubicBezTo>
                <a:lnTo>
                  <a:pt x="396044" y="99011"/>
                </a:lnTo>
                <a:close/>
                <a:moveTo>
                  <a:pt x="198022" y="1485165"/>
                </a:moveTo>
                <a:cubicBezTo>
                  <a:pt x="198022" y="1539847"/>
                  <a:pt x="153693" y="1584176"/>
                  <a:pt x="99011" y="1584176"/>
                </a:cubicBezTo>
                <a:cubicBezTo>
                  <a:pt x="44329" y="1584176"/>
                  <a:pt x="0" y="1539847"/>
                  <a:pt x="0" y="1485165"/>
                </a:cubicBezTo>
                <a:cubicBezTo>
                  <a:pt x="0" y="1430483"/>
                  <a:pt x="44329" y="1386154"/>
                  <a:pt x="99011" y="1386154"/>
                </a:cubicBezTo>
                <a:cubicBezTo>
                  <a:pt x="126352" y="1386154"/>
                  <a:pt x="148517" y="1408319"/>
                  <a:pt x="148517" y="1435660"/>
                </a:cubicBezTo>
                <a:cubicBezTo>
                  <a:pt x="148517" y="1463001"/>
                  <a:pt x="126352" y="1485166"/>
                  <a:pt x="99011" y="1485166"/>
                </a:cubicBezTo>
                <a:lnTo>
                  <a:pt x="198022" y="1485165"/>
                </a:lnTo>
                <a:close/>
              </a:path>
              <a:path w="5400600" h="1622136" fill="none" extrusionOk="0">
                <a:moveTo>
                  <a:pt x="198022" y="1386154"/>
                </a:moveTo>
                <a:lnTo>
                  <a:pt x="198022" y="99011"/>
                </a:lnTo>
                <a:cubicBezTo>
                  <a:pt x="198022" y="44329"/>
                  <a:pt x="242351" y="0"/>
                  <a:pt x="297033" y="0"/>
                </a:cubicBezTo>
                <a:lnTo>
                  <a:pt x="5301589" y="0"/>
                </a:lnTo>
                <a:cubicBezTo>
                  <a:pt x="5356271" y="0"/>
                  <a:pt x="5400600" y="44329"/>
                  <a:pt x="5400600" y="99011"/>
                </a:cubicBezTo>
                <a:cubicBezTo>
                  <a:pt x="5400600" y="153693"/>
                  <a:pt x="5356271" y="198022"/>
                  <a:pt x="5301589" y="198022"/>
                </a:cubicBezTo>
                <a:lnTo>
                  <a:pt x="5202578" y="198022"/>
                </a:lnTo>
                <a:lnTo>
                  <a:pt x="5202578" y="1485165"/>
                </a:lnTo>
                <a:cubicBezTo>
                  <a:pt x="5110217" y="1699784"/>
                  <a:pt x="4251583" y="1598545"/>
                  <a:pt x="3886409" y="1596574"/>
                </a:cubicBezTo>
                <a:cubicBezTo>
                  <a:pt x="3521235" y="1594603"/>
                  <a:pt x="3339422" y="1494122"/>
                  <a:pt x="3011531" y="1473340"/>
                </a:cubicBezTo>
                <a:cubicBezTo>
                  <a:pt x="2683640" y="1452558"/>
                  <a:pt x="2501466" y="1591955"/>
                  <a:pt x="2016046" y="1610428"/>
                </a:cubicBezTo>
                <a:cubicBezTo>
                  <a:pt x="1530626" y="1628901"/>
                  <a:pt x="418855" y="1581962"/>
                  <a:pt x="99011" y="1584176"/>
                </a:cubicBezTo>
                <a:cubicBezTo>
                  <a:pt x="44329" y="1584176"/>
                  <a:pt x="0" y="1539847"/>
                  <a:pt x="0" y="1485165"/>
                </a:cubicBezTo>
                <a:cubicBezTo>
                  <a:pt x="0" y="1430483"/>
                  <a:pt x="44329" y="1386154"/>
                  <a:pt x="99011" y="1386154"/>
                </a:cubicBezTo>
                <a:lnTo>
                  <a:pt x="198022" y="1386154"/>
                </a:lnTo>
                <a:close/>
                <a:moveTo>
                  <a:pt x="297033" y="0"/>
                </a:moveTo>
                <a:cubicBezTo>
                  <a:pt x="351715" y="0"/>
                  <a:pt x="396044" y="44329"/>
                  <a:pt x="396044" y="99011"/>
                </a:cubicBezTo>
                <a:cubicBezTo>
                  <a:pt x="396044" y="153693"/>
                  <a:pt x="351715" y="198022"/>
                  <a:pt x="297033" y="198022"/>
                </a:cubicBezTo>
                <a:cubicBezTo>
                  <a:pt x="269692" y="198022"/>
                  <a:pt x="247527" y="175857"/>
                  <a:pt x="247527" y="148516"/>
                </a:cubicBezTo>
                <a:cubicBezTo>
                  <a:pt x="247527" y="121175"/>
                  <a:pt x="269692" y="99010"/>
                  <a:pt x="297033" y="99010"/>
                </a:cubicBezTo>
                <a:lnTo>
                  <a:pt x="396044" y="99011"/>
                </a:lnTo>
                <a:moveTo>
                  <a:pt x="5202578" y="198022"/>
                </a:moveTo>
                <a:lnTo>
                  <a:pt x="297033" y="198022"/>
                </a:lnTo>
                <a:moveTo>
                  <a:pt x="99011" y="1386154"/>
                </a:moveTo>
                <a:cubicBezTo>
                  <a:pt x="126352" y="1386154"/>
                  <a:pt x="148517" y="1408319"/>
                  <a:pt x="148517" y="1435660"/>
                </a:cubicBezTo>
                <a:cubicBezTo>
                  <a:pt x="148517" y="1463001"/>
                  <a:pt x="126352" y="1485166"/>
                  <a:pt x="99011" y="1485166"/>
                </a:cubicBezTo>
                <a:lnTo>
                  <a:pt x="198022" y="1485165"/>
                </a:lnTo>
                <a:moveTo>
                  <a:pt x="99011" y="1584176"/>
                </a:moveTo>
                <a:cubicBezTo>
                  <a:pt x="153693" y="1584176"/>
                  <a:pt x="198022" y="1539847"/>
                  <a:pt x="198022" y="1485165"/>
                </a:cubicBezTo>
                <a:lnTo>
                  <a:pt x="198022" y="1386154"/>
                </a:lnTo>
              </a:path>
            </a:pathLst>
          </a:custGeom>
          <a:solidFill>
            <a:srgbClr val="F8B906">
              <a:alpha val="12157"/>
            </a:srgbClr>
          </a:solidFill>
          <a:ln w="57150">
            <a:solidFill>
              <a:schemeClr val="accent3">
                <a:lumMod val="75000"/>
              </a:schemeClr>
            </a:solidFill>
            <a:prstDash val="lgDashDot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202" y="3448456"/>
            <a:ext cx="4680520" cy="78296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444500">
                    <a:schemeClr val="accent3">
                      <a:lumMod val="75000"/>
                      <a:alpha val="46000"/>
                    </a:schemeClr>
                  </a:glow>
                </a:effectLst>
              </a:rPr>
              <a:t>Дякую за увагу!</a:t>
            </a:r>
            <a:endParaRPr lang="ru-RU" sz="4400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444500">
                  <a:schemeClr val="accent3">
                    <a:lumMod val="75000"/>
                    <a:alpha val="46000"/>
                  </a:schemeClr>
                </a:glow>
              </a:effectLst>
            </a:endParaRPr>
          </a:p>
        </p:txBody>
      </p:sp>
      <p:pic>
        <p:nvPicPr>
          <p:cNvPr id="1029" name="Picture 5" descr="C:\Users\Nastja\Documents\еног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9" b="85259" l="15723" r="88050">
                        <a14:foregroundMark x1="33962" y1="30279" x2="28931" y2="50199"/>
                        <a14:foregroundMark x1="29560" y1="60956" x2="29560" y2="69323"/>
                        <a14:foregroundMark x1="54717" y1="9960" x2="52830" y2="3187"/>
                        <a14:foregroundMark x1="52830" y1="3187" x2="52830" y2="6773"/>
                        <a14:backgroundMark x1="37107" y1="38247" x2="34591" y2="50996"/>
                        <a14:backgroundMark x1="45912" y1="36653" x2="45912" y2="41036"/>
                        <a14:backgroundMark x1="45283" y1="52988" x2="45283" y2="59761"/>
                        <a14:backgroundMark x1="58491" y1="54582" x2="55975" y2="62948"/>
                        <a14:backgroundMark x1="58491" y1="48606" x2="57233" y2="36255"/>
                        <a14:backgroundMark x1="44654" y1="5578" x2="44654" y2="3187"/>
                      </a14:backgroundRemoval>
                    </a14:imgEffect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9002">
            <a:off x="5443621" y="3503248"/>
            <a:ext cx="2514777" cy="39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8209" y1="86478" x2="59159" y2="88550"/>
                        <a14:backgroundMark x1="21574" y1="36641" x2="33243" y2="56925"/>
                        <a14:backgroundMark x1="47218" y1="34024" x2="51018" y2="41876"/>
                        <a14:backgroundMark x1="34193" y1="27045" x2="43284" y2="41876"/>
                        <a14:backgroundMark x1="31615" y1="35115" x2="38399" y2="48310"/>
                        <a14:backgroundMark x1="38399" y1="48310" x2="41384" y2="55071"/>
                        <a14:backgroundMark x1="41384" y1="55071" x2="46133" y2="63141"/>
                        <a14:backgroundMark x1="48168" y1="52999" x2="52917" y2="61614"/>
                        <a14:backgroundMark x1="54545" y1="46783" x2="58480" y2="56707"/>
                        <a14:backgroundMark x1="63636" y1="37732" x2="66893" y2="55398"/>
                        <a14:backgroundMark x1="62958" y1="26063" x2="73270" y2="37186"/>
                        <a14:backgroundMark x1="73270" y1="40022" x2="81140" y2="60305"/>
                        <a14:backgroundMark x1="62958" y1="88550" x2="61330" y2="86041"/>
                        <a14:backgroundMark x1="17503" y1="33043" x2="26187" y2="26499"/>
                        <a14:backgroundMark x1="68792" y1="61614" x2="66893" y2="56925"/>
                      </a14:backgroundRemoval>
                    </a14:imgEffect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487">
            <a:off x="116528" y="3208307"/>
            <a:ext cx="3456382" cy="43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Nastja\Documents\imgpreview.jpe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8" b="89904" l="9896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943">
            <a:off x="-2732685" y="447765"/>
            <a:ext cx="4442792" cy="48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686800" cy="6217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Кістки</a:t>
            </a:r>
            <a:r>
              <a:rPr lang="ru-RU" sz="2800" dirty="0"/>
              <a:t> </a:t>
            </a:r>
            <a:r>
              <a:rPr lang="ru-RU" sz="2800" dirty="0" err="1"/>
              <a:t>побудовані</a:t>
            </a:r>
            <a:r>
              <a:rPr lang="ru-RU" sz="2800" dirty="0"/>
              <a:t> з </a:t>
            </a:r>
            <a:r>
              <a:rPr lang="ru-RU" sz="2800" dirty="0" err="1"/>
              <a:t>кісткової</a:t>
            </a:r>
            <a:r>
              <a:rPr lang="ru-RU" sz="2800" dirty="0"/>
              <a:t> </a:t>
            </a:r>
            <a:r>
              <a:rPr lang="ru-RU" sz="2800" dirty="0" err="1"/>
              <a:t>тканини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є </a:t>
            </a:r>
            <a:r>
              <a:rPr lang="ru-RU" sz="2800" dirty="0" err="1"/>
              <a:t>різновидністю</a:t>
            </a:r>
            <a:r>
              <a:rPr lang="ru-RU" sz="2800" dirty="0"/>
              <a:t> </a:t>
            </a:r>
            <a:r>
              <a:rPr lang="ru-RU" sz="2800" dirty="0" err="1"/>
              <a:t>сполучної</a:t>
            </a:r>
            <a:r>
              <a:rPr lang="ru-RU" sz="2800" dirty="0"/>
              <a:t> </a:t>
            </a:r>
            <a:r>
              <a:rPr lang="ru-RU" sz="2800" dirty="0" err="1"/>
              <a:t>тканини</a:t>
            </a:r>
            <a:r>
              <a:rPr lang="ru-RU" sz="2800" dirty="0"/>
              <a:t>, </a:t>
            </a:r>
            <a:r>
              <a:rPr lang="ru-RU" sz="2800" dirty="0" err="1"/>
              <a:t>складаються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 (</a:t>
            </a:r>
            <a:r>
              <a:rPr lang="ru-RU" sz="2800" dirty="0" err="1"/>
              <a:t>остеоцити</a:t>
            </a:r>
            <a:r>
              <a:rPr lang="ru-RU" sz="2800" dirty="0"/>
              <a:t>) та </a:t>
            </a:r>
            <a:r>
              <a:rPr lang="ru-RU" sz="2800" dirty="0" err="1"/>
              <a:t>міжклітинної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, яка </a:t>
            </a:r>
            <a:r>
              <a:rPr lang="ru-RU" sz="2800" dirty="0" err="1"/>
              <a:t>містить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колагену</a:t>
            </a:r>
            <a:r>
              <a:rPr lang="ru-RU" sz="2800" dirty="0"/>
              <a:t>, </a:t>
            </a:r>
            <a:r>
              <a:rPr lang="ru-RU" sz="2800" dirty="0" err="1"/>
              <a:t>глікопротеїдів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, і </a:t>
            </a:r>
            <a:r>
              <a:rPr lang="ru-RU" sz="2800" dirty="0" err="1"/>
              <a:t>мінеральних</a:t>
            </a:r>
            <a:r>
              <a:rPr lang="ru-RU" sz="2800" dirty="0"/>
              <a:t> </a:t>
            </a:r>
            <a:r>
              <a:rPr lang="ru-RU" sz="2800" dirty="0" err="1"/>
              <a:t>компонентів</a:t>
            </a:r>
            <a:r>
              <a:rPr lang="ru-RU" sz="2800" dirty="0"/>
              <a:t> (в основному </a:t>
            </a:r>
            <a:r>
              <a:rPr lang="ru-RU" sz="2800" dirty="0" err="1"/>
              <a:t>кристали</a:t>
            </a:r>
            <a:r>
              <a:rPr lang="ru-RU" sz="2800" dirty="0"/>
              <a:t> </a:t>
            </a:r>
            <a:r>
              <a:rPr lang="ru-RU" sz="2800" dirty="0" err="1"/>
              <a:t>гідрооксиапатиту</a:t>
            </a:r>
            <a:r>
              <a:rPr lang="ru-RU" sz="2800" dirty="0"/>
              <a:t>).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кістка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і </a:t>
            </a:r>
            <a:r>
              <a:rPr lang="ru-RU" sz="2800" dirty="0" err="1"/>
              <a:t>гнучкість</a:t>
            </a:r>
            <a:r>
              <a:rPr lang="ru-RU" sz="2800" dirty="0"/>
              <a:t>, і </a:t>
            </a:r>
            <a:r>
              <a:rPr lang="ru-RU" sz="2800" dirty="0" err="1"/>
              <a:t>міцність</a:t>
            </a:r>
            <a:r>
              <a:rPr lang="ru-RU" sz="2800" dirty="0"/>
              <a:t>. </a:t>
            </a:r>
            <a:r>
              <a:rPr lang="ru-RU" sz="2800" dirty="0" err="1"/>
              <a:t>Кількість</a:t>
            </a:r>
            <a:r>
              <a:rPr lang="ru-RU" sz="2800" dirty="0"/>
              <a:t> (а </a:t>
            </a:r>
            <a:r>
              <a:rPr lang="ru-RU" sz="2800" dirty="0" err="1"/>
              <a:t>точніше</a:t>
            </a:r>
            <a:r>
              <a:rPr lang="ru-RU" sz="2800" dirty="0"/>
              <a:t> </a:t>
            </a:r>
            <a:r>
              <a:rPr lang="ru-RU" sz="2800" dirty="0" err="1"/>
              <a:t>співвідношення</a:t>
            </a:r>
            <a:r>
              <a:rPr lang="ru-RU" sz="2800" dirty="0"/>
              <a:t>) </a:t>
            </a:r>
            <a:r>
              <a:rPr lang="ru-RU" sz="2800" dirty="0" err="1"/>
              <a:t>органічних</a:t>
            </a:r>
            <a:r>
              <a:rPr lang="ru-RU" sz="2800" dirty="0"/>
              <a:t> і </a:t>
            </a:r>
            <a:r>
              <a:rPr lang="ru-RU" sz="2800" dirty="0" err="1"/>
              <a:t>мінеральних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в </a:t>
            </a:r>
            <a:r>
              <a:rPr lang="ru-RU" sz="2800" dirty="0" err="1"/>
              <a:t>кістці</a:t>
            </a:r>
            <a:r>
              <a:rPr lang="ru-RU" sz="2800" dirty="0"/>
              <a:t> </a:t>
            </a:r>
            <a:r>
              <a:rPr lang="ru-RU" sz="2800" dirty="0" err="1"/>
              <a:t>змінюється</a:t>
            </a:r>
            <a:r>
              <a:rPr lang="ru-RU" sz="2800" dirty="0"/>
              <a:t> з </a:t>
            </a:r>
            <a:r>
              <a:rPr lang="ru-RU" sz="2800" dirty="0" err="1"/>
              <a:t>віком</a:t>
            </a:r>
            <a:r>
              <a:rPr lang="ru-RU" sz="2800" dirty="0"/>
              <a:t>. У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переважають</a:t>
            </a:r>
            <a:r>
              <a:rPr lang="ru-RU" sz="2800" dirty="0"/>
              <a:t> </a:t>
            </a:r>
            <a:r>
              <a:rPr lang="ru-RU" sz="2800" dirty="0" err="1"/>
              <a:t>органічні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, у </a:t>
            </a:r>
            <a:r>
              <a:rPr lang="ru-RU" sz="2800" dirty="0" err="1"/>
              <a:t>дорослих</a:t>
            </a:r>
            <a:r>
              <a:rPr lang="ru-RU" sz="2800" dirty="0"/>
              <a:t> - </a:t>
            </a:r>
            <a:r>
              <a:rPr lang="ru-RU" sz="2800" dirty="0" err="1"/>
              <a:t>мінеральні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свіжої</a:t>
            </a:r>
            <a:r>
              <a:rPr lang="ru-RU" sz="2800" dirty="0"/>
              <a:t> </a:t>
            </a:r>
            <a:r>
              <a:rPr lang="ru-RU" sz="2800" dirty="0" err="1"/>
              <a:t>кістки</a:t>
            </a:r>
            <a:r>
              <a:rPr lang="ru-RU" sz="2800" dirty="0"/>
              <a:t> на </a:t>
            </a:r>
            <a:r>
              <a:rPr lang="ru-RU" sz="2800" dirty="0" err="1"/>
              <a:t>розрив</a:t>
            </a:r>
            <a:r>
              <a:rPr lang="ru-RU" sz="2800" dirty="0"/>
              <a:t> </a:t>
            </a:r>
            <a:r>
              <a:rPr lang="ru-RU" sz="2800" dirty="0" err="1"/>
              <a:t>такий</a:t>
            </a:r>
            <a:r>
              <a:rPr lang="ru-RU" sz="2800" dirty="0"/>
              <a:t> же, як у </a:t>
            </a:r>
            <a:r>
              <a:rPr lang="ru-RU" sz="2800" dirty="0" err="1"/>
              <a:t>міді</a:t>
            </a:r>
            <a:r>
              <a:rPr lang="ru-RU" sz="2800" dirty="0"/>
              <a:t>, і в 9 </a:t>
            </a:r>
            <a:r>
              <a:rPr lang="ru-RU" sz="2800" dirty="0" err="1"/>
              <a:t>разів</a:t>
            </a:r>
            <a:r>
              <a:rPr lang="ru-RU" sz="2800" dirty="0"/>
              <a:t> </a:t>
            </a:r>
            <a:r>
              <a:rPr lang="ru-RU" sz="2800" dirty="0" err="1"/>
              <a:t>більший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у </a:t>
            </a:r>
            <a:r>
              <a:rPr lang="ru-RU" sz="2800" dirty="0" err="1"/>
              <a:t>свинцю</a:t>
            </a:r>
            <a:r>
              <a:rPr lang="ru-RU" sz="2800" dirty="0"/>
              <a:t>. </a:t>
            </a:r>
            <a:r>
              <a:rPr lang="ru-RU" sz="2800" dirty="0" err="1"/>
              <a:t>Кістка</a:t>
            </a:r>
            <a:r>
              <a:rPr lang="ru-RU" sz="2800" dirty="0"/>
              <a:t> </a:t>
            </a:r>
            <a:r>
              <a:rPr lang="ru-RU" sz="2800" dirty="0" err="1"/>
              <a:t>витримує</a:t>
            </a:r>
            <a:r>
              <a:rPr lang="ru-RU" sz="2800" dirty="0"/>
              <a:t> </a:t>
            </a:r>
            <a:r>
              <a:rPr lang="ru-RU" sz="2800" dirty="0" err="1"/>
              <a:t>стискування</a:t>
            </a:r>
            <a:r>
              <a:rPr lang="ru-RU" sz="2800" dirty="0"/>
              <a:t> 10 кг/мм2 (</a:t>
            </a:r>
            <a:r>
              <a:rPr lang="ru-RU" sz="2800" dirty="0" err="1"/>
              <a:t>подібно</a:t>
            </a:r>
            <a:r>
              <a:rPr lang="ru-RU" sz="2800" dirty="0"/>
              <a:t> до </a:t>
            </a:r>
            <a:r>
              <a:rPr lang="ru-RU" sz="2800" dirty="0" err="1"/>
              <a:t>чавуну</a:t>
            </a:r>
            <a:r>
              <a:rPr lang="ru-RU" sz="2800" dirty="0"/>
              <a:t>).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переламати</a:t>
            </a:r>
            <a:r>
              <a:rPr lang="ru-RU" sz="2800" dirty="0"/>
              <a:t> ребро </a:t>
            </a:r>
            <a:r>
              <a:rPr lang="ru-RU" sz="2800" dirty="0" err="1"/>
              <a:t>необхідна</a:t>
            </a:r>
            <a:r>
              <a:rPr lang="ru-RU" sz="2800" dirty="0"/>
              <a:t> сила в 110 </a:t>
            </a:r>
            <a:r>
              <a:rPr lang="ru-RU" sz="2800" dirty="0" smtClean="0"/>
              <a:t>кг/см2.</a:t>
            </a:r>
          </a:p>
        </p:txBody>
      </p:sp>
    </p:spTree>
    <p:extLst>
      <p:ext uri="{BB962C8B-B14F-4D97-AF65-F5344CB8AC3E}">
        <p14:creationId xmlns:p14="http://schemas.microsoft.com/office/powerpoint/2010/main" val="39472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кістці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: </a:t>
            </a:r>
            <a:r>
              <a:rPr lang="ru-RU" dirty="0" err="1"/>
              <a:t>остеобласти</a:t>
            </a:r>
            <a:r>
              <a:rPr lang="ru-RU" dirty="0"/>
              <a:t> - </a:t>
            </a:r>
            <a:r>
              <a:rPr lang="ru-RU" dirty="0" err="1"/>
              <a:t>багатокутні</a:t>
            </a:r>
            <a:r>
              <a:rPr lang="ru-RU" dirty="0"/>
              <a:t>, </a:t>
            </a:r>
            <a:r>
              <a:rPr lang="ru-RU" dirty="0" err="1"/>
              <a:t>кубічної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зернистої</a:t>
            </a:r>
            <a:r>
              <a:rPr lang="ru-RU" dirty="0"/>
              <a:t> </a:t>
            </a:r>
            <a:r>
              <a:rPr lang="ru-RU" dirty="0" err="1"/>
              <a:t>ендоплазматичної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, рибосомами, комплексом </a:t>
            </a:r>
            <a:r>
              <a:rPr lang="ru-RU" dirty="0" err="1"/>
              <a:t>Гольджі</a:t>
            </a:r>
            <a:r>
              <a:rPr lang="ru-RU" dirty="0"/>
              <a:t>.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розмноження</a:t>
            </a:r>
            <a:r>
              <a:rPr lang="ru-RU" dirty="0"/>
              <a:t>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остеобласти</a:t>
            </a:r>
            <a:r>
              <a:rPr lang="ru-RU" dirty="0"/>
              <a:t> </a:t>
            </a:r>
            <a:r>
              <a:rPr lang="ru-RU" dirty="0" err="1"/>
              <a:t>диференціюються</a:t>
            </a:r>
            <a:r>
              <a:rPr lang="ru-RU" dirty="0"/>
              <a:t> у </a:t>
            </a:r>
            <a:r>
              <a:rPr lang="ru-RU" dirty="0" err="1"/>
              <a:t>остеоцити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 у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  <a:r>
              <a:rPr lang="ru-RU" dirty="0" err="1"/>
              <a:t>Міжклітинна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яка </a:t>
            </a:r>
            <a:r>
              <a:rPr lang="ru-RU" dirty="0" err="1"/>
              <a:t>утворюється</a:t>
            </a:r>
            <a:r>
              <a:rPr lang="ru-RU" dirty="0"/>
              <a:t> остеобластами, </a:t>
            </a:r>
            <a:r>
              <a:rPr lang="ru-RU" dirty="0" err="1"/>
              <a:t>замуровує</a:t>
            </a:r>
            <a:r>
              <a:rPr lang="ru-RU" dirty="0"/>
              <a:t> </a:t>
            </a:r>
            <a:r>
              <a:rPr lang="ru-RU" dirty="0" err="1"/>
              <a:t>клітину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і </a:t>
            </a:r>
            <a:r>
              <a:rPr lang="ru-RU" dirty="0" err="1"/>
              <a:t>просочується</a:t>
            </a:r>
            <a:r>
              <a:rPr lang="ru-RU" dirty="0"/>
              <a:t> солями </a:t>
            </a:r>
            <a:r>
              <a:rPr lang="ru-RU" dirty="0" err="1"/>
              <a:t>кальцію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Остеоцити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зрілі</a:t>
            </a:r>
            <a:r>
              <a:rPr lang="ru-RU" dirty="0"/>
              <a:t> </a:t>
            </a:r>
            <a:r>
              <a:rPr lang="ru-RU" dirty="0" err="1"/>
              <a:t>багатовідросткові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лежать у </a:t>
            </a:r>
            <a:r>
              <a:rPr lang="ru-RU" dirty="0" err="1"/>
              <a:t>кісткових</a:t>
            </a:r>
            <a:r>
              <a:rPr lang="ru-RU" dirty="0"/>
              <a:t> лакунах.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відростки</a:t>
            </a:r>
            <a:r>
              <a:rPr lang="ru-RU" dirty="0"/>
              <a:t> </a:t>
            </a:r>
            <a:r>
              <a:rPr lang="ru-RU" dirty="0" err="1"/>
              <a:t>контактують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а </a:t>
            </a:r>
            <a:r>
              <a:rPr lang="ru-RU" dirty="0" err="1"/>
              <a:t>канальці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відростки</a:t>
            </a:r>
            <a:r>
              <a:rPr lang="ru-RU" dirty="0"/>
              <a:t>, </a:t>
            </a:r>
            <a:r>
              <a:rPr lang="ru-RU" dirty="0" err="1"/>
              <a:t>пронизують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Остеоцити</a:t>
            </a:r>
            <a:r>
              <a:rPr lang="ru-RU" dirty="0"/>
              <a:t> не </a:t>
            </a:r>
            <a:r>
              <a:rPr lang="ru-RU" dirty="0" err="1"/>
              <a:t>діляться</a:t>
            </a:r>
            <a:r>
              <a:rPr lang="ru-RU" dirty="0"/>
              <a:t>, </a:t>
            </a:r>
            <a:r>
              <a:rPr lang="ru-RU" dirty="0" err="1"/>
              <a:t>органели</a:t>
            </a:r>
            <a:r>
              <a:rPr lang="ru-RU" dirty="0"/>
              <a:t> у них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слабко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Остеокласти</a:t>
            </a:r>
            <a:r>
              <a:rPr lang="ru-RU" dirty="0"/>
              <a:t> -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багатоядерні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кістку</a:t>
            </a:r>
            <a:r>
              <a:rPr lang="ru-RU" dirty="0"/>
              <a:t> і хрящ. </a:t>
            </a:r>
            <a:r>
              <a:rPr lang="ru-RU" dirty="0" err="1"/>
              <a:t>Остекласти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протеолітичних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</a:t>
            </a:r>
            <a:r>
              <a:rPr lang="ru-RU" dirty="0" err="1"/>
              <a:t>мітохондрій</a:t>
            </a:r>
            <a:r>
              <a:rPr lang="ru-RU" dirty="0"/>
              <a:t>, </a:t>
            </a:r>
            <a:r>
              <a:rPr lang="ru-RU" dirty="0" err="1"/>
              <a:t>лізосом</a:t>
            </a:r>
            <a:r>
              <a:rPr lang="ru-RU" dirty="0"/>
              <a:t> і вакуоль. У них добре </a:t>
            </a:r>
            <a:r>
              <a:rPr lang="ru-RU" dirty="0" err="1"/>
              <a:t>виражений</a:t>
            </a:r>
            <a:r>
              <a:rPr lang="ru-RU" dirty="0"/>
              <a:t> комплекс </a:t>
            </a:r>
            <a:r>
              <a:rPr lang="ru-RU" dirty="0" err="1"/>
              <a:t>Гольджі</a:t>
            </a:r>
            <a:r>
              <a:rPr lang="ru-RU" dirty="0"/>
              <a:t>. </a:t>
            </a:r>
            <a:r>
              <a:rPr lang="ru-RU" dirty="0" err="1"/>
              <a:t>Остеокласти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макрофагів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Клітини кісток.</a:t>
            </a:r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Кістка</a:t>
            </a:r>
            <a:r>
              <a:rPr lang="ru-RU" dirty="0"/>
              <a:t> (</a:t>
            </a:r>
            <a:r>
              <a:rPr lang="en-US" dirty="0" err="1"/>
              <a:t>os</a:t>
            </a:r>
            <a:r>
              <a:rPr lang="en-US" dirty="0"/>
              <a:t>) </a:t>
            </a:r>
            <a:r>
              <a:rPr lang="ru-RU" dirty="0"/>
              <a:t>як орган </a:t>
            </a:r>
            <a:r>
              <a:rPr lang="ru-RU" dirty="0" err="1"/>
              <a:t>ззовні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зчленування</a:t>
            </a:r>
            <a:r>
              <a:rPr lang="ru-RU" dirty="0"/>
              <a:t>)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окістям</a:t>
            </a:r>
            <a:r>
              <a:rPr lang="ru-RU" dirty="0"/>
              <a:t>, яке є </a:t>
            </a:r>
            <a:r>
              <a:rPr lang="ru-RU" dirty="0" err="1"/>
              <a:t>сполучнотканинною</a:t>
            </a:r>
            <a:r>
              <a:rPr lang="ru-RU" dirty="0"/>
              <a:t> </a:t>
            </a:r>
            <a:r>
              <a:rPr lang="ru-RU" dirty="0" err="1"/>
              <a:t>пластинкою</a:t>
            </a:r>
            <a:r>
              <a:rPr lang="ru-RU" dirty="0"/>
              <a:t> </a:t>
            </a:r>
            <a:r>
              <a:rPr lang="ru-RU" dirty="0" err="1"/>
              <a:t>збагаченою</a:t>
            </a:r>
            <a:r>
              <a:rPr lang="ru-RU" dirty="0"/>
              <a:t> </a:t>
            </a:r>
            <a:r>
              <a:rPr lang="ru-RU" dirty="0" err="1"/>
              <a:t>кровеносними</a:t>
            </a:r>
            <a:r>
              <a:rPr lang="ru-RU" dirty="0"/>
              <a:t> і </a:t>
            </a:r>
            <a:r>
              <a:rPr lang="ru-RU" dirty="0" err="1"/>
              <a:t>лімфатичними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, нервами. </a:t>
            </a:r>
            <a:r>
              <a:rPr lang="ru-RU" dirty="0" err="1"/>
              <a:t>Оксітя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зрощене</a:t>
            </a:r>
            <a:r>
              <a:rPr lang="ru-RU" dirty="0"/>
              <a:t> з </a:t>
            </a:r>
            <a:r>
              <a:rPr lang="ru-RU" dirty="0" err="1"/>
              <a:t>кісткою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волокон,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тканину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Зовнішній</a:t>
            </a:r>
            <a:r>
              <a:rPr lang="ru-RU" dirty="0"/>
              <a:t> шар </a:t>
            </a:r>
            <a:r>
              <a:rPr lang="ru-RU" dirty="0" err="1"/>
              <a:t>окістя</a:t>
            </a:r>
            <a:r>
              <a:rPr lang="ru-RU" dirty="0"/>
              <a:t> </a:t>
            </a:r>
            <a:r>
              <a:rPr lang="ru-RU" dirty="0" err="1"/>
              <a:t>волокнистий</a:t>
            </a:r>
            <a:r>
              <a:rPr lang="ru-RU" dirty="0"/>
              <a:t>, </a:t>
            </a:r>
            <a:r>
              <a:rPr lang="ru-RU" dirty="0" err="1"/>
              <a:t>внутрішній</a:t>
            </a:r>
            <a:r>
              <a:rPr lang="ru-RU" dirty="0"/>
              <a:t> - </a:t>
            </a:r>
            <a:r>
              <a:rPr lang="ru-RU" dirty="0" err="1"/>
              <a:t>остеогенний</a:t>
            </a:r>
            <a:r>
              <a:rPr lang="ru-RU" dirty="0"/>
              <a:t> </a:t>
            </a:r>
            <a:r>
              <a:rPr lang="ru-RU" dirty="0" err="1"/>
              <a:t>кісткоутворюючий</a:t>
            </a:r>
            <a:r>
              <a:rPr lang="ru-RU" dirty="0"/>
              <a:t>) </a:t>
            </a:r>
            <a:r>
              <a:rPr lang="ru-RU" dirty="0" err="1"/>
              <a:t>прилягає</a:t>
            </a:r>
            <a:r>
              <a:rPr lang="ru-RU" dirty="0"/>
              <a:t> до </a:t>
            </a:r>
            <a:r>
              <a:rPr lang="ru-RU" dirty="0" err="1"/>
              <a:t>кістки</a:t>
            </a:r>
            <a:r>
              <a:rPr lang="ru-RU" dirty="0"/>
              <a:t>.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остеогенні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ріст</a:t>
            </a:r>
            <a:r>
              <a:rPr lang="ru-RU" dirty="0"/>
              <a:t> в </a:t>
            </a:r>
            <a:r>
              <a:rPr lang="ru-RU" dirty="0" err="1"/>
              <a:t>товщину</a:t>
            </a:r>
            <a:r>
              <a:rPr lang="ru-RU" dirty="0"/>
              <a:t> та </a:t>
            </a:r>
            <a:r>
              <a:rPr lang="ru-RU" dirty="0" err="1"/>
              <a:t>регенерація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Розрізняють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- </a:t>
            </a:r>
            <a:r>
              <a:rPr lang="ru-RU" dirty="0" err="1"/>
              <a:t>ретикулофіброзну</a:t>
            </a:r>
            <a:r>
              <a:rPr lang="ru-RU" dirty="0"/>
              <a:t> (</a:t>
            </a:r>
            <a:r>
              <a:rPr lang="ru-RU" dirty="0" err="1"/>
              <a:t>грубоволокнисту</a:t>
            </a:r>
            <a:r>
              <a:rPr lang="ru-RU" dirty="0"/>
              <a:t>) і </a:t>
            </a:r>
            <a:r>
              <a:rPr lang="ru-RU" dirty="0" err="1"/>
              <a:t>пластинчасту</a:t>
            </a:r>
            <a:r>
              <a:rPr lang="ru-RU" dirty="0"/>
              <a:t>. Перша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мезенхіми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властиво</a:t>
            </a:r>
            <a:r>
              <a:rPr lang="ru-RU" dirty="0"/>
              <a:t> для </a:t>
            </a:r>
            <a:r>
              <a:rPr lang="ru-RU" dirty="0" err="1"/>
              <a:t>покривних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черепа. </a:t>
            </a:r>
            <a:r>
              <a:rPr lang="ru-RU" dirty="0" err="1"/>
              <a:t>Одночасно</a:t>
            </a:r>
            <a:r>
              <a:rPr lang="ru-RU" dirty="0"/>
              <a:t> з </a:t>
            </a:r>
            <a:r>
              <a:rPr lang="ru-RU" dirty="0" err="1"/>
              <a:t>диференціюванням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в </a:t>
            </a:r>
            <a:r>
              <a:rPr lang="ru-RU" dirty="0" err="1"/>
              <a:t>остеоцити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міжклітинна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і </a:t>
            </a:r>
            <a:r>
              <a:rPr lang="ru-RU" dirty="0" err="1"/>
              <a:t>колагенові</a:t>
            </a:r>
            <a:r>
              <a:rPr lang="ru-RU" dirty="0"/>
              <a:t> волокна.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і волокнами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ущільнюється</a:t>
            </a:r>
            <a:r>
              <a:rPr lang="ru-RU" dirty="0"/>
              <a:t>,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кісткові</a:t>
            </a:r>
            <a:r>
              <a:rPr lang="ru-RU" dirty="0"/>
              <a:t> балки (</a:t>
            </a:r>
            <a:r>
              <a:rPr lang="ru-RU" dirty="0" err="1"/>
              <a:t>перекладини</a:t>
            </a:r>
            <a:r>
              <a:rPr lang="ru-RU" dirty="0"/>
              <a:t>).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утворюваної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остеобласти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/>
              <a:t>одягнена</a:t>
            </a:r>
            <a:r>
              <a:rPr lang="ru-RU" dirty="0"/>
              <a:t> </a:t>
            </a:r>
            <a:r>
              <a:rPr lang="ru-RU" dirty="0" err="1"/>
              <a:t>окістям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періостом</a:t>
            </a:r>
            <a:r>
              <a:rPr lang="ru-RU" dirty="0"/>
              <a:t> (</a:t>
            </a:r>
            <a:r>
              <a:rPr lang="en-US" dirty="0" err="1"/>
              <a:t>periosteum</a:t>
            </a:r>
            <a:r>
              <a:rPr lang="en-US" dirty="0"/>
              <a:t>), </a:t>
            </a:r>
            <a:r>
              <a:rPr lang="ru-RU" dirty="0"/>
              <a:t>яку </a:t>
            </a:r>
            <a:r>
              <a:rPr lang="ru-RU" dirty="0" err="1"/>
              <a:t>пронизують</a:t>
            </a:r>
            <a:r>
              <a:rPr lang="ru-RU" dirty="0"/>
              <a:t>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живлять</a:t>
            </a:r>
            <a:r>
              <a:rPr lang="ru-RU" dirty="0"/>
              <a:t> </a:t>
            </a:r>
            <a:r>
              <a:rPr lang="ru-RU" dirty="0" err="1"/>
              <a:t>кістку</a:t>
            </a:r>
            <a:r>
              <a:rPr lang="ru-RU" dirty="0"/>
              <a:t>. В </a:t>
            </a:r>
            <a:r>
              <a:rPr lang="ru-RU" dirty="0" err="1"/>
              <a:t>окісті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чутливих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закінчень</a:t>
            </a:r>
            <a:r>
              <a:rPr lang="ru-RU" dirty="0"/>
              <a:t>, сама ж </a:t>
            </a:r>
            <a:r>
              <a:rPr lang="ru-RU" dirty="0" err="1"/>
              <a:t>кістка</a:t>
            </a:r>
            <a:r>
              <a:rPr lang="ru-RU" dirty="0"/>
              <a:t> </a:t>
            </a:r>
            <a:r>
              <a:rPr lang="ru-RU" dirty="0" err="1"/>
              <a:t>нечутлива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err="1"/>
              <a:t>Порожнина</a:t>
            </a:r>
            <a:r>
              <a:rPr lang="ru-RU" dirty="0"/>
              <a:t> </a:t>
            </a:r>
            <a:r>
              <a:rPr lang="ru-RU" dirty="0" err="1"/>
              <a:t>трубчастих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червоним</a:t>
            </a:r>
            <a:r>
              <a:rPr lang="ru-RU" dirty="0"/>
              <a:t> </a:t>
            </a:r>
            <a:r>
              <a:rPr lang="ru-RU" dirty="0" err="1"/>
              <a:t>кістковим</a:t>
            </a:r>
            <a:r>
              <a:rPr lang="ru-RU" dirty="0"/>
              <a:t> </a:t>
            </a:r>
            <a:r>
              <a:rPr lang="ru-RU" dirty="0" err="1"/>
              <a:t>мозком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замінюється</a:t>
            </a:r>
            <a:r>
              <a:rPr lang="ru-RU" dirty="0"/>
              <a:t> </a:t>
            </a:r>
            <a:r>
              <a:rPr lang="ru-RU" dirty="0" err="1"/>
              <a:t>жовтим</a:t>
            </a:r>
            <a:r>
              <a:rPr lang="ru-RU" dirty="0"/>
              <a:t> (жировою тканиною).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 формою і </a:t>
            </a:r>
            <a:r>
              <a:rPr lang="ru-RU" dirty="0" err="1"/>
              <a:t>будовою</a:t>
            </a:r>
            <a:r>
              <a:rPr lang="ru-RU" dirty="0"/>
              <a:t>. </a:t>
            </a:r>
            <a:r>
              <a:rPr lang="ru-RU" dirty="0" err="1"/>
              <a:t>Виді¬ляють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трубчасті</a:t>
            </a:r>
            <a:r>
              <a:rPr lang="ru-RU" dirty="0"/>
              <a:t>, </a:t>
            </a:r>
            <a:r>
              <a:rPr lang="ru-RU" dirty="0" err="1"/>
              <a:t>плоскі</a:t>
            </a:r>
            <a:r>
              <a:rPr lang="ru-RU" dirty="0"/>
              <a:t>, </a:t>
            </a:r>
            <a:r>
              <a:rPr lang="ru-RU" dirty="0" err="1"/>
              <a:t>змішані</a:t>
            </a:r>
            <a:r>
              <a:rPr lang="ru-RU" dirty="0"/>
              <a:t> і </a:t>
            </a:r>
            <a:r>
              <a:rPr lang="ru-RU" dirty="0" err="1"/>
              <a:t>повітроносні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трубчастих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(</a:t>
            </a:r>
            <a:r>
              <a:rPr lang="ru-RU" dirty="0" err="1"/>
              <a:t>плечова</a:t>
            </a:r>
            <a:r>
              <a:rPr lang="ru-RU" dirty="0"/>
              <a:t>, </a:t>
            </a:r>
            <a:r>
              <a:rPr lang="ru-RU" dirty="0" err="1"/>
              <a:t>стегнова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перед¬пліччя</a:t>
            </a:r>
            <a:r>
              <a:rPr lang="ru-RU" dirty="0"/>
              <a:t>, </a:t>
            </a:r>
            <a:r>
              <a:rPr lang="ru-RU" dirty="0" err="1"/>
              <a:t>гомілки</a:t>
            </a:r>
            <a:r>
              <a:rPr lang="ru-RU" dirty="0"/>
              <a:t>) і </a:t>
            </a:r>
            <a:r>
              <a:rPr lang="ru-RU" dirty="0" err="1"/>
              <a:t>короткі</a:t>
            </a:r>
            <a:r>
              <a:rPr lang="ru-RU" dirty="0"/>
              <a:t> (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п'ясти</a:t>
            </a:r>
            <a:r>
              <a:rPr lang="ru-RU" dirty="0"/>
              <a:t>, </a:t>
            </a:r>
            <a:r>
              <a:rPr lang="ru-RU" dirty="0" err="1"/>
              <a:t>плюсни</a:t>
            </a:r>
            <a:r>
              <a:rPr lang="ru-RU" dirty="0"/>
              <a:t>, фаланги </a:t>
            </a:r>
            <a:r>
              <a:rPr lang="ru-RU" dirty="0" err="1"/>
              <a:t>паль¬ців</a:t>
            </a:r>
            <a:r>
              <a:rPr lang="ru-RU" dirty="0"/>
              <a:t>). </a:t>
            </a:r>
            <a:r>
              <a:rPr lang="ru-RU" dirty="0" err="1"/>
              <a:t>Губчасті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губчастої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покритої</a:t>
            </a:r>
            <a:r>
              <a:rPr lang="ru-RU" dirty="0"/>
              <a:t> тонким шаром </a:t>
            </a:r>
            <a:r>
              <a:rPr lang="ru-RU" dirty="0" err="1"/>
              <a:t>компактної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форму  неправильного куба </a:t>
            </a:r>
            <a:r>
              <a:rPr lang="ru-RU" dirty="0" err="1"/>
              <a:t>або</a:t>
            </a:r>
            <a:r>
              <a:rPr lang="ru-RU" dirty="0"/>
              <a:t> многогранника і </a:t>
            </a:r>
            <a:r>
              <a:rPr lang="ru-RU" dirty="0" err="1"/>
              <a:t>розташовуються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, де </a:t>
            </a:r>
            <a:r>
              <a:rPr lang="ru-RU" dirty="0" err="1"/>
              <a:t>ве¬лике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рухливістю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надколінник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74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248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Рис</a:t>
            </a:r>
            <a:r>
              <a:rPr lang="ru-RU" dirty="0"/>
              <a:t>. 82.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Будова </a:t>
            </a:r>
            <a:r>
              <a:rPr lang="ru-RU" dirty="0" err="1"/>
              <a:t>кістки</a:t>
            </a:r>
            <a:r>
              <a:rPr lang="ru-RU" dirty="0"/>
              <a:t>. А — </a:t>
            </a:r>
            <a:r>
              <a:rPr lang="ru-RU" dirty="0" err="1"/>
              <a:t>поздовжній</a:t>
            </a:r>
            <a:r>
              <a:rPr lang="ru-RU" dirty="0"/>
              <a:t> </a:t>
            </a:r>
            <a:r>
              <a:rPr lang="ru-RU" dirty="0" err="1"/>
              <a:t>розпил</a:t>
            </a:r>
            <a:r>
              <a:rPr lang="ru-RU" dirty="0"/>
              <a:t> через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стегнової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; б — схема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, по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перекладки у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стегнової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: 1 — компактна </a:t>
            </a:r>
            <a:r>
              <a:rPr lang="ru-RU" dirty="0" err="1"/>
              <a:t>речовина</a:t>
            </a:r>
            <a:r>
              <a:rPr lang="ru-RU" dirty="0"/>
              <a:t>; 2 — </a:t>
            </a:r>
            <a:r>
              <a:rPr lang="ru-RU" dirty="0" err="1"/>
              <a:t>губчаста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; З — </a:t>
            </a:r>
            <a:r>
              <a:rPr lang="ru-RU" dirty="0" err="1"/>
              <a:t>порожнина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; 4 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; 5 —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розтягування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Плоскі</a:t>
            </a:r>
            <a:r>
              <a:rPr lang="ru-RU" dirty="0" smtClean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утворенні</a:t>
            </a:r>
            <a:r>
              <a:rPr lang="ru-RU" dirty="0"/>
              <a:t> полостей, </a:t>
            </a:r>
            <a:r>
              <a:rPr lang="ru-RU" dirty="0" err="1"/>
              <a:t>поясів</a:t>
            </a:r>
            <a:r>
              <a:rPr lang="ru-RU" dirty="0"/>
              <a:t> </a:t>
            </a:r>
            <a:r>
              <a:rPr lang="ru-RU" dirty="0" err="1"/>
              <a:t>кі¬нцівок</a:t>
            </a:r>
            <a:r>
              <a:rPr lang="ru-RU" dirty="0"/>
              <a:t> і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(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кришки</a:t>
            </a:r>
            <a:r>
              <a:rPr lang="ru-RU" dirty="0"/>
              <a:t> черепа, </a:t>
            </a:r>
            <a:r>
              <a:rPr lang="ru-RU" dirty="0" err="1"/>
              <a:t>гру¬дина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складну</a:t>
            </a:r>
            <a:r>
              <a:rPr lang="ru-RU" dirty="0"/>
              <a:t> форму і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декі¬лькох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за </a:t>
            </a:r>
            <a:r>
              <a:rPr lang="ru-RU" dirty="0" err="1"/>
              <a:t>походженням</a:t>
            </a:r>
            <a:r>
              <a:rPr lang="ru-RU" dirty="0"/>
              <a:t>. До </a:t>
            </a:r>
            <a:r>
              <a:rPr lang="ru-RU" dirty="0" err="1"/>
              <a:t>змішаних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відно¬сяться</a:t>
            </a:r>
            <a:r>
              <a:rPr lang="ru-RU" dirty="0"/>
              <a:t> </a:t>
            </a:r>
            <a:r>
              <a:rPr lang="ru-RU" dirty="0" err="1"/>
              <a:t>хребці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черепа.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7594"/>
            <a:ext cx="57118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/>
          <a:lstStyle/>
          <a:p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               З</a:t>
            </a:r>
            <a:r>
              <a:rPr lang="en-US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`</a:t>
            </a:r>
            <a:r>
              <a:rPr lang="uk-UA" dirty="0" smtClean="0">
                <a:ln w="1333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єднання кісток.</a:t>
            </a:r>
            <a:endParaRPr lang="ru-RU" dirty="0">
              <a:ln w="1333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: </a:t>
            </a:r>
            <a:r>
              <a:rPr lang="ru-RU" dirty="0" err="1" smtClean="0"/>
              <a:t>безперервні</a:t>
            </a:r>
            <a:r>
              <a:rPr lang="ru-RU" dirty="0"/>
              <a:t>, </a:t>
            </a:r>
            <a:r>
              <a:rPr lang="ru-RU" dirty="0" err="1"/>
              <a:t>напівсуглоби</a:t>
            </a:r>
            <a:r>
              <a:rPr lang="ru-RU" dirty="0"/>
              <a:t> і </a:t>
            </a:r>
            <a:r>
              <a:rPr lang="ru-RU" dirty="0" err="1"/>
              <a:t>переривчасті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— </a:t>
            </a:r>
            <a:r>
              <a:rPr lang="ru-RU" dirty="0" err="1"/>
              <a:t>суглоби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філогенез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У </a:t>
            </a:r>
            <a:r>
              <a:rPr lang="ru-RU" dirty="0" err="1"/>
              <a:t>низьких</a:t>
            </a:r>
            <a:r>
              <a:rPr lang="ru-RU" dirty="0"/>
              <a:t> (</a:t>
            </a:r>
            <a:r>
              <a:rPr lang="ru-RU" dirty="0" err="1"/>
              <a:t>первинно-водних</a:t>
            </a:r>
            <a:r>
              <a:rPr lang="ru-RU" dirty="0"/>
              <a:t>) </a:t>
            </a:r>
            <a:r>
              <a:rPr lang="ru-RU" dirty="0" err="1"/>
              <a:t>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сполучені</a:t>
            </a:r>
            <a:r>
              <a:rPr lang="ru-RU" dirty="0"/>
              <a:t> в основному </a:t>
            </a:r>
            <a:r>
              <a:rPr lang="ru-RU" dirty="0" err="1"/>
              <a:t>безперервно</a:t>
            </a:r>
            <a:r>
              <a:rPr lang="ru-RU" dirty="0"/>
              <a:t>. З </a:t>
            </a:r>
            <a:r>
              <a:rPr lang="ru-RU" dirty="0" err="1"/>
              <a:t>виходом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на сушу для </a:t>
            </a:r>
            <a:r>
              <a:rPr lang="ru-RU" dirty="0" err="1"/>
              <a:t>нових</a:t>
            </a:r>
            <a:r>
              <a:rPr lang="ru-RU" dirty="0"/>
              <a:t> умов </a:t>
            </a:r>
            <a:r>
              <a:rPr lang="ru-RU" dirty="0" err="1" smtClean="0"/>
              <a:t>пересування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як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важелів</a:t>
            </a:r>
            <a:r>
              <a:rPr lang="ru-RU" dirty="0"/>
              <a:t> і </a:t>
            </a:r>
            <a:r>
              <a:rPr lang="ru-RU" dirty="0" err="1"/>
              <a:t>рухливе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err="1"/>
              <a:t>Безперервними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Такими є </a:t>
            </a:r>
            <a:r>
              <a:rPr lang="ru-RU" dirty="0" err="1"/>
              <a:t>шви</a:t>
            </a:r>
            <a:r>
              <a:rPr lang="ru-RU" dirty="0"/>
              <a:t> —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даху</a:t>
            </a:r>
            <a:r>
              <a:rPr lang="ru-RU" dirty="0"/>
              <a:t> черепа </a:t>
            </a:r>
            <a:r>
              <a:rPr lang="ru-RU" dirty="0" err="1"/>
              <a:t>між</a:t>
            </a:r>
            <a:r>
              <a:rPr lang="ru-RU" dirty="0"/>
              <a:t> собою тонкими </a:t>
            </a:r>
            <a:r>
              <a:rPr lang="ru-RU" dirty="0" err="1"/>
              <a:t>прошарками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Кістки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з'єднуватися</a:t>
            </a:r>
            <a:r>
              <a:rPr lang="ru-RU" dirty="0"/>
              <a:t> і за </a:t>
            </a:r>
            <a:r>
              <a:rPr lang="ru-RU" dirty="0" err="1"/>
              <a:t>допомогою</a:t>
            </a:r>
            <a:r>
              <a:rPr lang="ru-RU" dirty="0"/>
              <a:t> хряща, на приклад, рукоятка </a:t>
            </a:r>
            <a:r>
              <a:rPr lang="ru-RU" dirty="0" err="1"/>
              <a:t>грудини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Напівсуглоби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dirty="0" err="1"/>
              <a:t>хрящовими</a:t>
            </a:r>
            <a:r>
              <a:rPr lang="ru-RU" dirty="0"/>
              <a:t> </a:t>
            </a:r>
            <a:r>
              <a:rPr lang="ru-RU" dirty="0" err="1"/>
              <a:t>з'єднаннями</a:t>
            </a:r>
            <a:r>
              <a:rPr lang="ru-RU" dirty="0"/>
              <a:t>, але в </a:t>
            </a:r>
            <a:r>
              <a:rPr lang="ru-RU" dirty="0" err="1"/>
              <a:t>товщі</a:t>
            </a:r>
            <a:r>
              <a:rPr lang="ru-RU" dirty="0"/>
              <a:t> хряща є невелика </a:t>
            </a:r>
            <a:r>
              <a:rPr lang="ru-RU" dirty="0" err="1"/>
              <a:t>порожнина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, </a:t>
            </a:r>
            <a:r>
              <a:rPr lang="ru-RU" dirty="0" err="1"/>
              <a:t>лобкових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err="1"/>
              <a:t>Суглоби</a:t>
            </a:r>
            <a:r>
              <a:rPr lang="ru-RU" dirty="0"/>
              <a:t> (</a:t>
            </a:r>
            <a:r>
              <a:rPr lang="en-US" dirty="0" err="1"/>
              <a:t>articulatio</a:t>
            </a:r>
            <a:r>
              <a:rPr lang="en-US" dirty="0"/>
              <a:t>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переривчасті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: </a:t>
            </a:r>
            <a:r>
              <a:rPr lang="ru-RU" dirty="0" err="1"/>
              <a:t>суглобові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покриті</a:t>
            </a:r>
            <a:r>
              <a:rPr lang="ru-RU" dirty="0"/>
              <a:t> </a:t>
            </a:r>
            <a:r>
              <a:rPr lang="ru-RU" dirty="0" err="1"/>
              <a:t>хрящем</a:t>
            </a:r>
            <a:r>
              <a:rPr lang="ru-RU" dirty="0"/>
              <a:t>; </a:t>
            </a:r>
            <a:r>
              <a:rPr lang="ru-RU" dirty="0" err="1"/>
              <a:t>суглобову</a:t>
            </a:r>
            <a:r>
              <a:rPr lang="ru-RU" dirty="0"/>
              <a:t> капсулу, </a:t>
            </a:r>
            <a:r>
              <a:rPr lang="ru-RU" dirty="0" err="1"/>
              <a:t>або</a:t>
            </a:r>
            <a:r>
              <a:rPr lang="ru-RU" dirty="0"/>
              <a:t> сумку; </a:t>
            </a:r>
            <a:r>
              <a:rPr lang="ru-RU" dirty="0" err="1"/>
              <a:t>суглобову</a:t>
            </a:r>
            <a:r>
              <a:rPr lang="ru-RU" dirty="0"/>
              <a:t> </a:t>
            </a:r>
            <a:r>
              <a:rPr lang="ru-RU" dirty="0" err="1" smtClean="0"/>
              <a:t>порожнину</a:t>
            </a:r>
            <a:r>
              <a:rPr lang="ru-RU" dirty="0"/>
              <a:t>; </a:t>
            </a:r>
            <a:r>
              <a:rPr lang="ru-RU" dirty="0" err="1"/>
              <a:t>порожнинну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. </a:t>
            </a:r>
            <a:r>
              <a:rPr lang="ru-RU" dirty="0" err="1"/>
              <a:t>Суглоб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 smtClean="0"/>
              <a:t>прикріплений</a:t>
            </a:r>
            <a:r>
              <a:rPr lang="ru-RU" dirty="0" smtClean="0"/>
              <a:t> </a:t>
            </a:r>
            <a:r>
              <a:rPr lang="ru-RU" dirty="0" err="1"/>
              <a:t>зв'язками</a:t>
            </a:r>
            <a:r>
              <a:rPr lang="ru-RU" dirty="0"/>
              <a:t>. </a:t>
            </a:r>
            <a:r>
              <a:rPr lang="ru-RU" dirty="0" err="1"/>
              <a:t>Суглобова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продукується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вистилають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суглобової</a:t>
            </a:r>
            <a:r>
              <a:rPr lang="ru-RU" dirty="0"/>
              <a:t> сумки.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поле¬гшує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</a:t>
            </a:r>
            <a:r>
              <a:rPr lang="ru-RU" dirty="0" err="1"/>
              <a:t>суглобових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і служить </a:t>
            </a:r>
            <a:r>
              <a:rPr lang="ru-RU" dirty="0" err="1"/>
              <a:t>поживним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для </a:t>
            </a:r>
            <a:r>
              <a:rPr lang="ru-RU" dirty="0" err="1"/>
              <a:t>суглобового</a:t>
            </a:r>
            <a:r>
              <a:rPr lang="ru-RU" dirty="0"/>
              <a:t> хряща.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порожнинної</a:t>
            </a:r>
            <a:r>
              <a:rPr lang="ru-RU" dirty="0"/>
              <a:t> </a:t>
            </a:r>
            <a:r>
              <a:rPr lang="ru-RU" dirty="0" err="1" smtClean="0"/>
              <a:t>рідини</a:t>
            </a:r>
            <a:r>
              <a:rPr lang="ru-RU" dirty="0"/>
              <a:t>, яка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/>
              <a:t>вузьку</a:t>
            </a:r>
            <a:r>
              <a:rPr lang="ru-RU" dirty="0"/>
              <a:t> </a:t>
            </a:r>
            <a:r>
              <a:rPr lang="ru-RU" dirty="0" err="1"/>
              <a:t>щілину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суглобовими</a:t>
            </a:r>
            <a:r>
              <a:rPr lang="ru-RU" dirty="0"/>
              <a:t> </a:t>
            </a:r>
            <a:r>
              <a:rPr lang="ru-RU" dirty="0" err="1"/>
              <a:t>поверхнями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невелика.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74030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000" dirty="0" smtClean="0"/>
              <a:t>Схема </a:t>
            </a:r>
            <a:r>
              <a:rPr lang="ru-RU" sz="2000" dirty="0" err="1"/>
              <a:t>будови</a:t>
            </a:r>
            <a:r>
              <a:rPr lang="ru-RU" sz="2000" dirty="0"/>
              <a:t> </a:t>
            </a:r>
            <a:r>
              <a:rPr lang="ru-RU" sz="2000" dirty="0" err="1"/>
              <a:t>суглоба</a:t>
            </a:r>
            <a:r>
              <a:rPr lang="ru-RU" sz="2000" dirty="0"/>
              <a:t>: 1 — </a:t>
            </a:r>
            <a:r>
              <a:rPr lang="ru-RU" sz="2000" dirty="0" err="1" smtClean="0"/>
              <a:t>суглобові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кісток</a:t>
            </a:r>
            <a:r>
              <a:rPr lang="ru-RU" sz="2000" dirty="0"/>
              <a:t>; </a:t>
            </a:r>
            <a:r>
              <a:rPr lang="ru-RU" sz="2000" dirty="0" smtClean="0"/>
              <a:t>2— </a:t>
            </a:r>
            <a:r>
              <a:rPr lang="ru-RU" sz="2000" dirty="0" err="1"/>
              <a:t>суглобовий</a:t>
            </a:r>
            <a:r>
              <a:rPr lang="ru-RU" sz="2000" dirty="0"/>
              <a:t> хрящ; </a:t>
            </a:r>
            <a:r>
              <a:rPr lang="ru-RU" sz="2000" dirty="0" smtClean="0"/>
              <a:t>3— </a:t>
            </a:r>
            <a:r>
              <a:rPr lang="ru-RU" sz="2000" dirty="0" err="1"/>
              <a:t>суглобова</a:t>
            </a:r>
            <a:r>
              <a:rPr lang="ru-RU" sz="2000" dirty="0"/>
              <a:t> сумка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 4— </a:t>
            </a:r>
            <a:r>
              <a:rPr lang="ru-RU" sz="2000" dirty="0" err="1"/>
              <a:t>суглобова</a:t>
            </a:r>
            <a:r>
              <a:rPr lang="ru-RU" sz="2000" dirty="0"/>
              <a:t> </a:t>
            </a:r>
            <a:r>
              <a:rPr lang="ru-RU" sz="2000" dirty="0" err="1"/>
              <a:t>порожнина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err="1" smtClean="0"/>
              <a:t>Суглоби</a:t>
            </a:r>
            <a:r>
              <a:rPr lang="ru-RU" sz="2000" dirty="0" smtClean="0"/>
              <a:t> </a:t>
            </a:r>
            <a:r>
              <a:rPr lang="ru-RU" sz="2000" dirty="0" err="1"/>
              <a:t>розрізняють</a:t>
            </a:r>
            <a:r>
              <a:rPr lang="ru-RU" sz="2000" dirty="0"/>
              <a:t> за числом і формою </a:t>
            </a:r>
            <a:r>
              <a:rPr lang="ru-RU" sz="2000" dirty="0" err="1" smtClean="0"/>
              <a:t>суглобових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поверхонь</a:t>
            </a:r>
            <a:r>
              <a:rPr lang="ru-RU" sz="2000" dirty="0"/>
              <a:t> </a:t>
            </a:r>
            <a:r>
              <a:rPr lang="ru-RU" sz="2000" dirty="0" err="1"/>
              <a:t>кісток</a:t>
            </a:r>
            <a:r>
              <a:rPr lang="ru-RU" sz="2000" dirty="0"/>
              <a:t> і за </a:t>
            </a:r>
            <a:r>
              <a:rPr lang="ru-RU" sz="2000" dirty="0" err="1"/>
              <a:t>можливим</a:t>
            </a:r>
            <a:r>
              <a:rPr lang="ru-RU" sz="2000" dirty="0"/>
              <a:t> </a:t>
            </a:r>
            <a:r>
              <a:rPr lang="ru-RU" sz="2000" dirty="0" err="1"/>
              <a:t>об'ємом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, </a:t>
            </a:r>
            <a:r>
              <a:rPr lang="ru-RU" sz="2000" dirty="0" err="1" smtClean="0"/>
              <a:t>тобто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за числом осей, </a:t>
            </a:r>
            <a:r>
              <a:rPr lang="ru-RU" sz="2000" dirty="0" err="1"/>
              <a:t>навкруги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скоюватися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Так</a:t>
            </a:r>
            <a:r>
              <a:rPr lang="ru-RU" sz="2000" dirty="0"/>
              <a:t>, за числом </a:t>
            </a:r>
            <a:r>
              <a:rPr lang="ru-RU" sz="2000" dirty="0" err="1"/>
              <a:t>поверхонь</a:t>
            </a:r>
            <a:r>
              <a:rPr lang="ru-RU" sz="2000" dirty="0"/>
              <a:t> </a:t>
            </a:r>
            <a:r>
              <a:rPr lang="ru-RU" sz="2000" dirty="0" err="1"/>
              <a:t>суглоби</a:t>
            </a:r>
            <a:r>
              <a:rPr lang="ru-RU" sz="2000" dirty="0"/>
              <a:t> </a:t>
            </a:r>
            <a:r>
              <a:rPr lang="ru-RU" sz="2000" dirty="0" err="1"/>
              <a:t>підрозділяють</a:t>
            </a:r>
            <a:r>
              <a:rPr lang="ru-RU" sz="2000" dirty="0"/>
              <a:t> </a:t>
            </a:r>
            <a:r>
              <a:rPr lang="ru-RU" sz="2000" dirty="0" smtClean="0"/>
              <a:t>на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прості</a:t>
            </a:r>
            <a:r>
              <a:rPr lang="ru-RU" sz="2000" dirty="0"/>
              <a:t> (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суглобові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) і </a:t>
            </a:r>
            <a:r>
              <a:rPr lang="ru-RU" sz="2000" dirty="0" err="1"/>
              <a:t>складні</a:t>
            </a:r>
            <a:r>
              <a:rPr lang="ru-RU" sz="2000" dirty="0"/>
              <a:t> (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 smtClean="0"/>
              <a:t>),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формою — на </a:t>
            </a:r>
            <a:r>
              <a:rPr lang="ru-RU" sz="2000" dirty="0" err="1"/>
              <a:t>плоскі</a:t>
            </a:r>
            <a:r>
              <a:rPr lang="ru-RU" sz="2000" dirty="0"/>
              <a:t> (</a:t>
            </a:r>
            <a:r>
              <a:rPr lang="ru-RU" sz="2000" dirty="0" err="1"/>
              <a:t>міжзап'ясткові</a:t>
            </a:r>
            <a:r>
              <a:rPr lang="ru-RU" sz="2000" dirty="0"/>
              <a:t>, </a:t>
            </a:r>
            <a:r>
              <a:rPr lang="ru-RU" sz="2000" dirty="0" err="1" smtClean="0"/>
              <a:t>зап'ястково</a:t>
            </a:r>
            <a:r>
              <a:rPr lang="ru-RU" sz="2000" dirty="0" smtClean="0"/>
              <a:t>-</a:t>
            </a:r>
          </a:p>
          <a:p>
            <a:pPr marL="0" indent="0">
              <a:buNone/>
            </a:pPr>
            <a:r>
              <a:rPr lang="ru-RU" sz="2000" dirty="0" err="1" smtClean="0"/>
              <a:t>п'ясткові</a:t>
            </a:r>
            <a:r>
              <a:rPr lang="ru-RU" sz="2000" dirty="0"/>
              <a:t>, </a:t>
            </a:r>
            <a:r>
              <a:rPr lang="ru-RU" sz="2000" dirty="0" err="1"/>
              <a:t>передплесно-плеснові</a:t>
            </a:r>
            <a:r>
              <a:rPr lang="ru-RU" sz="2000" dirty="0"/>
              <a:t> </a:t>
            </a:r>
            <a:r>
              <a:rPr lang="ru-RU" sz="2000" dirty="0" err="1"/>
              <a:t>суглоби</a:t>
            </a:r>
            <a:r>
              <a:rPr lang="ru-RU" sz="2000" dirty="0"/>
              <a:t>), </a:t>
            </a:r>
            <a:r>
              <a:rPr lang="ru-RU" sz="2000" dirty="0" err="1" smtClean="0"/>
              <a:t>кулясті</a:t>
            </a:r>
            <a:r>
              <a:rPr lang="ru-RU" sz="2000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uk-UA" sz="2000" dirty="0"/>
              <a:t>                                                                                 </a:t>
            </a:r>
            <a:r>
              <a:rPr lang="uk-UA" sz="2000" dirty="0" smtClean="0"/>
              <a:t>                         </a:t>
            </a:r>
            <a:r>
              <a:rPr lang="uk-UA" sz="2000" dirty="0"/>
              <a:t>Рис. 83.                     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плечовий</a:t>
            </a:r>
            <a:r>
              <a:rPr lang="ru-RU" sz="2000" dirty="0"/>
              <a:t>, </a:t>
            </a:r>
            <a:r>
              <a:rPr lang="ru-RU" sz="2000" dirty="0" err="1"/>
              <a:t>тазостегновий</a:t>
            </a:r>
            <a:r>
              <a:rPr lang="ru-RU" sz="2000" dirty="0"/>
              <a:t>), </a:t>
            </a:r>
            <a:r>
              <a:rPr lang="ru-RU" sz="2000" dirty="0" err="1"/>
              <a:t>елліпсоподібні</a:t>
            </a:r>
            <a:r>
              <a:rPr lang="ru-RU" sz="2000" dirty="0"/>
              <a:t> (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потиличною</a:t>
            </a:r>
            <a:r>
              <a:rPr lang="ru-RU" sz="2000" dirty="0"/>
              <a:t> </a:t>
            </a:r>
            <a:r>
              <a:rPr lang="ru-RU" sz="2000" dirty="0" err="1"/>
              <a:t>кісткою</a:t>
            </a:r>
            <a:r>
              <a:rPr lang="ru-RU" sz="2000" dirty="0"/>
              <a:t> і першим </a:t>
            </a:r>
            <a:r>
              <a:rPr lang="ru-RU" sz="2000" dirty="0" err="1"/>
              <a:t>шийним</a:t>
            </a:r>
            <a:r>
              <a:rPr lang="ru-RU" sz="2000" dirty="0"/>
              <a:t> </a:t>
            </a:r>
            <a:r>
              <a:rPr lang="ru-RU" sz="2000" dirty="0" err="1"/>
              <a:t>хребцем</a:t>
            </a:r>
            <a:r>
              <a:rPr lang="ru-RU" sz="2000" dirty="0"/>
              <a:t>)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За характером </a:t>
            </a:r>
            <a:r>
              <a:rPr lang="ru-RU" sz="2000" dirty="0" err="1"/>
              <a:t>рухливості</a:t>
            </a:r>
            <a:r>
              <a:rPr lang="ru-RU" sz="2000" dirty="0"/>
              <a:t> </a:t>
            </a: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одновісні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з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/>
              <a:t>віссю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(</a:t>
            </a:r>
            <a:r>
              <a:rPr lang="ru-RU" sz="2000" dirty="0" err="1"/>
              <a:t>блоковидні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міжфалангові</a:t>
            </a:r>
            <a:r>
              <a:rPr lang="ru-RU" sz="2000" dirty="0"/>
              <a:t> </a:t>
            </a:r>
            <a:r>
              <a:rPr lang="ru-RU" sz="2000" dirty="0" err="1" smtClean="0"/>
              <a:t>суглоби</a:t>
            </a:r>
            <a:r>
              <a:rPr lang="ru-RU" sz="2000" dirty="0" smtClean="0"/>
              <a:t> </a:t>
            </a:r>
            <a:r>
              <a:rPr lang="ru-RU" sz="2000" dirty="0" err="1"/>
              <a:t>пальців</a:t>
            </a:r>
            <a:r>
              <a:rPr lang="ru-RU" sz="2000" dirty="0"/>
              <a:t>), </a:t>
            </a:r>
            <a:r>
              <a:rPr lang="ru-RU" sz="2000" dirty="0" err="1"/>
              <a:t>двовісні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з </a:t>
            </a:r>
            <a:r>
              <a:rPr lang="ru-RU" sz="2000" dirty="0" err="1"/>
              <a:t>двома</a:t>
            </a:r>
            <a:r>
              <a:rPr lang="ru-RU" sz="2000" dirty="0"/>
              <a:t> осями (</a:t>
            </a:r>
            <a:r>
              <a:rPr lang="ru-RU" sz="2000" dirty="0" err="1"/>
              <a:t>еліпсоподібні</a:t>
            </a:r>
            <a:r>
              <a:rPr lang="ru-RU" sz="2000" dirty="0"/>
              <a:t>) і </a:t>
            </a:r>
            <a:r>
              <a:rPr lang="ru-RU" sz="2000" dirty="0" err="1" smtClean="0"/>
              <a:t>тривісні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кулясті</a:t>
            </a:r>
            <a:r>
              <a:rPr lang="ru-RU" sz="2000" dirty="0"/>
              <a:t>) </a:t>
            </a:r>
            <a:r>
              <a:rPr lang="ru-RU" sz="2000" dirty="0" err="1"/>
              <a:t>суглоби</a:t>
            </a:r>
            <a:r>
              <a:rPr lang="ru-RU" sz="2000" dirty="0"/>
              <a:t>. До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, як </a:t>
            </a:r>
            <a:r>
              <a:rPr lang="ru-RU" sz="2000" dirty="0" err="1"/>
              <a:t>указувалося</a:t>
            </a:r>
            <a:r>
              <a:rPr lang="ru-RU" sz="2000" dirty="0"/>
              <a:t>,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</a:t>
            </a:r>
            <a:r>
              <a:rPr lang="ru-RU" sz="2000" dirty="0" err="1"/>
              <a:t>плечовий</a:t>
            </a:r>
            <a:r>
              <a:rPr lang="ru-RU" sz="2000" dirty="0"/>
              <a:t> і </a:t>
            </a:r>
            <a:r>
              <a:rPr lang="ru-RU" sz="2000" dirty="0" err="1"/>
              <a:t>тазостегновий</a:t>
            </a:r>
            <a:r>
              <a:rPr lang="ru-RU" sz="2000" dirty="0"/>
              <a:t> </a:t>
            </a:r>
            <a:r>
              <a:rPr lang="ru-RU" sz="2000" dirty="0" err="1"/>
              <a:t>суглоби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25" y="188640"/>
            <a:ext cx="23844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4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260</TotalTime>
  <Words>2348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Будова та функції скелету людини.</vt:lpstr>
      <vt:lpstr>Загальні поняття про скелет людини. Будова кістки.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З`єднання кісток.</vt:lpstr>
      <vt:lpstr>Презентация PowerPoint</vt:lpstr>
      <vt:lpstr>Скелет голови.</vt:lpstr>
      <vt:lpstr>Презентация PowerPoint</vt:lpstr>
      <vt:lpstr>Скелет тулуба.</vt:lpstr>
      <vt:lpstr>Презентация PowerPoint</vt:lpstr>
      <vt:lpstr>Будова хребта.</vt:lpstr>
      <vt:lpstr>Презентация PowerPoint</vt:lpstr>
      <vt:lpstr>Будова грудної клітки.</vt:lpstr>
      <vt:lpstr>Презентация PowerPoint</vt:lpstr>
      <vt:lpstr>Скелет кінцівок.</vt:lpstr>
      <vt:lpstr>10 фактів про скелет людини.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Nastia</dc:creator>
  <cp:lastModifiedBy>Настя</cp:lastModifiedBy>
  <cp:revision>43</cp:revision>
  <dcterms:created xsi:type="dcterms:W3CDTF">2013-10-03T16:45:21Z</dcterms:created>
  <dcterms:modified xsi:type="dcterms:W3CDTF">2014-06-02T15:33:01Z</dcterms:modified>
</cp:coreProperties>
</file>