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C889D-2A0A-4050-AF1F-4786121824F3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424B0-5644-49C8-970E-F2C398FB64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A8A0C5-B948-43F6-BA31-4513D7F68BF3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CA65B0-1A2C-4624-890E-404C8FD25005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43EFD-4A61-437C-9AA3-71218B4600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9B6BA-B461-48E6-AD90-2B2270FC2A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B%D0%B0%D1%82%D0%B8%D0%BD%D1%81%D0%BA%D0%B8%D0%B9_%D1%8F%D0%B7%D1%8B%D0%BA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571612"/>
            <a:ext cx="8143932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хромосомы</a:t>
            </a:r>
            <a:endParaRPr lang="ru-RU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219700" y="620713"/>
            <a:ext cx="3467100" cy="5832475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</a:rPr>
              <a:t>Хромосомы имеются в ядрах всех клеток. </a:t>
            </a:r>
          </a:p>
          <a:p>
            <a:pPr eaLnBrk="1" hangingPunct="1"/>
            <a:r>
              <a:rPr lang="ru-RU" smtClean="0">
                <a:latin typeface="Times New Roman" pitchFamily="18" charset="0"/>
              </a:rPr>
              <a:t>Каждая хромосома содержит наследственные инструкции - гены.</a:t>
            </a:r>
          </a:p>
        </p:txBody>
      </p:sp>
      <p:pic>
        <p:nvPicPr>
          <p:cNvPr id="79875" name="Picture 3" descr="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33375"/>
            <a:ext cx="5064125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rgbClr val="FF3300"/>
                </a:solidFill>
                <a:latin typeface="Times New Roman" pitchFamily="18" charset="0"/>
              </a:rPr>
              <a:t>МОРФОЛОГИЧЕСКИЕ ТИПЫ ХРОМОСОМ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i="1" smtClean="0">
                <a:solidFill>
                  <a:srgbClr val="FF3300"/>
                </a:solidFill>
                <a:latin typeface="Times New Roman" pitchFamily="18" charset="0"/>
              </a:rPr>
              <a:t>телоцентрические</a:t>
            </a:r>
            <a:r>
              <a:rPr lang="ru-RU" sz="2800" b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ru-RU" sz="2800" smtClean="0">
                <a:latin typeface="Times New Roman" pitchFamily="18" charset="0"/>
              </a:rPr>
              <a:t>(палочковидные хромосомы с центромерой, расположенной на проксимальном конце);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i="1" smtClean="0">
                <a:solidFill>
                  <a:srgbClr val="FF3300"/>
                </a:solidFill>
                <a:latin typeface="Times New Roman" pitchFamily="18" charset="0"/>
              </a:rPr>
              <a:t>акроцентрические</a:t>
            </a:r>
            <a:r>
              <a:rPr lang="ru-RU" sz="2800" b="1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ru-RU" sz="2800" smtClean="0">
                <a:latin typeface="Times New Roman" pitchFamily="18" charset="0"/>
              </a:rPr>
              <a:t>(палочковидные хромосомы с очень коротким, почти незаметным вторым плечом);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i="1" smtClean="0">
                <a:solidFill>
                  <a:srgbClr val="FF3300"/>
                </a:solidFill>
                <a:latin typeface="Times New Roman" pitchFamily="18" charset="0"/>
              </a:rPr>
              <a:t>субметацентрические</a:t>
            </a:r>
            <a:r>
              <a:rPr lang="ru-RU" sz="2800" smtClean="0">
                <a:latin typeface="Times New Roman" pitchFamily="18" charset="0"/>
              </a:rPr>
              <a:t> (с плечами неравной длины, напоминающие по форме букву L);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i="1" smtClean="0">
                <a:solidFill>
                  <a:srgbClr val="FF3300"/>
                </a:solidFill>
                <a:latin typeface="Times New Roman" pitchFamily="18" charset="0"/>
              </a:rPr>
              <a:t>метацентрические</a:t>
            </a:r>
            <a:r>
              <a:rPr lang="ru-RU" sz="2800" b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ru-RU" sz="2800" b="1" smtClean="0">
                <a:latin typeface="Times New Roman" pitchFamily="18" charset="0"/>
              </a:rPr>
              <a:t>(</a:t>
            </a:r>
            <a:r>
              <a:rPr lang="ru-RU" sz="2800" smtClean="0">
                <a:latin typeface="Times New Roman" pitchFamily="18" charset="0"/>
              </a:rPr>
              <a:t>V-образные хромосомы, обладающие плечами равной длины).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rgbClr val="FF3300"/>
                </a:solidFill>
                <a:latin typeface="Times New Roman" pitchFamily="18" charset="0"/>
              </a:rPr>
              <a:t>ВИДЫ ХРОМОСОМ:</a:t>
            </a:r>
            <a:br>
              <a:rPr lang="ru-RU" sz="4000" b="1" smtClean="0">
                <a:solidFill>
                  <a:srgbClr val="FF3300"/>
                </a:solidFill>
                <a:latin typeface="Times New Roman" pitchFamily="18" charset="0"/>
              </a:rPr>
            </a:br>
            <a:r>
              <a:rPr lang="ru-RU" sz="4000" b="1" smtClean="0">
                <a:solidFill>
                  <a:srgbClr val="FF3300"/>
                </a:solidFill>
                <a:latin typeface="Times New Roman" pitchFamily="18" charset="0"/>
              </a:rPr>
              <a:t>ГИГАНТСКИЕ ХРОМОСОМЫ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</a:rPr>
              <a:t>Видны в некоторых клетках на определенных стадиях клеточного цикла. </a:t>
            </a:r>
          </a:p>
          <a:p>
            <a:pPr eaLnBrk="1" hangingPunct="1"/>
            <a:r>
              <a:rPr lang="ru-RU" sz="2800" smtClean="0">
                <a:latin typeface="Times New Roman" pitchFamily="18" charset="0"/>
              </a:rPr>
              <a:t>Например, в клетках некоторых тканей личинок двукрылых насекомых (</a:t>
            </a:r>
            <a:r>
              <a:rPr lang="ru-RU" sz="2800" smtClean="0">
                <a:solidFill>
                  <a:srgbClr val="FF3300"/>
                </a:solidFill>
                <a:latin typeface="Times New Roman" pitchFamily="18" charset="0"/>
              </a:rPr>
              <a:t>политенные хромосомы</a:t>
            </a:r>
            <a:r>
              <a:rPr lang="ru-RU" sz="2800" smtClean="0">
                <a:latin typeface="Times New Roman" pitchFamily="18" charset="0"/>
              </a:rPr>
              <a:t>) и в ооцитах различных позвоночных и беспозвоночных (</a:t>
            </a:r>
            <a:r>
              <a:rPr lang="ru-RU" sz="2800" smtClean="0">
                <a:solidFill>
                  <a:srgbClr val="FF3300"/>
                </a:solidFill>
                <a:latin typeface="Times New Roman" pitchFamily="18" charset="0"/>
              </a:rPr>
              <a:t>хромосомы типа ламповых щеток). </a:t>
            </a:r>
          </a:p>
          <a:p>
            <a:pPr eaLnBrk="1" hangingPunct="1"/>
            <a:r>
              <a:rPr lang="ru-RU" sz="2800" smtClean="0">
                <a:latin typeface="Times New Roman" pitchFamily="18" charset="0"/>
              </a:rPr>
              <a:t>Именно на препаратах гигантских хромосом удалось выявить признаки активности генов.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solidFill>
                  <a:srgbClr val="FF3300"/>
                </a:solidFill>
                <a:latin typeface="Times New Roman" pitchFamily="18" charset="0"/>
              </a:rPr>
              <a:t>ПОЛИТЕННЫЕ ХРОМООСМЫ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latin typeface="Times New Roman" pitchFamily="18" charset="0"/>
              </a:rPr>
              <a:t>Впервые обнаружены </a:t>
            </a:r>
            <a:r>
              <a:rPr lang="ru-RU" sz="3600" smtClean="0">
                <a:solidFill>
                  <a:srgbClr val="FF3300"/>
                </a:solidFill>
                <a:latin typeface="Times New Roman" pitchFamily="18" charset="0"/>
              </a:rPr>
              <a:t>Е.Г. Бальбиани в</a:t>
            </a:r>
            <a:r>
              <a:rPr lang="ru-RU" sz="360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ru-RU" sz="3600" smtClean="0">
                <a:solidFill>
                  <a:srgbClr val="FF3300"/>
                </a:solidFill>
                <a:latin typeface="Times New Roman" pitchFamily="18" charset="0"/>
              </a:rPr>
              <a:t>1881г</a:t>
            </a:r>
            <a:r>
              <a:rPr lang="ru-RU" sz="3600" smtClean="0">
                <a:latin typeface="Times New Roman" pitchFamily="18" charset="0"/>
              </a:rPr>
              <a:t>, однако их цитогенетическая роль была выявлена </a:t>
            </a:r>
            <a:r>
              <a:rPr lang="ru-RU" sz="3600" smtClean="0">
                <a:solidFill>
                  <a:srgbClr val="FF3300"/>
                </a:solidFill>
                <a:latin typeface="Times New Roman" pitchFamily="18" charset="0"/>
              </a:rPr>
              <a:t>Костовым, Пайнтером, Гейтцем и Бауером</a:t>
            </a:r>
            <a:r>
              <a:rPr lang="ru-RU" sz="3600" smtClean="0">
                <a:latin typeface="Times New Roman" pitchFamily="18" charset="0"/>
              </a:rPr>
              <a:t>. Содержатся в клетках слюнных желез, кишечника, трахей, жирового тела и мальпигиевых сосудов личинок двукрылых.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rgbClr val="FF3300"/>
                </a:solidFill>
                <a:latin typeface="Times New Roman" pitchFamily="18" charset="0"/>
              </a:rPr>
              <a:t>ХРОМОСОМЫ ТИПА ЛАМПОВЫХ ЩЕТОК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Times New Roman" pitchFamily="18" charset="0"/>
              </a:rPr>
              <a:t>Обнаружены </a:t>
            </a:r>
            <a:r>
              <a:rPr lang="ru-RU" smtClean="0">
                <a:solidFill>
                  <a:srgbClr val="FF3300"/>
                </a:solidFill>
                <a:latin typeface="Times New Roman" pitchFamily="18" charset="0"/>
              </a:rPr>
              <a:t>Рюккертом в 1892 году.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Times New Roman" pitchFamily="18" charset="0"/>
              </a:rPr>
              <a:t> По длине превышают политенные хромосомы, наблюдаются в ооцитах на стадии первого деления мейоза, во время которой процессы синтеза, приводящие к образованию желтка, наиболее интенсивны.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Times New Roman" pitchFamily="18" charset="0"/>
              </a:rPr>
              <a:t> Общая длина хромосомного набора в ооцитах некоторых хвостатых амфибий достигает 5900 мкм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rgbClr val="FF3300"/>
                </a:solidFill>
                <a:latin typeface="Times New Roman" pitchFamily="18" charset="0"/>
              </a:rPr>
              <a:t>ДИПЛОИДНЫЙ НАБОР ХРОМОСОМ У РАСТЕНИЙ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539750" y="1557338"/>
            <a:ext cx="4537075" cy="326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ГОРОХ  - 14</a:t>
            </a:r>
          </a:p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КРАСНАЯ СМОРОДИНА – 16</a:t>
            </a:r>
          </a:p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БЕРЕЗА – 18</a:t>
            </a:r>
          </a:p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МОЖЖЕВЕЛЬНИК – 22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5219700" y="1484313"/>
            <a:ext cx="3529013" cy="570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ДУБ – 24</a:t>
            </a:r>
          </a:p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ЛЕН – 30</a:t>
            </a:r>
          </a:p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ВИШНЯ – 32</a:t>
            </a:r>
          </a:p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ЯБЛОНЯ – 34</a:t>
            </a:r>
          </a:p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ЯСЕНЬ – 46</a:t>
            </a:r>
          </a:p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КАРТОФЕЛЬ – 48</a:t>
            </a:r>
          </a:p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ЛИПА - 82</a:t>
            </a:r>
          </a:p>
          <a:p>
            <a:pPr>
              <a:spcBef>
                <a:spcPct val="50000"/>
              </a:spcBef>
            </a:pPr>
            <a:endParaRPr lang="ru-RU" sz="32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rgbClr val="FF3300"/>
                </a:solidFill>
                <a:latin typeface="Times New Roman" pitchFamily="18" charset="0"/>
              </a:rPr>
              <a:t>ДИПЛОИДНЫЙ НАБОР ХРОМОСОМ У ЖИВОТНЫХ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86238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>
                <a:latin typeface="Times New Roman" pitchFamily="18" charset="0"/>
              </a:rPr>
              <a:t>КОМАР – 6</a:t>
            </a:r>
          </a:p>
          <a:p>
            <a:pPr eaLnBrk="1" hangingPunct="1">
              <a:buFontTx/>
              <a:buNone/>
            </a:pPr>
            <a:r>
              <a:rPr lang="ru-RU" smtClean="0">
                <a:latin typeface="Times New Roman" pitchFamily="18" charset="0"/>
              </a:rPr>
              <a:t>ОКУНЬ – 28</a:t>
            </a:r>
          </a:p>
          <a:p>
            <a:pPr eaLnBrk="1" hangingPunct="1">
              <a:buFontTx/>
              <a:buNone/>
            </a:pPr>
            <a:r>
              <a:rPr lang="ru-RU" smtClean="0">
                <a:latin typeface="Times New Roman" pitchFamily="18" charset="0"/>
              </a:rPr>
              <a:t>ПЧЕЛА – 32</a:t>
            </a:r>
          </a:p>
          <a:p>
            <a:pPr eaLnBrk="1" hangingPunct="1">
              <a:buFontTx/>
              <a:buNone/>
            </a:pPr>
            <a:r>
              <a:rPr lang="ru-RU" smtClean="0">
                <a:latin typeface="Times New Roman" pitchFamily="18" charset="0"/>
              </a:rPr>
              <a:t>СВИНЬЯ – 38</a:t>
            </a:r>
          </a:p>
          <a:p>
            <a:pPr eaLnBrk="1" hangingPunct="1">
              <a:buFontTx/>
              <a:buNone/>
            </a:pPr>
            <a:r>
              <a:rPr lang="ru-RU" smtClean="0">
                <a:latin typeface="Times New Roman" pitchFamily="18" charset="0"/>
              </a:rPr>
              <a:t>МАКАК-РЕЗУС –42</a:t>
            </a:r>
          </a:p>
          <a:p>
            <a:pPr eaLnBrk="1" hangingPunct="1">
              <a:buFontTx/>
              <a:buNone/>
            </a:pPr>
            <a:r>
              <a:rPr lang="ru-RU" smtClean="0">
                <a:latin typeface="Times New Roman" pitchFamily="18" charset="0"/>
              </a:rPr>
              <a:t>КРОЛИК - 44</a:t>
            </a:r>
          </a:p>
          <a:p>
            <a:pPr eaLnBrk="1" hangingPunct="1"/>
            <a:endParaRPr lang="ru-RU" smtClean="0">
              <a:latin typeface="Times New Roman" pitchFamily="18" charset="0"/>
            </a:endParaRP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5292725" y="1700213"/>
            <a:ext cx="3671888" cy="427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ЧЕЛОВЕК – 46</a:t>
            </a:r>
          </a:p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ШИМПАНЗЕ – 48</a:t>
            </a:r>
          </a:p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БАРАН – 54</a:t>
            </a:r>
          </a:p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ОСЕЛ – 62</a:t>
            </a:r>
          </a:p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ЛОШАДЬ – 64</a:t>
            </a:r>
          </a:p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КУРИЦА - 78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260350"/>
            <a:ext cx="6197600" cy="30241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ru-RU" sz="2800" b="1" smtClean="0"/>
              <a:t>Наименьшее число хромосом</a:t>
            </a:r>
            <a:r>
              <a:rPr lang="ru-RU" sz="2800" smtClean="0"/>
              <a:t>: У самки подвида муравьев </a:t>
            </a:r>
            <a:r>
              <a:rPr lang="ru-RU" sz="2800" i="1" smtClean="0"/>
              <a:t>Myrmecia они </a:t>
            </a:r>
            <a:r>
              <a:rPr lang="ru-RU" sz="2800" smtClean="0"/>
              <a:t>имеют 1 пару хромосом на клетку. Самцы имеют только 1 хромосому в каждой клетке.</a:t>
            </a:r>
            <a:br>
              <a:rPr lang="ru-RU" sz="2800" smtClean="0"/>
            </a:br>
            <a:r>
              <a:rPr lang="ru-RU" sz="2800" b="1" smtClean="0"/>
              <a:t>Наибольшее число хромосом</a:t>
            </a:r>
            <a:r>
              <a:rPr lang="ru-RU" sz="2800" smtClean="0"/>
              <a:t>: У вида папоротника </a:t>
            </a:r>
            <a:r>
              <a:rPr lang="ru-RU" sz="2800" i="1" smtClean="0"/>
              <a:t>Ophioglossum - </a:t>
            </a:r>
            <a:r>
              <a:rPr lang="ru-RU" sz="2800" smtClean="0"/>
              <a:t>1260 хромосом </a:t>
            </a:r>
            <a:endParaRPr lang="ru-RU" smtClean="0"/>
          </a:p>
        </p:txBody>
      </p:sp>
      <p:pic>
        <p:nvPicPr>
          <p:cNvPr id="88067" name="Picture 3" descr="папоротник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227763" y="2565400"/>
            <a:ext cx="2619375" cy="4130675"/>
          </a:xfrm>
          <a:noFill/>
        </p:spPr>
      </p:pic>
      <p:pic>
        <p:nvPicPr>
          <p:cNvPr id="88068" name="Picture 4" descr="муравей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250825" y="3284538"/>
            <a:ext cx="5184775" cy="34559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solidFill>
                  <a:srgbClr val="FF3300"/>
                </a:solidFill>
                <a:latin typeface="Times New Roman" pitchFamily="18" charset="0"/>
              </a:rPr>
              <a:t>ВСЕ ХРОМОСОМЫ ЧЕЛОВЕКА</a:t>
            </a: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611188" y="1268413"/>
            <a:ext cx="7993062" cy="48244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89092" name="Picture 4" descr="chrall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1600200"/>
            <a:ext cx="4784725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rgbClr val="FF3300"/>
                </a:solidFill>
                <a:latin typeface="Times New Roman" pitchFamily="18" charset="0"/>
              </a:rPr>
              <a:t>НАРУШЕНИЯ СТРУКТУРЫ ХРОМОСОМ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>
                <a:latin typeface="Times New Roman" pitchFamily="18" charset="0"/>
              </a:rPr>
              <a:t>Нарушение структуры хромосом происходит в результате спонтанных или спровоцированных изменений: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>
                <a:solidFill>
                  <a:srgbClr val="FF3300"/>
                </a:solidFill>
                <a:latin typeface="Times New Roman" pitchFamily="18" charset="0"/>
              </a:rPr>
              <a:t>Генные (точковые) мутации</a:t>
            </a:r>
            <a:r>
              <a:rPr lang="ru-RU" sz="2800" smtClean="0">
                <a:latin typeface="Times New Roman" pitchFamily="18" charset="0"/>
              </a:rPr>
              <a:t> (изменения на молекулярном уровне)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>
                <a:solidFill>
                  <a:srgbClr val="FF3300"/>
                </a:solidFill>
                <a:latin typeface="Times New Roman" pitchFamily="18" charset="0"/>
              </a:rPr>
              <a:t>Аберрации</a:t>
            </a:r>
            <a:r>
              <a:rPr lang="ru-RU" sz="2800" smtClean="0">
                <a:latin typeface="Times New Roman" pitchFamily="18" charset="0"/>
              </a:rPr>
              <a:t> (микроскопические изменения, различимые при помощи светового микроскопа): 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FF3300"/>
                </a:solidFill>
                <a:latin typeface="Times New Roman" pitchFamily="18" charset="0"/>
              </a:rPr>
              <a:t>делеции 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FF3300"/>
                </a:solidFill>
                <a:latin typeface="Times New Roman" pitchFamily="18" charset="0"/>
              </a:rPr>
              <a:t>дупликации 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FF3300"/>
                </a:solidFill>
                <a:latin typeface="Times New Roman" pitchFamily="18" charset="0"/>
              </a:rPr>
              <a:t>транслокации 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FF3300"/>
                </a:solidFill>
                <a:latin typeface="Times New Roman" pitchFamily="18" charset="0"/>
              </a:rPr>
              <a:t>инверсии </a:t>
            </a:r>
          </a:p>
          <a:p>
            <a:pPr eaLnBrk="1" hangingPunct="1">
              <a:lnSpc>
                <a:spcPct val="80000"/>
              </a:lnSpc>
            </a:pPr>
            <a:endParaRPr lang="ru-RU" sz="2800" smtClean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FF3300"/>
                </a:solidFill>
                <a:latin typeface="Times New Roman" pitchFamily="18" charset="0"/>
              </a:rPr>
              <a:t>ХРОМОСОМА</a:t>
            </a:r>
          </a:p>
        </p:txBody>
      </p:sp>
      <p:pic>
        <p:nvPicPr>
          <p:cNvPr id="71683" name="Picture 3" descr="chromosome_real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1557338"/>
            <a:ext cx="4954587" cy="4495800"/>
          </a:xfrm>
          <a:noFill/>
        </p:spPr>
      </p:pic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5867400" y="1916113"/>
            <a:ext cx="2881313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(от греч. chroma — цвет, краска + soma — тело) — комплекс одной молекулы ДНК с белками.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836613"/>
            <a:ext cx="5843587" cy="850900"/>
          </a:xfrm>
        </p:spPr>
        <p:txBody>
          <a:bodyPr/>
          <a:lstStyle/>
          <a:p>
            <a:pPr eaLnBrk="1" hangingPunct="1"/>
            <a:r>
              <a:rPr lang="ru-RU" sz="4800" b="1" smtClean="0">
                <a:solidFill>
                  <a:srgbClr val="FF3300"/>
                </a:solidFill>
                <a:latin typeface="Times New Roman" pitchFamily="18" charset="0"/>
              </a:rPr>
              <a:t>ДЕЛЕЦИЯ</a:t>
            </a:r>
          </a:p>
        </p:txBody>
      </p:sp>
      <p:pic>
        <p:nvPicPr>
          <p:cNvPr id="92163" name="Picture 3" descr="Схема иллюстрирующая принцип делеции.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1557338"/>
            <a:ext cx="1978025" cy="3744912"/>
          </a:xfrm>
          <a:noFill/>
        </p:spPr>
      </p:pic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2916238" y="2060575"/>
            <a:ext cx="583247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ru-RU" sz="3600">
                <a:latin typeface="Times New Roman" pitchFamily="18" charset="0"/>
              </a:rPr>
              <a:t>от </a:t>
            </a:r>
            <a:r>
              <a:rPr lang="ru-RU" sz="3600">
                <a:latin typeface="Times New Roman" pitchFamily="18" charset="0"/>
                <a:hlinkClick r:id="rId3" tooltip="Латинский язык"/>
              </a:rPr>
              <a:t>лат.</a:t>
            </a:r>
            <a:r>
              <a:rPr lang="ru-RU" sz="3600">
                <a:latin typeface="Times New Roman" pitchFamily="18" charset="0"/>
              </a:rPr>
              <a:t> </a:t>
            </a:r>
            <a:r>
              <a:rPr lang="ru-RU" sz="3600" i="1">
                <a:latin typeface="Times New Roman" pitchFamily="18" charset="0"/>
              </a:rPr>
              <a:t>deletio</a:t>
            </a:r>
            <a:r>
              <a:rPr lang="ru-RU" sz="3600">
                <a:latin typeface="Times New Roman" pitchFamily="18" charset="0"/>
              </a:rPr>
              <a:t> — уничтожение — </a:t>
            </a:r>
            <a:r>
              <a:rPr lang="ru-RU" sz="3600">
                <a:solidFill>
                  <a:srgbClr val="FF3300"/>
                </a:solidFill>
                <a:latin typeface="Times New Roman" pitchFamily="18" charset="0"/>
              </a:rPr>
              <a:t>хромосомная аберрация (перестройка),</a:t>
            </a:r>
            <a:r>
              <a:rPr lang="ru-RU" sz="3600">
                <a:latin typeface="Times New Roman" pitchFamily="18" charset="0"/>
              </a:rPr>
              <a:t> при которой происходит потеря участка хромосомы.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</a:rPr>
              <a:t>Может быть следствием разрыва хромосомы или результатом неравного кроссинговера. </a:t>
            </a:r>
          </a:p>
          <a:p>
            <a:pPr eaLnBrk="1" hangingPunct="1"/>
            <a:r>
              <a:rPr lang="ru-RU" smtClean="0">
                <a:latin typeface="Times New Roman" pitchFamily="18" charset="0"/>
              </a:rPr>
              <a:t>Делеции подразделяют:</a:t>
            </a:r>
          </a:p>
          <a:p>
            <a:pPr eaLnBrk="1" hangingPunct="1"/>
            <a:r>
              <a:rPr lang="ru-RU" smtClean="0">
                <a:latin typeface="Times New Roman" pitchFamily="18" charset="0"/>
              </a:rPr>
              <a:t> </a:t>
            </a:r>
            <a:r>
              <a:rPr lang="ru-RU" smtClean="0">
                <a:solidFill>
                  <a:srgbClr val="FF3300"/>
                </a:solidFill>
                <a:latin typeface="Times New Roman" pitchFamily="18" charset="0"/>
              </a:rPr>
              <a:t>на интерстициальные</a:t>
            </a:r>
            <a:r>
              <a:rPr lang="ru-RU" smtClean="0">
                <a:latin typeface="Times New Roman" pitchFamily="18" charset="0"/>
              </a:rPr>
              <a:t> (потеря внутреннего участка) </a:t>
            </a:r>
          </a:p>
          <a:p>
            <a:pPr eaLnBrk="1" hangingPunct="1"/>
            <a:r>
              <a:rPr lang="ru-RU" smtClean="0">
                <a:latin typeface="Times New Roman" pitchFamily="18" charset="0"/>
              </a:rPr>
              <a:t> </a:t>
            </a:r>
            <a:r>
              <a:rPr lang="ru-RU" smtClean="0">
                <a:solidFill>
                  <a:srgbClr val="FF3300"/>
                </a:solidFill>
                <a:latin typeface="Times New Roman" pitchFamily="18" charset="0"/>
              </a:rPr>
              <a:t>терминальные</a:t>
            </a:r>
            <a:r>
              <a:rPr lang="ru-RU" smtClean="0">
                <a:latin typeface="Times New Roman" pitchFamily="18" charset="0"/>
              </a:rPr>
              <a:t> (потеря концевого участка).</a:t>
            </a:r>
          </a:p>
          <a:p>
            <a:pPr eaLnBrk="1" hangingPunct="1"/>
            <a:endParaRPr lang="ru-RU" smtClean="0">
              <a:latin typeface="Times New Roman" pitchFamily="18" charset="0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title"/>
          </p:nvPr>
        </p:nvSpPr>
        <p:spPr>
          <a:xfrm>
            <a:off x="2051050" y="404813"/>
            <a:ext cx="5843588" cy="850900"/>
          </a:xfrm>
          <a:noFill/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FF3300"/>
                </a:solidFill>
                <a:latin typeface="Times New Roman" pitchFamily="18" charset="0"/>
              </a:rPr>
              <a:t>ДЕЛЕЦИЯ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FF3300"/>
                </a:solidFill>
                <a:latin typeface="Times New Roman" pitchFamily="18" charset="0"/>
              </a:rPr>
              <a:t>ЗНАЧЕНИЕ ДЕЛЕЦИИ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3600" smtClean="0">
                <a:latin typeface="Times New Roman" pitchFamily="18" charset="0"/>
              </a:rPr>
              <a:t>Делеция белка CCR5-дельта32 приводит к невосприимчивости её носителя к ВИЧ. 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smtClean="0">
                <a:latin typeface="Times New Roman" pitchFamily="18" charset="0"/>
              </a:rPr>
              <a:t>Сейчас к ВИЧ устойчиво в среднем 10 % европейцев, однако в Скандинавии эта доля достигает 14-15 %. У финнов и русских доля устойчивых людей еще выше — 16 %, а в Сардинии — всего 4 %.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FF3300"/>
                </a:solidFill>
                <a:latin typeface="Times New Roman" pitchFamily="18" charset="0"/>
              </a:rPr>
              <a:t>ДУПЛИКАЦИИ</a:t>
            </a:r>
          </a:p>
        </p:txBody>
      </p:sp>
      <p:pic>
        <p:nvPicPr>
          <p:cNvPr id="95235" name="Picture 3" descr="Схема иллюстрирующая принцип дупликации.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268413"/>
            <a:ext cx="2058988" cy="5329237"/>
          </a:xfrm>
          <a:noFill/>
        </p:spPr>
      </p:pic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2916238" y="1412875"/>
            <a:ext cx="58324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Tahoma" pitchFamily="34" charset="0"/>
              </a:rPr>
              <a:t> </a:t>
            </a:r>
            <a:r>
              <a:rPr lang="ru-RU" sz="4000">
                <a:latin typeface="Times New Roman" pitchFamily="18" charset="0"/>
              </a:rPr>
              <a:t>От лат. </a:t>
            </a:r>
            <a:r>
              <a:rPr lang="ru-RU" sz="4000" i="1">
                <a:latin typeface="Times New Roman" pitchFamily="18" charset="0"/>
              </a:rPr>
              <a:t>duplicatio</a:t>
            </a:r>
            <a:r>
              <a:rPr lang="ru-RU" sz="4000">
                <a:latin typeface="Times New Roman" pitchFamily="18" charset="0"/>
              </a:rPr>
              <a:t> — удвоение — структурная хромосомная мутация, заключающаяся в удвоении участка хромосомы.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FF3300"/>
                </a:solidFill>
                <a:latin typeface="Times New Roman" pitchFamily="18" charset="0"/>
              </a:rPr>
              <a:t>ТРАНСЛОКАЦИЯ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8075612" cy="4525963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</a:rPr>
              <a:t>Тип хромосомных мутаций. </a:t>
            </a:r>
          </a:p>
          <a:p>
            <a:pPr eaLnBrk="1" hangingPunct="1"/>
            <a:r>
              <a:rPr lang="ru-RU" smtClean="0">
                <a:latin typeface="Times New Roman" pitchFamily="18" charset="0"/>
              </a:rPr>
              <a:t>В ходе транслокации происходит обмен участками негомологичных хромосом, но общее число генов не изменяется. </a:t>
            </a:r>
          </a:p>
          <a:p>
            <a:pPr eaLnBrk="1" hangingPunct="1"/>
            <a:r>
              <a:rPr lang="ru-RU" smtClean="0">
                <a:latin typeface="Times New Roman" pitchFamily="18" charset="0"/>
              </a:rPr>
              <a:t>Различные транслокации приводят к развитию </a:t>
            </a:r>
            <a:r>
              <a:rPr lang="ru-RU" smtClean="0">
                <a:solidFill>
                  <a:srgbClr val="FF3300"/>
                </a:solidFill>
                <a:latin typeface="Times New Roman" pitchFamily="18" charset="0"/>
              </a:rPr>
              <a:t>лимфом, сарком, заболеванию лейкемией, шизофренией</a:t>
            </a:r>
            <a:r>
              <a:rPr lang="ru-RU" smtClean="0">
                <a:solidFill>
                  <a:srgbClr val="FFFF66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FF3300"/>
                </a:solidFill>
                <a:latin typeface="Times New Roman" pitchFamily="18" charset="0"/>
              </a:rPr>
              <a:t>ИНВЕРСИИ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latin typeface="Times New Roman" pitchFamily="18" charset="0"/>
              </a:rPr>
              <a:t>Это изменение структуры хромосомы, вызванное поворотом на 180° одного из внутренних её участков.</a:t>
            </a:r>
          </a:p>
          <a:p>
            <a:pPr eaLnBrk="1" hangingPunct="1"/>
            <a:r>
              <a:rPr lang="ru-RU" sz="3600" smtClean="0">
                <a:latin typeface="Times New Roman" pitchFamily="18" charset="0"/>
              </a:rPr>
              <a:t> Подобная хромосомная</a:t>
            </a:r>
            <a:r>
              <a:rPr lang="ru-RU" sz="3600" u="sng" smtClean="0">
                <a:latin typeface="Times New Roman" pitchFamily="18" charset="0"/>
              </a:rPr>
              <a:t> </a:t>
            </a:r>
            <a:r>
              <a:rPr lang="ru-RU" sz="3600" smtClean="0">
                <a:latin typeface="Times New Roman" pitchFamily="18" charset="0"/>
              </a:rPr>
              <a:t>перестройка </a:t>
            </a:r>
            <a:r>
              <a:rPr lang="ru-RU" sz="3600" i="1" smtClean="0">
                <a:latin typeface="Times New Roman" pitchFamily="18" charset="0"/>
              </a:rPr>
              <a:t>— </a:t>
            </a:r>
            <a:r>
              <a:rPr lang="ru-RU" sz="3600" smtClean="0">
                <a:latin typeface="Times New Roman" pitchFamily="18" charset="0"/>
              </a:rPr>
              <a:t>следствие двух одновременных разрывов в одной хромосоме.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FF3300"/>
                </a:solidFill>
                <a:latin typeface="Times New Roman" pitchFamily="18" charset="0"/>
              </a:rPr>
              <a:t>ФУНКЦИИ ХРОМОСОМ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latin typeface="Times New Roman" pitchFamily="18" charset="0"/>
              </a:rPr>
              <a:t>Осуществляют координацию и регуляцию процессов в клетке путем синтеза первичной структуры белка, информационной и рибосомальной РНК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229600" cy="4594225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chemeClr val="folHlink"/>
                </a:solidFill>
              </a:rPr>
              <a:t>Кариотип</a:t>
            </a:r>
            <a:r>
              <a:rPr lang="ru-RU" u="sng" smtClean="0"/>
              <a:t> </a:t>
            </a:r>
            <a:r>
              <a:rPr lang="ru-RU" smtClean="0"/>
              <a:t>- это совокупность количественных (число и размеры) и качественных (форма) признаков хромосомного набора соматических клеток.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Рисунок 3" descr="{41E85719-46C2-4F5D-AA52-D44FF69C0BE6}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713" y="188913"/>
            <a:ext cx="5703887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724525" y="549275"/>
            <a:ext cx="3168650" cy="1008063"/>
            <a:chOff x="3606" y="346"/>
            <a:chExt cx="1996" cy="635"/>
          </a:xfrm>
        </p:grpSpPr>
        <p:sp>
          <p:nvSpPr>
            <p:cNvPr id="73742" name="Line 4"/>
            <p:cNvSpPr>
              <a:spLocks noChangeShapeType="1"/>
            </p:cNvSpPr>
            <p:nvPr/>
          </p:nvSpPr>
          <p:spPr bwMode="auto">
            <a:xfrm flipH="1">
              <a:off x="3606" y="572"/>
              <a:ext cx="1134" cy="409"/>
            </a:xfrm>
            <a:prstGeom prst="line">
              <a:avLst/>
            </a:prstGeom>
            <a:noFill/>
            <a:ln w="50800">
              <a:solidFill>
                <a:srgbClr val="CC00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743" name="Text Box 5"/>
            <p:cNvSpPr txBox="1">
              <a:spLocks noChangeArrowheads="1"/>
            </p:cNvSpPr>
            <p:nvPr/>
          </p:nvSpPr>
          <p:spPr bwMode="auto">
            <a:xfrm>
              <a:off x="4740" y="346"/>
              <a:ext cx="8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Хроматин 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50825" y="4581525"/>
            <a:ext cx="3314700" cy="1519238"/>
            <a:chOff x="158" y="2886"/>
            <a:chExt cx="2088" cy="957"/>
          </a:xfrm>
        </p:grpSpPr>
        <p:sp>
          <p:nvSpPr>
            <p:cNvPr id="73740" name="Line 7"/>
            <p:cNvSpPr>
              <a:spLocks noChangeShapeType="1"/>
            </p:cNvSpPr>
            <p:nvPr/>
          </p:nvSpPr>
          <p:spPr bwMode="auto">
            <a:xfrm flipV="1">
              <a:off x="884" y="2886"/>
              <a:ext cx="1362" cy="726"/>
            </a:xfrm>
            <a:prstGeom prst="line">
              <a:avLst/>
            </a:prstGeom>
            <a:noFill/>
            <a:ln w="50800">
              <a:solidFill>
                <a:srgbClr val="CC00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741" name="Text Box 8"/>
            <p:cNvSpPr txBox="1">
              <a:spLocks noChangeArrowheads="1"/>
            </p:cNvSpPr>
            <p:nvPr/>
          </p:nvSpPr>
          <p:spPr bwMode="auto">
            <a:xfrm>
              <a:off x="158" y="3612"/>
              <a:ext cx="9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Хромосома  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79388" y="1989138"/>
            <a:ext cx="3600450" cy="1800225"/>
            <a:chOff x="113" y="1253"/>
            <a:chExt cx="2268" cy="1134"/>
          </a:xfrm>
        </p:grpSpPr>
        <p:sp>
          <p:nvSpPr>
            <p:cNvPr id="73738" name="Line 10"/>
            <p:cNvSpPr>
              <a:spLocks noChangeShapeType="1"/>
            </p:cNvSpPr>
            <p:nvPr/>
          </p:nvSpPr>
          <p:spPr bwMode="auto">
            <a:xfrm>
              <a:off x="793" y="1616"/>
              <a:ext cx="1588" cy="771"/>
            </a:xfrm>
            <a:prstGeom prst="line">
              <a:avLst/>
            </a:prstGeom>
            <a:noFill/>
            <a:ln w="50800">
              <a:solidFill>
                <a:srgbClr val="CC00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739" name="Text Box 11"/>
            <p:cNvSpPr txBox="1">
              <a:spLocks noChangeArrowheads="1"/>
            </p:cNvSpPr>
            <p:nvPr/>
          </p:nvSpPr>
          <p:spPr bwMode="auto">
            <a:xfrm>
              <a:off x="113" y="1253"/>
              <a:ext cx="95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Центромера 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5003800" y="2565400"/>
            <a:ext cx="3816350" cy="2663825"/>
            <a:chOff x="3152" y="1616"/>
            <a:chExt cx="2404" cy="1678"/>
          </a:xfrm>
        </p:grpSpPr>
        <p:sp>
          <p:nvSpPr>
            <p:cNvPr id="73735" name="Line 13"/>
            <p:cNvSpPr>
              <a:spLocks noChangeShapeType="1"/>
            </p:cNvSpPr>
            <p:nvPr/>
          </p:nvSpPr>
          <p:spPr bwMode="auto">
            <a:xfrm flipH="1">
              <a:off x="3379" y="1933"/>
              <a:ext cx="1497" cy="546"/>
            </a:xfrm>
            <a:prstGeom prst="line">
              <a:avLst/>
            </a:prstGeom>
            <a:noFill/>
            <a:ln w="50800">
              <a:solidFill>
                <a:srgbClr val="CC00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736" name="Line 14"/>
            <p:cNvSpPr>
              <a:spLocks noChangeShapeType="1"/>
            </p:cNvSpPr>
            <p:nvPr/>
          </p:nvSpPr>
          <p:spPr bwMode="auto">
            <a:xfrm flipH="1">
              <a:off x="3152" y="1933"/>
              <a:ext cx="1724" cy="1361"/>
            </a:xfrm>
            <a:prstGeom prst="line">
              <a:avLst/>
            </a:prstGeom>
            <a:noFill/>
            <a:ln w="50800">
              <a:solidFill>
                <a:srgbClr val="CC00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737" name="Text Box 15"/>
            <p:cNvSpPr txBox="1">
              <a:spLocks noChangeArrowheads="1"/>
            </p:cNvSpPr>
            <p:nvPr/>
          </p:nvSpPr>
          <p:spPr bwMode="auto">
            <a:xfrm>
              <a:off x="4649" y="1616"/>
              <a:ext cx="9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Хроматиды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Типы хромосом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00113" y="1916113"/>
            <a:ext cx="2305050" cy="3959225"/>
            <a:chOff x="567" y="1570"/>
            <a:chExt cx="1452" cy="249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075" y="1570"/>
              <a:ext cx="468" cy="2132"/>
              <a:chOff x="1075" y="1570"/>
              <a:chExt cx="468" cy="2132"/>
            </a:xfrm>
          </p:grpSpPr>
          <p:sp>
            <p:nvSpPr>
              <p:cNvPr id="74772" name="Oval 5"/>
              <p:cNvSpPr>
                <a:spLocks noChangeArrowheads="1"/>
              </p:cNvSpPr>
              <p:nvPr/>
            </p:nvSpPr>
            <p:spPr bwMode="auto">
              <a:xfrm>
                <a:off x="1111" y="1570"/>
                <a:ext cx="408" cy="213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4773" name="Oval 6"/>
              <p:cNvSpPr>
                <a:spLocks noChangeArrowheads="1"/>
              </p:cNvSpPr>
              <p:nvPr/>
            </p:nvSpPr>
            <p:spPr bwMode="auto">
              <a:xfrm>
                <a:off x="1075" y="2931"/>
                <a:ext cx="468" cy="499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4771" name="Rectangle 7"/>
            <p:cNvSpPr>
              <a:spLocks noChangeArrowheads="1"/>
            </p:cNvSpPr>
            <p:nvPr/>
          </p:nvSpPr>
          <p:spPr bwMode="auto">
            <a:xfrm>
              <a:off x="567" y="3702"/>
              <a:ext cx="1452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2000">
                  <a:solidFill>
                    <a:schemeClr val="tx2"/>
                  </a:solidFill>
                </a:rPr>
                <a:t>Палочковидная 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3276600" y="2060575"/>
            <a:ext cx="2305050" cy="3814763"/>
            <a:chOff x="1837" y="1661"/>
            <a:chExt cx="1452" cy="2403"/>
          </a:xfrm>
        </p:grpSpPr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2200" y="1661"/>
              <a:ext cx="725" cy="1860"/>
              <a:chOff x="1882" y="1570"/>
              <a:chExt cx="725" cy="1860"/>
            </a:xfrm>
          </p:grpSpPr>
          <p:grpSp>
            <p:nvGrpSpPr>
              <p:cNvPr id="6" name="Group 10"/>
              <p:cNvGrpSpPr>
                <a:grpSpLocks/>
              </p:cNvGrpSpPr>
              <p:nvPr/>
            </p:nvGrpSpPr>
            <p:grpSpPr bwMode="auto">
              <a:xfrm>
                <a:off x="1882" y="1570"/>
                <a:ext cx="725" cy="1815"/>
                <a:chOff x="1882" y="1570"/>
                <a:chExt cx="725" cy="1815"/>
              </a:xfrm>
            </p:grpSpPr>
            <p:sp>
              <p:nvSpPr>
                <p:cNvPr id="74768" name="Oval 11"/>
                <p:cNvSpPr>
                  <a:spLocks noChangeArrowheads="1"/>
                </p:cNvSpPr>
                <p:nvPr/>
              </p:nvSpPr>
              <p:spPr bwMode="auto">
                <a:xfrm rot="1774579">
                  <a:off x="2336" y="2160"/>
                  <a:ext cx="271" cy="122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769" name="Oval 12"/>
                <p:cNvSpPr>
                  <a:spLocks noChangeArrowheads="1"/>
                </p:cNvSpPr>
                <p:nvPr/>
              </p:nvSpPr>
              <p:spPr bwMode="auto">
                <a:xfrm>
                  <a:off x="1882" y="1570"/>
                  <a:ext cx="408" cy="1769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74767" name="Oval 13"/>
              <p:cNvSpPr>
                <a:spLocks noChangeArrowheads="1"/>
              </p:cNvSpPr>
              <p:nvPr/>
            </p:nvSpPr>
            <p:spPr bwMode="auto">
              <a:xfrm>
                <a:off x="1927" y="2931"/>
                <a:ext cx="468" cy="499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4765" name="Rectangle 14"/>
            <p:cNvSpPr>
              <a:spLocks noChangeArrowheads="1"/>
            </p:cNvSpPr>
            <p:nvPr/>
          </p:nvSpPr>
          <p:spPr bwMode="auto">
            <a:xfrm>
              <a:off x="1837" y="3702"/>
              <a:ext cx="1452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2000">
                  <a:solidFill>
                    <a:schemeClr val="tx2"/>
                  </a:solidFill>
                </a:rPr>
                <a:t>Неравноплечая  </a:t>
              </a:r>
            </a:p>
          </p:txBody>
        </p:sp>
      </p:grpSp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6084888" y="1989138"/>
            <a:ext cx="2305050" cy="3830637"/>
            <a:chOff x="3494" y="1661"/>
            <a:chExt cx="1452" cy="2413"/>
          </a:xfrm>
        </p:grpSpPr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3651" y="1661"/>
              <a:ext cx="1194" cy="1873"/>
              <a:chOff x="3364" y="1525"/>
              <a:chExt cx="1194" cy="1873"/>
            </a:xfrm>
          </p:grpSpPr>
          <p:grpSp>
            <p:nvGrpSpPr>
              <p:cNvPr id="9" name="Group 17"/>
              <p:cNvGrpSpPr>
                <a:grpSpLocks/>
              </p:cNvGrpSpPr>
              <p:nvPr/>
            </p:nvGrpSpPr>
            <p:grpSpPr bwMode="auto">
              <a:xfrm>
                <a:off x="3364" y="1525"/>
                <a:ext cx="1194" cy="1873"/>
                <a:chOff x="3364" y="1525"/>
                <a:chExt cx="1194" cy="1873"/>
              </a:xfrm>
            </p:grpSpPr>
            <p:sp>
              <p:nvSpPr>
                <p:cNvPr id="74762" name="Oval 18"/>
                <p:cNvSpPr>
                  <a:spLocks noChangeArrowheads="1"/>
                </p:cNvSpPr>
                <p:nvPr/>
              </p:nvSpPr>
              <p:spPr bwMode="auto">
                <a:xfrm rot="1560765" flipH="1">
                  <a:off x="4150" y="1525"/>
                  <a:ext cx="408" cy="186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763" name="Oval 19"/>
                <p:cNvSpPr>
                  <a:spLocks noChangeArrowheads="1"/>
                </p:cNvSpPr>
                <p:nvPr/>
              </p:nvSpPr>
              <p:spPr bwMode="auto">
                <a:xfrm rot="-1560765">
                  <a:off x="3364" y="1538"/>
                  <a:ext cx="408" cy="186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74761" name="Oval 20"/>
              <p:cNvSpPr>
                <a:spLocks noChangeArrowheads="1"/>
              </p:cNvSpPr>
              <p:nvPr/>
            </p:nvSpPr>
            <p:spPr bwMode="auto">
              <a:xfrm>
                <a:off x="3696" y="2886"/>
                <a:ext cx="468" cy="499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4759" name="Rectangle 21"/>
            <p:cNvSpPr>
              <a:spLocks noChangeArrowheads="1"/>
            </p:cNvSpPr>
            <p:nvPr/>
          </p:nvSpPr>
          <p:spPr bwMode="auto">
            <a:xfrm>
              <a:off x="3494" y="3712"/>
              <a:ext cx="1452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2000">
                  <a:solidFill>
                    <a:schemeClr val="tx2"/>
                  </a:solidFill>
                </a:rPr>
                <a:t>Равноплечая   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FF3300"/>
                </a:solidFill>
                <a:latin typeface="Times New Roman" pitchFamily="18" charset="0"/>
              </a:rPr>
              <a:t>СТРОЕНИЕ ХРОМОСОМ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9700" y="1412875"/>
            <a:ext cx="3467100" cy="50403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Times New Roman" pitchFamily="18" charset="0"/>
              </a:rPr>
              <a:t>Схема строения </a:t>
            </a:r>
            <a:r>
              <a:rPr lang="ru-RU" b="1" smtClean="0">
                <a:latin typeface="Times New Roman" pitchFamily="18" charset="0"/>
              </a:rPr>
              <a:t>хромосомы</a:t>
            </a:r>
            <a:r>
              <a:rPr lang="ru-RU" smtClean="0">
                <a:latin typeface="Times New Roman" pitchFamily="18" charset="0"/>
              </a:rPr>
              <a:t> в поздней профазе — метафазе митоза: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FF3300"/>
                </a:solidFill>
                <a:latin typeface="Times New Roman" pitchFamily="18" charset="0"/>
              </a:rPr>
              <a:t>1—хроматида;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FF3300"/>
                </a:solidFill>
                <a:latin typeface="Times New Roman" pitchFamily="18" charset="0"/>
              </a:rPr>
              <a:t>2—центромера;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FF3300"/>
                </a:solidFill>
                <a:latin typeface="Times New Roman" pitchFamily="18" charset="0"/>
              </a:rPr>
              <a:t>3—короткое плечо;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FF3300"/>
                </a:solidFill>
                <a:latin typeface="Times New Roman" pitchFamily="18" charset="0"/>
              </a:rPr>
              <a:t>4—длинное плечо 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323850" y="1268413"/>
            <a:ext cx="4752975" cy="52562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75781" name="Picture 5" descr="Схема строения хромосомы в поздней профазе — метафазе митоза. 1—хроматида; 2—центромера; 3—короткое плечо; 4—длинное плечо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9900" y="1341438"/>
            <a:ext cx="341153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3600" b="1" i="1" smtClean="0">
                <a:solidFill>
                  <a:srgbClr val="FF3300"/>
                </a:solidFill>
                <a:latin typeface="Times New Roman" pitchFamily="18" charset="0"/>
              </a:rPr>
              <a:t>ЦЕНТРОМЕРА</a:t>
            </a:r>
            <a:r>
              <a:rPr lang="ru-RU" sz="3600" smtClean="0">
                <a:solidFill>
                  <a:srgbClr val="FF3300"/>
                </a:solidFill>
                <a:latin typeface="Times New Roman" pitchFamily="18" charset="0"/>
              </a:rPr>
              <a:t> (от центр + греч. meros — часть) —</a:t>
            </a:r>
            <a:r>
              <a:rPr lang="ru-RU" sz="360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ru-RU" sz="3600" smtClean="0">
                <a:latin typeface="Times New Roman" pitchFamily="18" charset="0"/>
              </a:rPr>
              <a:t>специализированный участок ДНК, в районе которого в стадии профазы и метафазы деления клетки соединяются две хроматиды, образовавшиеся в результате дупликации хромосомы.</a:t>
            </a:r>
          </a:p>
          <a:p>
            <a:pPr eaLnBrk="1" hangingPunct="1">
              <a:buFontTx/>
              <a:buNone/>
            </a:pPr>
            <a:endParaRPr lang="ru-RU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FF3300"/>
                </a:solidFill>
                <a:latin typeface="Times New Roman" pitchFamily="18" charset="0"/>
              </a:rPr>
              <a:t>ЗНАЧЕНИЕ ЦЕНТРОМЕРЫ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Times New Roman" pitchFamily="18" charset="0"/>
              </a:rPr>
              <a:t>Центромера играет важную роль при расположении хромосом в виде метафазной пластинки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Times New Roman" pitchFamily="18" charset="0"/>
              </a:rPr>
              <a:t>В процессе расхождения дочерних хромосом к полюсам клетки, так как при помощи центромеры каждая хроматида соединяется с нитями веретена деления.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Times New Roman" pitchFamily="18" charset="0"/>
              </a:rPr>
              <a:t>Каждая центромера разделяет хромосому на два плеча. 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62625"/>
          </a:xfrm>
        </p:spPr>
        <p:txBody>
          <a:bodyPr/>
          <a:lstStyle/>
          <a:p>
            <a:pPr eaLnBrk="1" hangingPunct="1"/>
            <a:r>
              <a:rPr lang="ru-RU" sz="3600" b="1" i="1" smtClean="0">
                <a:solidFill>
                  <a:srgbClr val="FF3300"/>
                </a:solidFill>
                <a:latin typeface="Times New Roman" pitchFamily="18" charset="0"/>
              </a:rPr>
              <a:t>ХРОМАТИДА</a:t>
            </a:r>
            <a:r>
              <a:rPr lang="ru-RU" sz="3600" b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ru-RU" sz="3600" smtClean="0">
                <a:solidFill>
                  <a:srgbClr val="FF3300"/>
                </a:solidFill>
                <a:latin typeface="Times New Roman" pitchFamily="18" charset="0"/>
              </a:rPr>
              <a:t>(от греч. chroma</a:t>
            </a:r>
            <a:r>
              <a:rPr lang="ru-RU" sz="3600" smtClean="0">
                <a:latin typeface="Times New Roman" pitchFamily="18" charset="0"/>
              </a:rPr>
              <a:t> - цвет, краска + eidos - вид) — часть хромосомы от момента ее дупликации до разделения на две дочерние в анафазе, представляет собой нить молекулы ДНК соединенную с белками.</a:t>
            </a:r>
          </a:p>
          <a:p>
            <a:pPr eaLnBrk="1" hangingPunct="1"/>
            <a:r>
              <a:rPr lang="ru-RU" sz="3600" smtClean="0">
                <a:latin typeface="Times New Roman" pitchFamily="18" charset="0"/>
              </a:rPr>
              <a:t> Хроматиды образуются в результате дупликации хромосом в процессе деления клетки.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769</Words>
  <PresentationFormat>Экран (4:3)</PresentationFormat>
  <Paragraphs>100</Paragraphs>
  <Slides>26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Слайд 1</vt:lpstr>
      <vt:lpstr>ХРОМОСОМА</vt:lpstr>
      <vt:lpstr>Кариотип - это совокупность количественных (число и размеры) и качественных (форма) признаков хромосомного набора соматических клеток.</vt:lpstr>
      <vt:lpstr>Слайд 4</vt:lpstr>
      <vt:lpstr>Типы хромосом</vt:lpstr>
      <vt:lpstr>СТРОЕНИЕ ХРОМОСОМ</vt:lpstr>
      <vt:lpstr>Слайд 7</vt:lpstr>
      <vt:lpstr>ЗНАЧЕНИЕ ЦЕНТРОМЕРЫ</vt:lpstr>
      <vt:lpstr>Слайд 9</vt:lpstr>
      <vt:lpstr>Слайд 10</vt:lpstr>
      <vt:lpstr>МОРФОЛОГИЧЕСКИЕ ТИПЫ ХРОМОСОМ</vt:lpstr>
      <vt:lpstr>ВИДЫ ХРОМОСОМ: ГИГАНТСКИЕ ХРОМОСОМЫ</vt:lpstr>
      <vt:lpstr>ПОЛИТЕННЫЕ ХРОМООСМЫ</vt:lpstr>
      <vt:lpstr>ХРОМОСОМЫ ТИПА ЛАМПОВЫХ ЩЕТОК</vt:lpstr>
      <vt:lpstr>ДИПЛОИДНЫЙ НАБОР ХРОМОСОМ У РАСТЕНИЙ</vt:lpstr>
      <vt:lpstr>ДИПЛОИДНЫЙ НАБОР ХРОМОСОМ У ЖИВОТНЫХ</vt:lpstr>
      <vt:lpstr>Слайд 17</vt:lpstr>
      <vt:lpstr>ВСЕ ХРОМОСОМЫ ЧЕЛОВЕКА</vt:lpstr>
      <vt:lpstr>НАРУШЕНИЯ СТРУКТУРЫ ХРОМОСОМ</vt:lpstr>
      <vt:lpstr>ДЕЛЕЦИЯ</vt:lpstr>
      <vt:lpstr>ДЕЛЕЦИЯ</vt:lpstr>
      <vt:lpstr>ЗНАЧЕНИЕ ДЕЛЕЦИИ</vt:lpstr>
      <vt:lpstr>ДУПЛИКАЦИИ</vt:lpstr>
      <vt:lpstr>ТРАНСЛОКАЦИЯ</vt:lpstr>
      <vt:lpstr>ИНВЕРСИИ</vt:lpstr>
      <vt:lpstr>ФУНКЦИИ ХРОМОСОМ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Liss</cp:lastModifiedBy>
  <cp:revision>3</cp:revision>
  <dcterms:modified xsi:type="dcterms:W3CDTF">2014-02-06T20:08:23Z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281460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