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33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8C6F6A0-B54D-40F2-ABC1-8C52036BE776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70B52AE-BC0D-4C87-A28C-69D81B8E5BC3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F6A0-B54D-40F2-ABC1-8C52036BE776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52AE-BC0D-4C87-A28C-69D81B8E5B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F6A0-B54D-40F2-ABC1-8C52036BE776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52AE-BC0D-4C87-A28C-69D81B8E5B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F6A0-B54D-40F2-ABC1-8C52036BE776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52AE-BC0D-4C87-A28C-69D81B8E5B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F6A0-B54D-40F2-ABC1-8C52036BE776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52AE-BC0D-4C87-A28C-69D81B8E5B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F6A0-B54D-40F2-ABC1-8C52036BE776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52AE-BC0D-4C87-A28C-69D81B8E5BC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F6A0-B54D-40F2-ABC1-8C52036BE776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52AE-BC0D-4C87-A28C-69D81B8E5B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F6A0-B54D-40F2-ABC1-8C52036BE776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52AE-BC0D-4C87-A28C-69D81B8E5B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F6A0-B54D-40F2-ABC1-8C52036BE776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52AE-BC0D-4C87-A28C-69D81B8E5B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F6A0-B54D-40F2-ABC1-8C52036BE776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52AE-BC0D-4C87-A28C-69D81B8E5BC3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6F6A0-B54D-40F2-ABC1-8C52036BE776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B52AE-BC0D-4C87-A28C-69D81B8E5B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8C6F6A0-B54D-40F2-ABC1-8C52036BE776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70B52AE-BC0D-4C87-A28C-69D81B8E5BC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Контрацепц</a:t>
            </a:r>
            <a:r>
              <a:rPr lang="uk-UA" dirty="0" err="1" smtClean="0"/>
              <a:t>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Види і методи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71194"/>
            <a:ext cx="2448272" cy="373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нак запрета 3"/>
          <p:cNvSpPr/>
          <p:nvPr/>
        </p:nvSpPr>
        <p:spPr>
          <a:xfrm flipH="1">
            <a:off x="53498" y="1196752"/>
            <a:ext cx="4716524" cy="5067563"/>
          </a:xfrm>
          <a:prstGeom prst="noSmoking">
            <a:avLst/>
          </a:prstGeom>
          <a:solidFill>
            <a:srgbClr val="FF00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2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VI. </a:t>
            </a:r>
            <a:r>
              <a:rPr lang="ru-RU" dirty="0" err="1"/>
              <a:t>Добровільна</a:t>
            </a:r>
            <a:r>
              <a:rPr lang="ru-RU" dirty="0"/>
              <a:t> </a:t>
            </a:r>
            <a:r>
              <a:rPr lang="ru-RU" dirty="0" err="1"/>
              <a:t>стерилізація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Статева</a:t>
            </a:r>
            <a:r>
              <a:rPr lang="ru-RU" dirty="0"/>
              <a:t> </a:t>
            </a:r>
            <a:r>
              <a:rPr lang="ru-RU" dirty="0" err="1"/>
              <a:t>стерилізація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/>
              <a:t>знепліднення</a:t>
            </a:r>
            <a:r>
              <a:rPr lang="ru-RU" dirty="0"/>
              <a:t>, </a:t>
            </a:r>
            <a:r>
              <a:rPr lang="ru-RU" dirty="0" err="1"/>
              <a:t>позбавлення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тварини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до </a:t>
            </a:r>
            <a:r>
              <a:rPr lang="ru-RU" dirty="0" err="1"/>
              <a:t>відтворення</a:t>
            </a:r>
            <a:r>
              <a:rPr lang="ru-RU" dirty="0"/>
              <a:t>.</a:t>
            </a:r>
          </a:p>
          <a:p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/>
              <a:t>хірургічних</a:t>
            </a:r>
            <a:r>
              <a:rPr lang="ru-RU" dirty="0"/>
              <a:t>, </a:t>
            </a:r>
            <a:r>
              <a:rPr lang="ru-RU" dirty="0" err="1"/>
              <a:t>існують</a:t>
            </a:r>
            <a:r>
              <a:rPr lang="ru-RU" dirty="0"/>
              <a:t> і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стерилізації</a:t>
            </a:r>
            <a:r>
              <a:rPr lang="ru-RU" dirty="0"/>
              <a:t> -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медикаментозні</a:t>
            </a:r>
            <a:r>
              <a:rPr lang="ru-RU" dirty="0"/>
              <a:t> і </a:t>
            </a:r>
            <a:r>
              <a:rPr lang="ru-RU" dirty="0" err="1"/>
              <a:t>радіаційні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Стерилізація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використовувалася</a:t>
            </a:r>
            <a:r>
              <a:rPr lang="ru-RU" dirty="0"/>
              <a:t>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 </a:t>
            </a:r>
            <a:r>
              <a:rPr lang="ru-RU" dirty="0" smtClean="0"/>
              <a:t>як </a:t>
            </a:r>
            <a:r>
              <a:rPr lang="ru-RU" dirty="0"/>
              <a:t>один з </a:t>
            </a:r>
            <a:r>
              <a:rPr lang="ru-RU" dirty="0" err="1"/>
              <a:t>інструментів</a:t>
            </a:r>
            <a:r>
              <a:rPr lang="ru-RU" dirty="0"/>
              <a:t> </a:t>
            </a:r>
            <a:r>
              <a:rPr lang="ru-RU" dirty="0" err="1"/>
              <a:t>негативної</a:t>
            </a:r>
            <a:r>
              <a:rPr lang="ru-RU" dirty="0"/>
              <a:t> </a:t>
            </a:r>
            <a:r>
              <a:rPr lang="ru-RU" dirty="0" err="1" smtClean="0"/>
              <a:t>євгеніки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626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uk-UA" dirty="0" smtClean="0"/>
              <a:t>Природні методи: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Метод </a:t>
            </a:r>
            <a:r>
              <a:rPr lang="ru-RU" dirty="0" err="1"/>
              <a:t>лактаційної</a:t>
            </a:r>
            <a:r>
              <a:rPr lang="ru-RU" dirty="0"/>
              <a:t> </a:t>
            </a:r>
            <a:r>
              <a:rPr lang="ru-RU" dirty="0" err="1" smtClean="0"/>
              <a:t>аменореї</a:t>
            </a:r>
            <a:endParaRPr lang="ru-RU" dirty="0" smtClean="0"/>
          </a:p>
          <a:p>
            <a:r>
              <a:rPr lang="ru-RU" dirty="0" err="1"/>
              <a:t>Періодична</a:t>
            </a:r>
            <a:r>
              <a:rPr lang="ru-RU" dirty="0"/>
              <a:t> </a:t>
            </a:r>
            <a:r>
              <a:rPr lang="ru-RU" dirty="0" err="1"/>
              <a:t>абстиненція</a:t>
            </a:r>
            <a:r>
              <a:rPr lang="ru-RU" dirty="0" smtClean="0"/>
              <a:t>: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/>
              <a:t> </a:t>
            </a:r>
            <a:r>
              <a:rPr lang="ru-RU" dirty="0" err="1"/>
              <a:t>календарний</a:t>
            </a:r>
            <a:r>
              <a:rPr lang="ru-RU" dirty="0"/>
              <a:t> метод;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/>
              <a:t>цервикального </a:t>
            </a:r>
            <a:r>
              <a:rPr lang="ru-RU" dirty="0" err="1"/>
              <a:t>слизу</a:t>
            </a:r>
            <a:r>
              <a:rPr lang="ru-RU" dirty="0"/>
              <a:t>;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smtClean="0"/>
              <a:t> </a:t>
            </a:r>
            <a:r>
              <a:rPr lang="ru-RU" dirty="0" err="1"/>
              <a:t>моніторинг</a:t>
            </a:r>
            <a:r>
              <a:rPr lang="ru-RU" dirty="0"/>
              <a:t> </a:t>
            </a:r>
            <a:r>
              <a:rPr lang="ru-RU" dirty="0" err="1"/>
              <a:t>базальної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 smtClean="0"/>
              <a:t>;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err="1"/>
              <a:t>сімптотермальний</a:t>
            </a:r>
            <a:r>
              <a:rPr lang="ru-RU" dirty="0"/>
              <a:t> метод.</a:t>
            </a:r>
          </a:p>
          <a:p>
            <a:pPr marL="68580" indent="0">
              <a:buNone/>
            </a:pPr>
            <a:endParaRPr lang="ru-RU" dirty="0" smtClean="0"/>
          </a:p>
          <a:p>
            <a:pPr marL="6858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266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Метод </a:t>
            </a:r>
            <a:r>
              <a:rPr lang="ru-RU" dirty="0" err="1"/>
              <a:t>лактаційної</a:t>
            </a:r>
            <a:r>
              <a:rPr lang="ru-RU" dirty="0"/>
              <a:t> </a:t>
            </a:r>
            <a:r>
              <a:rPr lang="ru-RU" dirty="0" err="1"/>
              <a:t>аменореї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vi-VN" dirty="0"/>
              <a:t>Ме́тод лактаці́йної </a:t>
            </a:r>
            <a:r>
              <a:rPr lang="vi-VN" dirty="0" smtClean="0"/>
              <a:t>аменореї— </a:t>
            </a:r>
            <a:r>
              <a:rPr lang="vi-VN" dirty="0"/>
              <a:t>природний спосіб контрацепції, </a:t>
            </a:r>
            <a:r>
              <a:rPr lang="vi-VN" dirty="0" smtClean="0"/>
              <a:t>який </a:t>
            </a:r>
            <a:r>
              <a:rPr lang="vi-VN" dirty="0"/>
              <a:t>полягає у пригніченні овуляції завдяки смоктанню дитиною грудей матері. Тривалість ановуляції варіює від 4 до 6 місяців після </a:t>
            </a:r>
            <a:r>
              <a:rPr lang="vi-VN" dirty="0" smtClean="0"/>
              <a:t>пологів. </a:t>
            </a:r>
            <a:r>
              <a:rPr lang="vi-VN" dirty="0"/>
              <a:t>Якщо грудне вигодовування не є основним методом годування дитини, то жінка може завагітніти на 4-6 тижні після </a:t>
            </a:r>
            <a:r>
              <a:rPr lang="vi-VN" dirty="0" smtClean="0"/>
              <a:t>пологів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87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 startAt="2"/>
            </a:pPr>
            <a:r>
              <a:rPr lang="uk-UA" dirty="0" smtClean="0"/>
              <a:t>Переривання статевого акту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/>
              <a:t>Один </a:t>
            </a:r>
            <a:r>
              <a:rPr lang="ru-RU" dirty="0"/>
              <a:t>з </a:t>
            </a:r>
            <a:r>
              <a:rPr lang="ru-RU" dirty="0" err="1"/>
              <a:t>найдавніших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 smtClean="0"/>
              <a:t>контрацепції</a:t>
            </a:r>
            <a:r>
              <a:rPr lang="ru-RU" dirty="0" smtClean="0"/>
              <a:t>.</a:t>
            </a:r>
          </a:p>
          <a:p>
            <a:pPr marL="68580" indent="0">
              <a:buNone/>
            </a:pP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перерваного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акту як </a:t>
            </a:r>
            <a:r>
              <a:rPr lang="ru-RU" dirty="0" err="1"/>
              <a:t>засобу</a:t>
            </a:r>
            <a:r>
              <a:rPr lang="ru-RU" dirty="0"/>
              <a:t> </a:t>
            </a:r>
            <a:r>
              <a:rPr lang="ru-RU" dirty="0" err="1"/>
              <a:t>контрацепції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малоефективним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передували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акти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зумовлено</a:t>
            </a:r>
            <a:r>
              <a:rPr lang="ru-RU" dirty="0"/>
              <a:t> </a:t>
            </a:r>
            <a:r>
              <a:rPr lang="ru-RU" dirty="0" err="1"/>
              <a:t>потраплянням</a:t>
            </a:r>
            <a:r>
              <a:rPr lang="ru-RU" dirty="0"/>
              <a:t> у </a:t>
            </a:r>
            <a:r>
              <a:rPr lang="ru-RU" dirty="0" err="1"/>
              <a:t>виділюваний</a:t>
            </a:r>
            <a:r>
              <a:rPr lang="ru-RU" dirty="0"/>
              <a:t> при </a:t>
            </a:r>
            <a:r>
              <a:rPr lang="ru-RU" dirty="0" err="1"/>
              <a:t>контакті</a:t>
            </a:r>
            <a:r>
              <a:rPr lang="ru-RU" dirty="0"/>
              <a:t> </a:t>
            </a:r>
            <a:r>
              <a:rPr lang="ru-RU" dirty="0" err="1"/>
              <a:t>предеякулят</a:t>
            </a:r>
            <a:r>
              <a:rPr lang="ru-RU" dirty="0"/>
              <a:t> </a:t>
            </a:r>
            <a:r>
              <a:rPr lang="ru-RU" dirty="0" err="1"/>
              <a:t>залишків</a:t>
            </a:r>
            <a:r>
              <a:rPr lang="ru-RU" dirty="0"/>
              <a:t> </a:t>
            </a:r>
            <a:r>
              <a:rPr lang="ru-RU" dirty="0" err="1"/>
              <a:t>сперми</a:t>
            </a:r>
            <a:r>
              <a:rPr lang="ru-RU" dirty="0"/>
              <a:t> з </a:t>
            </a:r>
            <a:r>
              <a:rPr lang="ru-RU" dirty="0" err="1"/>
              <a:t>уретри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159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III. </a:t>
            </a:r>
            <a:r>
              <a:rPr lang="ru-RU" dirty="0" err="1"/>
              <a:t>Бар'єрний</a:t>
            </a:r>
            <a:r>
              <a:rPr lang="ru-RU" dirty="0"/>
              <a:t> метод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Презервативи</a:t>
            </a:r>
            <a:r>
              <a:rPr lang="ru-RU" dirty="0"/>
              <a:t>: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/>
              <a:t>а) </a:t>
            </a:r>
            <a:r>
              <a:rPr lang="ru-RU" dirty="0" err="1"/>
              <a:t>чоловічий</a:t>
            </a:r>
            <a:r>
              <a:rPr lang="ru-RU" dirty="0"/>
              <a:t>;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/>
              <a:t>б) </a:t>
            </a:r>
            <a:r>
              <a:rPr lang="ru-RU" dirty="0" err="1"/>
              <a:t>жіночий</a:t>
            </a:r>
            <a:r>
              <a:rPr lang="ru-RU" dirty="0"/>
              <a:t>.</a:t>
            </a:r>
          </a:p>
          <a:p>
            <a:r>
              <a:rPr lang="ru-RU" dirty="0" err="1"/>
              <a:t>Діафрагми</a:t>
            </a:r>
            <a:r>
              <a:rPr lang="ru-RU" dirty="0"/>
              <a:t>, </a:t>
            </a:r>
            <a:r>
              <a:rPr lang="ru-RU" dirty="0" err="1"/>
              <a:t>ковпачки</a:t>
            </a:r>
            <a:r>
              <a:rPr lang="ru-RU" dirty="0"/>
              <a:t>, губки.</a:t>
            </a:r>
          </a:p>
          <a:p>
            <a:r>
              <a:rPr lang="ru-RU" dirty="0" err="1"/>
              <a:t>Сперміциди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184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Презервативи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vi-VN" dirty="0" smtClean="0"/>
              <a:t>Презерватив</a:t>
            </a:r>
            <a:r>
              <a:rPr lang="en-US" dirty="0" smtClean="0"/>
              <a:t>— </a:t>
            </a:r>
            <a:r>
              <a:rPr lang="vi-VN" dirty="0"/>
              <a:t>засіб чоловічої контрацепції бар'єрного типу. Є непроникним для сперми </a:t>
            </a:r>
            <a:r>
              <a:rPr lang="vi-VN" dirty="0" smtClean="0"/>
              <a:t>чохлом. </a:t>
            </a:r>
            <a:r>
              <a:rPr lang="vi-VN" dirty="0"/>
              <a:t>Використовується для запобігання вагітності і захворювань, що передаються статевим шляхом </a:t>
            </a:r>
            <a:r>
              <a:rPr lang="uk-UA" dirty="0" smtClean="0"/>
              <a:t>,</a:t>
            </a:r>
            <a:r>
              <a:rPr lang="vi-VN" dirty="0" smtClean="0"/>
              <a:t>хоч </a:t>
            </a:r>
            <a:r>
              <a:rPr lang="vi-VN" dirty="0"/>
              <a:t>і не дає 100 % гарантії. </a:t>
            </a:r>
            <a:r>
              <a:rPr lang="ru-RU" b="1" dirty="0" err="1"/>
              <a:t>Жіночий</a:t>
            </a:r>
            <a:r>
              <a:rPr lang="ru-RU" b="1" dirty="0"/>
              <a:t> презерватив </a:t>
            </a:r>
            <a:r>
              <a:rPr lang="ru-RU" b="1" dirty="0" err="1"/>
              <a:t>являє</a:t>
            </a:r>
            <a:r>
              <a:rPr lang="ru-RU" b="1" dirty="0"/>
              <a:t> собою </a:t>
            </a:r>
            <a:r>
              <a:rPr lang="ru-RU" b="1" dirty="0" smtClean="0"/>
              <a:t>трубку </a:t>
            </a:r>
            <a:r>
              <a:rPr lang="ru-RU" b="1" dirty="0"/>
              <a:t>з </a:t>
            </a:r>
            <a:r>
              <a:rPr lang="ru-RU" b="1" dirty="0" err="1"/>
              <a:t>поліуретану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подібного</a:t>
            </a:r>
            <a:r>
              <a:rPr lang="ru-RU" b="1" dirty="0"/>
              <a:t> </a:t>
            </a:r>
            <a:r>
              <a:rPr lang="ru-RU" b="1" dirty="0" err="1"/>
              <a:t>еластичного</a:t>
            </a:r>
            <a:r>
              <a:rPr lang="ru-RU" b="1" dirty="0"/>
              <a:t> </a:t>
            </a:r>
            <a:r>
              <a:rPr lang="ru-RU" b="1" dirty="0" err="1"/>
              <a:t>матеріалу</a:t>
            </a:r>
            <a:r>
              <a:rPr lang="ru-RU" b="1" dirty="0"/>
              <a:t> </a:t>
            </a:r>
            <a:r>
              <a:rPr lang="ru-RU" b="1" dirty="0" err="1"/>
              <a:t>діаметром</a:t>
            </a:r>
            <a:r>
              <a:rPr lang="ru-RU" b="1" dirty="0"/>
              <a:t> </a:t>
            </a:r>
            <a:r>
              <a:rPr lang="ru-RU" b="1" dirty="0" err="1"/>
              <a:t>близько</a:t>
            </a:r>
            <a:r>
              <a:rPr lang="ru-RU" b="1" dirty="0"/>
              <a:t> 8 см і </a:t>
            </a:r>
            <a:r>
              <a:rPr lang="ru-RU" b="1" dirty="0" err="1"/>
              <a:t>довжиною</a:t>
            </a:r>
            <a:r>
              <a:rPr lang="ru-RU" b="1" dirty="0"/>
              <a:t> </a:t>
            </a:r>
            <a:r>
              <a:rPr lang="ru-RU" b="1" dirty="0" err="1"/>
              <a:t>близько</a:t>
            </a:r>
            <a:r>
              <a:rPr lang="ru-RU" b="1" dirty="0"/>
              <a:t> 18 см з </a:t>
            </a:r>
            <a:r>
              <a:rPr lang="ru-RU" b="1" dirty="0" err="1"/>
              <a:t>жорсткішими</a:t>
            </a:r>
            <a:r>
              <a:rPr lang="ru-RU" b="1" dirty="0"/>
              <a:t> </a:t>
            </a:r>
            <a:r>
              <a:rPr lang="ru-RU" b="1" dirty="0" err="1"/>
              <a:t>кільцями</a:t>
            </a:r>
            <a:r>
              <a:rPr lang="ru-RU" b="1" dirty="0"/>
              <a:t> на </a:t>
            </a:r>
            <a:r>
              <a:rPr lang="ru-RU" b="1" dirty="0" err="1"/>
              <a:t>обох</a:t>
            </a:r>
            <a:r>
              <a:rPr lang="ru-RU" b="1" dirty="0"/>
              <a:t> </a:t>
            </a:r>
            <a:r>
              <a:rPr lang="ru-RU" b="1" dirty="0" err="1"/>
              <a:t>кінцях</a:t>
            </a:r>
            <a:r>
              <a:rPr lang="ru-RU" b="1" dirty="0"/>
              <a:t> презерватива, </a:t>
            </a:r>
            <a:r>
              <a:rPr lang="ru-RU" b="1" dirty="0" err="1"/>
              <a:t>одне</a:t>
            </a:r>
            <a:r>
              <a:rPr lang="ru-RU" b="1" dirty="0"/>
              <a:t> з </a:t>
            </a:r>
            <a:r>
              <a:rPr lang="ru-RU" b="1" dirty="0" err="1"/>
              <a:t>яких</a:t>
            </a:r>
            <a:r>
              <a:rPr lang="ru-RU" b="1" dirty="0"/>
              <a:t> вводиться в </a:t>
            </a:r>
            <a:r>
              <a:rPr lang="ru-RU" b="1" dirty="0" err="1"/>
              <a:t>піхву</a:t>
            </a:r>
            <a:r>
              <a:rPr lang="ru-RU" b="1" dirty="0"/>
              <a:t> </a:t>
            </a:r>
            <a:r>
              <a:rPr lang="ru-RU" b="1" dirty="0" err="1"/>
              <a:t>подібно</a:t>
            </a:r>
            <a:r>
              <a:rPr lang="ru-RU" b="1" dirty="0"/>
              <a:t> </a:t>
            </a:r>
            <a:r>
              <a:rPr lang="ru-RU" b="1" dirty="0" err="1"/>
              <a:t>діафрагмі</a:t>
            </a:r>
            <a:r>
              <a:rPr lang="ru-RU" b="1" dirty="0"/>
              <a:t>, а </a:t>
            </a:r>
            <a:r>
              <a:rPr lang="ru-RU" b="1" dirty="0" err="1"/>
              <a:t>другий</a:t>
            </a:r>
            <a:r>
              <a:rPr lang="ru-RU" b="1" dirty="0"/>
              <a:t> </a:t>
            </a:r>
            <a:r>
              <a:rPr lang="ru-RU" b="1" dirty="0" err="1"/>
              <a:t>залишається</a:t>
            </a:r>
            <a:r>
              <a:rPr lang="ru-RU" b="1" dirty="0"/>
              <a:t> </a:t>
            </a:r>
            <a:r>
              <a:rPr lang="ru-RU" b="1" dirty="0" err="1"/>
              <a:t>зовні</a:t>
            </a:r>
            <a:r>
              <a:rPr lang="ru-RU" b="1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8640"/>
            <a:ext cx="2619375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148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 </a:t>
            </a:r>
            <a:r>
              <a:rPr lang="ru-RU" dirty="0" err="1"/>
              <a:t>Внутріматкові</a:t>
            </a:r>
            <a:r>
              <a:rPr lang="ru-RU" dirty="0"/>
              <a:t> </a:t>
            </a:r>
            <a:r>
              <a:rPr lang="ru-RU" dirty="0" err="1"/>
              <a:t>спіралі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Нейтральні</a:t>
            </a:r>
            <a:r>
              <a:rPr lang="ru-RU" dirty="0"/>
              <a:t> - </a:t>
            </a:r>
            <a:r>
              <a:rPr lang="ru-RU" dirty="0" err="1" smtClean="0"/>
              <a:t>ушкоджують</a:t>
            </a:r>
            <a:r>
              <a:rPr lang="ru-RU" dirty="0" smtClean="0"/>
              <a:t> </a:t>
            </a:r>
            <a:r>
              <a:rPr lang="ru-RU" dirty="0" err="1"/>
              <a:t>сперматозоїди</a:t>
            </a:r>
            <a:r>
              <a:rPr lang="ru-RU" dirty="0"/>
              <a:t> й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цервикальну</a:t>
            </a:r>
            <a:r>
              <a:rPr lang="ru-RU" dirty="0" smtClean="0"/>
              <a:t> </a:t>
            </a:r>
            <a:r>
              <a:rPr lang="ru-RU" dirty="0" err="1"/>
              <a:t>слиз</a:t>
            </a:r>
            <a:r>
              <a:rPr lang="ru-RU" dirty="0"/>
              <a:t> </a:t>
            </a:r>
            <a:r>
              <a:rPr lang="ru-RU" dirty="0" smtClean="0"/>
              <a:t>густою </a:t>
            </a:r>
            <a:r>
              <a:rPr lang="ru-RU" dirty="0"/>
              <a:t>й липкою, так </a:t>
            </a:r>
            <a:r>
              <a:rPr lang="ru-RU" dirty="0" err="1"/>
              <a:t>що</a:t>
            </a:r>
            <a:r>
              <a:rPr lang="ru-RU" dirty="0"/>
              <a:t> сперма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проникнути</a:t>
            </a:r>
            <a:r>
              <a:rPr lang="ru-RU" dirty="0"/>
              <a:t> в матку. Вона </a:t>
            </a:r>
            <a:r>
              <a:rPr lang="ru-RU" dirty="0" err="1"/>
              <a:t>також</a:t>
            </a:r>
            <a:r>
              <a:rPr lang="ru-RU" dirty="0"/>
              <a:t> не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 smtClean="0"/>
              <a:t>эндометрію</a:t>
            </a:r>
            <a:r>
              <a:rPr lang="ru-RU" dirty="0" smtClean="0"/>
              <a:t> </a:t>
            </a:r>
            <a:r>
              <a:rPr lang="ru-RU" dirty="0"/>
              <a:t>стати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товстим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могла </a:t>
            </a:r>
            <a:r>
              <a:rPr lang="ru-RU" dirty="0" err="1"/>
              <a:t>відбутися</a:t>
            </a:r>
            <a:r>
              <a:rPr lang="ru-RU" dirty="0"/>
              <a:t> </a:t>
            </a:r>
            <a:r>
              <a:rPr lang="ru-RU" dirty="0" err="1"/>
              <a:t>успішна</a:t>
            </a:r>
            <a:r>
              <a:rPr lang="ru-RU" dirty="0"/>
              <a:t> </a:t>
            </a:r>
            <a:r>
              <a:rPr lang="ru-RU" dirty="0" err="1"/>
              <a:t>імплантація</a:t>
            </a:r>
            <a:r>
              <a:rPr lang="ru-RU" dirty="0"/>
              <a:t> </a:t>
            </a:r>
            <a:r>
              <a:rPr lang="ru-RU" dirty="0" err="1"/>
              <a:t>ембріона</a:t>
            </a:r>
            <a:r>
              <a:rPr lang="ru-RU" dirty="0"/>
              <a:t>. </a:t>
            </a:r>
          </a:p>
          <a:p>
            <a:r>
              <a:rPr lang="ru-RU" dirty="0" err="1"/>
              <a:t>Утримуючі</a:t>
            </a:r>
            <a:r>
              <a:rPr lang="ru-RU" dirty="0"/>
              <a:t> </a:t>
            </a:r>
            <a:r>
              <a:rPr lang="ru-RU" dirty="0" err="1" smtClean="0"/>
              <a:t>мідь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мідна</a:t>
            </a:r>
            <a:r>
              <a:rPr lang="ru-RU" dirty="0" smtClean="0"/>
              <a:t> </a:t>
            </a:r>
            <a:r>
              <a:rPr lang="ru-RU" dirty="0" err="1"/>
              <a:t>спіраль</a:t>
            </a:r>
            <a:r>
              <a:rPr lang="ru-RU" dirty="0"/>
              <a:t> </a:t>
            </a:r>
            <a:r>
              <a:rPr lang="ru-RU" dirty="0" err="1"/>
              <a:t>змушує</a:t>
            </a:r>
            <a:r>
              <a:rPr lang="ru-RU" dirty="0"/>
              <a:t> матку й </a:t>
            </a:r>
            <a:r>
              <a:rPr lang="ru-RU" dirty="0" err="1"/>
              <a:t>маткові</a:t>
            </a:r>
            <a:r>
              <a:rPr lang="ru-RU" dirty="0"/>
              <a:t> труби </a:t>
            </a:r>
            <a:r>
              <a:rPr lang="ru-RU" dirty="0" err="1"/>
              <a:t>виробляти</a:t>
            </a:r>
            <a:r>
              <a:rPr lang="ru-RU" dirty="0"/>
              <a:t> </a:t>
            </a:r>
            <a:r>
              <a:rPr lang="ru-RU" dirty="0" err="1" smtClean="0"/>
              <a:t>рідину</a:t>
            </a:r>
            <a:r>
              <a:rPr lang="ru-RU" dirty="0" smtClean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вбиває</a:t>
            </a:r>
            <a:r>
              <a:rPr lang="ru-RU" dirty="0"/>
              <a:t> </a:t>
            </a:r>
            <a:r>
              <a:rPr lang="ru-RU" dirty="0" err="1"/>
              <a:t>сперматозоїди</a:t>
            </a:r>
            <a:r>
              <a:rPr lang="ru-RU" dirty="0"/>
              <a:t>.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рідині</a:t>
            </a:r>
            <a:r>
              <a:rPr lang="ru-RU" dirty="0"/>
              <a:t> </a:t>
            </a:r>
            <a:r>
              <a:rPr lang="ru-RU" dirty="0" err="1"/>
              <a:t>втримуються</a:t>
            </a:r>
            <a:r>
              <a:rPr lang="ru-RU" dirty="0"/>
              <a:t> </a:t>
            </a:r>
            <a:r>
              <a:rPr lang="ru-RU" dirty="0" err="1"/>
              <a:t>білі</a:t>
            </a:r>
            <a:r>
              <a:rPr lang="ru-RU" dirty="0"/>
              <a:t> </a:t>
            </a:r>
            <a:r>
              <a:rPr lang="ru-RU" dirty="0" err="1"/>
              <a:t>кров´яні</a:t>
            </a:r>
            <a:r>
              <a:rPr lang="ru-RU" dirty="0"/>
              <a:t> </a:t>
            </a:r>
            <a:r>
              <a:rPr lang="ru-RU" dirty="0" err="1"/>
              <a:t>тільця</a:t>
            </a:r>
            <a:r>
              <a:rPr lang="ru-RU" dirty="0"/>
              <a:t>, </a:t>
            </a:r>
            <a:r>
              <a:rPr lang="ru-RU" dirty="0" err="1"/>
              <a:t>іони</a:t>
            </a:r>
            <a:r>
              <a:rPr lang="ru-RU" dirty="0"/>
              <a:t> </a:t>
            </a:r>
            <a:r>
              <a:rPr lang="ru-RU" dirty="0" err="1"/>
              <a:t>міді</a:t>
            </a:r>
            <a:r>
              <a:rPr lang="ru-RU" dirty="0"/>
              <a:t>, </a:t>
            </a:r>
            <a:r>
              <a:rPr lang="ru-RU" dirty="0" err="1" smtClean="0"/>
              <a:t>ферменти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err="1"/>
              <a:t>Прогестінові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711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V. </a:t>
            </a:r>
            <a:r>
              <a:rPr lang="ru-RU" dirty="0" err="1"/>
              <a:t>Гормональна</a:t>
            </a:r>
            <a:r>
              <a:rPr lang="ru-RU" dirty="0"/>
              <a:t> </a:t>
            </a:r>
            <a:r>
              <a:rPr lang="ru-RU" dirty="0" err="1"/>
              <a:t>контрацепція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Комбіновані</a:t>
            </a:r>
            <a:r>
              <a:rPr lang="ru-RU" dirty="0"/>
              <a:t> </a:t>
            </a:r>
            <a:r>
              <a:rPr lang="ru-RU" dirty="0" err="1"/>
              <a:t>оральні</a:t>
            </a:r>
            <a:r>
              <a:rPr lang="ru-RU" dirty="0"/>
              <a:t> </a:t>
            </a:r>
            <a:r>
              <a:rPr lang="ru-RU" dirty="0" err="1" smtClean="0"/>
              <a:t>контрацептиви</a:t>
            </a:r>
            <a:r>
              <a:rPr lang="ru-RU" dirty="0" smtClean="0"/>
              <a:t>:</a:t>
            </a:r>
            <a:endParaRPr lang="ru-RU" dirty="0"/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монофазні</a:t>
            </a:r>
            <a:r>
              <a:rPr lang="ru-RU" dirty="0"/>
              <a:t>;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двуфазні</a:t>
            </a:r>
            <a:r>
              <a:rPr lang="ru-RU" dirty="0"/>
              <a:t>;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трифазні</a:t>
            </a:r>
            <a:r>
              <a:rPr lang="ru-RU" dirty="0"/>
              <a:t>;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невідкладна</a:t>
            </a:r>
            <a:r>
              <a:rPr lang="ru-RU" dirty="0" smtClean="0"/>
              <a:t> </a:t>
            </a:r>
            <a:r>
              <a:rPr lang="ru-RU" dirty="0" err="1"/>
              <a:t>контрацепція</a:t>
            </a:r>
            <a:r>
              <a:rPr lang="ru-RU" dirty="0"/>
              <a:t>.</a:t>
            </a:r>
          </a:p>
          <a:p>
            <a:r>
              <a:rPr lang="ru-RU" dirty="0" smtClean="0"/>
              <a:t>Чисто </a:t>
            </a:r>
            <a:r>
              <a:rPr lang="ru-RU" dirty="0" err="1"/>
              <a:t>прогестинові</a:t>
            </a:r>
            <a:r>
              <a:rPr lang="ru-RU" dirty="0"/>
              <a:t> </a:t>
            </a:r>
            <a:r>
              <a:rPr lang="ru-RU" dirty="0" err="1" smtClean="0"/>
              <a:t>контрацептиви</a:t>
            </a:r>
            <a:r>
              <a:rPr lang="ru-RU" dirty="0" smtClean="0"/>
              <a:t>:</a:t>
            </a:r>
            <a:endParaRPr lang="ru-RU" dirty="0"/>
          </a:p>
          <a:p>
            <a:pPr marL="525780" indent="-457200">
              <a:buFont typeface="+mj-lt"/>
              <a:buAutoNum type="arabicPeriod"/>
            </a:pPr>
            <a:r>
              <a:rPr lang="ru-RU" dirty="0" smtClean="0"/>
              <a:t>таблетки ; </a:t>
            </a:r>
            <a:endParaRPr lang="ru-RU" dirty="0"/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ін'єкційні</a:t>
            </a:r>
            <a:r>
              <a:rPr lang="ru-RU" dirty="0" smtClean="0"/>
              <a:t> </a:t>
            </a:r>
            <a:r>
              <a:rPr lang="ru-RU" dirty="0" err="1"/>
              <a:t>гестагени</a:t>
            </a:r>
            <a:r>
              <a:rPr lang="ru-RU" dirty="0"/>
              <a:t> </a:t>
            </a:r>
            <a:r>
              <a:rPr lang="ru-RU" dirty="0" err="1"/>
              <a:t>пролонгованої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; 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імлантати</a:t>
            </a:r>
            <a:r>
              <a:rPr lang="ru-RU" dirty="0"/>
              <a:t>; </a:t>
            </a:r>
            <a:endParaRPr lang="ru-RU" dirty="0" smtClean="0"/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прогестинова</a:t>
            </a:r>
            <a:r>
              <a:rPr lang="ru-RU" dirty="0" smtClean="0"/>
              <a:t> </a:t>
            </a:r>
            <a:r>
              <a:rPr lang="ru-RU" dirty="0"/>
              <a:t>й </a:t>
            </a:r>
            <a:r>
              <a:rPr lang="ru-RU" dirty="0" err="1"/>
              <a:t>антипрогестинова</a:t>
            </a:r>
            <a:r>
              <a:rPr lang="ru-RU" dirty="0"/>
              <a:t> </a:t>
            </a:r>
            <a:r>
              <a:rPr lang="ru-RU" dirty="0" err="1"/>
              <a:t>невідкладна</a:t>
            </a:r>
            <a:r>
              <a:rPr lang="ru-RU" dirty="0"/>
              <a:t> </a:t>
            </a:r>
            <a:r>
              <a:rPr lang="ru-RU" dirty="0" err="1"/>
              <a:t>контрацепція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8888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Комбіновані</a:t>
            </a:r>
            <a:r>
              <a:rPr lang="ru-RU" dirty="0"/>
              <a:t> </a:t>
            </a:r>
            <a:r>
              <a:rPr lang="ru-RU" dirty="0" err="1"/>
              <a:t>оральні</a:t>
            </a:r>
            <a:r>
              <a:rPr lang="ru-RU" dirty="0"/>
              <a:t> </a:t>
            </a:r>
            <a:r>
              <a:rPr lang="ru-RU" dirty="0" err="1"/>
              <a:t>контрацептиви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6777317" cy="424847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Комбіновані</a:t>
            </a:r>
            <a:r>
              <a:rPr lang="ru-RU" dirty="0"/>
              <a:t> </a:t>
            </a:r>
            <a:r>
              <a:rPr lang="ru-RU" dirty="0" err="1"/>
              <a:t>оральні</a:t>
            </a:r>
            <a:r>
              <a:rPr lang="ru-RU" dirty="0"/>
              <a:t> </a:t>
            </a:r>
            <a:r>
              <a:rPr lang="ru-RU" dirty="0" err="1"/>
              <a:t>контрацептиви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гормональних</a:t>
            </a:r>
            <a:r>
              <a:rPr lang="ru-RU" dirty="0"/>
              <a:t> </a:t>
            </a:r>
            <a:r>
              <a:rPr lang="ru-RU" dirty="0" err="1"/>
              <a:t>контрацептивів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гормонів</a:t>
            </a:r>
            <a:r>
              <a:rPr lang="ru-RU" dirty="0"/>
              <a:t> – </a:t>
            </a:r>
            <a:r>
              <a:rPr lang="ru-RU" dirty="0" err="1"/>
              <a:t>естрогену</a:t>
            </a:r>
            <a:r>
              <a:rPr lang="ru-RU" dirty="0"/>
              <a:t> і </a:t>
            </a:r>
            <a:r>
              <a:rPr lang="ru-RU" dirty="0" err="1"/>
              <a:t>прогестагену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</a:t>
            </a:r>
            <a:r>
              <a:rPr lang="ru-RU" dirty="0" err="1"/>
              <a:t>штучними</a:t>
            </a:r>
            <a:r>
              <a:rPr lang="ru-RU" dirty="0"/>
              <a:t> аналогами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гормонів</a:t>
            </a:r>
            <a:r>
              <a:rPr lang="ru-RU" dirty="0" smtClean="0"/>
              <a:t>.</a:t>
            </a:r>
          </a:p>
          <a:p>
            <a:r>
              <a:rPr lang="ru-RU" dirty="0"/>
              <a:t>Механизм </a:t>
            </a:r>
            <a:r>
              <a:rPr lang="ru-RU" dirty="0" err="1" smtClean="0"/>
              <a:t>дії</a:t>
            </a:r>
            <a:r>
              <a:rPr lang="ru-RU" dirty="0"/>
              <a:t>: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err="1"/>
              <a:t>пригнічують</a:t>
            </a:r>
            <a:r>
              <a:rPr lang="ru-RU" dirty="0"/>
              <a:t> </a:t>
            </a:r>
            <a:r>
              <a:rPr lang="ru-RU" dirty="0" err="1"/>
              <a:t>овуляцію</a:t>
            </a:r>
            <a:r>
              <a:rPr lang="ru-RU" dirty="0"/>
              <a:t> </a:t>
            </a:r>
            <a:r>
              <a:rPr lang="ru-RU" dirty="0" smtClean="0"/>
              <a:t>;</a:t>
            </a:r>
            <a:endParaRPr lang="ru-RU" dirty="0"/>
          </a:p>
          <a:p>
            <a:pPr marL="525780" indent="-457200">
              <a:buFont typeface="+mj-lt"/>
              <a:buAutoNum type="arabicPeriod"/>
            </a:pPr>
            <a:r>
              <a:rPr lang="ru-RU" dirty="0" err="1"/>
              <a:t>згущують</a:t>
            </a:r>
            <a:r>
              <a:rPr lang="ru-RU" dirty="0"/>
              <a:t> </a:t>
            </a:r>
            <a:r>
              <a:rPr lang="ru-RU" dirty="0" err="1"/>
              <a:t>цервікальний</a:t>
            </a:r>
            <a:r>
              <a:rPr lang="ru-RU" dirty="0"/>
              <a:t> </a:t>
            </a:r>
            <a:r>
              <a:rPr lang="ru-RU" dirty="0" err="1"/>
              <a:t>слиз</a:t>
            </a:r>
            <a:r>
              <a:rPr lang="ru-RU" dirty="0"/>
              <a:t>, </a:t>
            </a:r>
            <a:r>
              <a:rPr lang="ru-RU" dirty="0" err="1"/>
              <a:t>перешкоджаючи</a:t>
            </a:r>
            <a:r>
              <a:rPr lang="ru-RU" dirty="0"/>
              <a:t> </a:t>
            </a:r>
            <a:r>
              <a:rPr lang="ru-RU" dirty="0" err="1"/>
              <a:t>проникненню</a:t>
            </a:r>
            <a:r>
              <a:rPr lang="ru-RU" dirty="0"/>
              <a:t> </a:t>
            </a:r>
            <a:r>
              <a:rPr lang="ru-RU" dirty="0" err="1"/>
              <a:t>сперматозоїдів</a:t>
            </a:r>
            <a:r>
              <a:rPr lang="ru-RU" dirty="0"/>
              <a:t>;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err="1"/>
              <a:t>змінюють</a:t>
            </a:r>
            <a:r>
              <a:rPr lang="ru-RU" dirty="0"/>
              <a:t> </a:t>
            </a:r>
            <a:r>
              <a:rPr lang="ru-RU" dirty="0" err="1"/>
              <a:t>ендометрій</a:t>
            </a:r>
            <a:r>
              <a:rPr lang="ru-RU" dirty="0"/>
              <a:t>, </a:t>
            </a:r>
            <a:r>
              <a:rPr lang="ru-RU" dirty="0" err="1"/>
              <a:t>зменшуючи</a:t>
            </a:r>
            <a:r>
              <a:rPr lang="ru-RU" dirty="0"/>
              <a:t> </a:t>
            </a:r>
            <a:r>
              <a:rPr lang="ru-RU" dirty="0" err="1"/>
              <a:t>вірогідність</a:t>
            </a:r>
            <a:r>
              <a:rPr lang="ru-RU" dirty="0"/>
              <a:t> </a:t>
            </a:r>
            <a:r>
              <a:rPr lang="ru-RU" dirty="0" err="1"/>
              <a:t>імплантації</a:t>
            </a:r>
            <a:r>
              <a:rPr lang="ru-RU" dirty="0"/>
              <a:t>;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рухливість</a:t>
            </a:r>
            <a:r>
              <a:rPr lang="ru-RU" dirty="0"/>
              <a:t> </a:t>
            </a:r>
            <a:r>
              <a:rPr lang="ru-RU" dirty="0" err="1"/>
              <a:t>сперматозоїдів</a:t>
            </a:r>
            <a:r>
              <a:rPr lang="ru-RU" dirty="0"/>
              <a:t> у </a:t>
            </a:r>
            <a:r>
              <a:rPr lang="ru-RU" dirty="0" err="1"/>
              <a:t>верхньому</a:t>
            </a:r>
            <a:r>
              <a:rPr lang="ru-RU" dirty="0"/>
              <a:t> </a:t>
            </a:r>
            <a:r>
              <a:rPr lang="ru-RU" dirty="0" err="1"/>
              <a:t>статевому</a:t>
            </a:r>
            <a:r>
              <a:rPr lang="ru-RU" dirty="0"/>
              <a:t> </a:t>
            </a:r>
            <a:r>
              <a:rPr lang="ru-RU" dirty="0" err="1"/>
              <a:t>тракті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38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</TotalTime>
  <Words>438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Контрацепція</vt:lpstr>
      <vt:lpstr>Природні методи:</vt:lpstr>
      <vt:lpstr>Метод лактаційної аменореї </vt:lpstr>
      <vt:lpstr>Переривання статевого акту</vt:lpstr>
      <vt:lpstr>III. Бар'єрний метод</vt:lpstr>
      <vt:lpstr>Презервативи</vt:lpstr>
      <vt:lpstr>IV. Внутріматкові спіралі:</vt:lpstr>
      <vt:lpstr>V. Гормональна контрацепція:</vt:lpstr>
      <vt:lpstr>Комбіновані оральні контрацептиви</vt:lpstr>
      <vt:lpstr>VI. Добровільна стерилізація.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Контрацепція</dc:title>
  <dc:creator>Admin</dc:creator>
  <cp:lastModifiedBy>Admin</cp:lastModifiedBy>
  <cp:revision>4</cp:revision>
  <dcterms:created xsi:type="dcterms:W3CDTF">2014-02-04T13:33:41Z</dcterms:created>
  <dcterms:modified xsi:type="dcterms:W3CDTF">2014-02-04T14:06:02Z</dcterms:modified>
</cp:coreProperties>
</file>