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70" r:id="rId7"/>
    <p:sldId id="264" r:id="rId8"/>
    <p:sldId id="265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4E8B-C697-4D0D-A31A-5F6FA8103C83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D19D-98BB-46A0-B1F2-110B60996AD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Drawn_wallpapers_Positive_energy_013748_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Стійкість і динаміка екосистем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Розрізняють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сукцесії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2836912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5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автотрофні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відбуваються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угрупованнях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автотрофних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організмів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Наприклад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заростання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озера, поля);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гетеротрофні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сукцесії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фауни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трупів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сукцесії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на мертвому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дереві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Клімаксний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стан не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наступає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Кінцеве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угруповання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руйнується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зникає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Для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автотрофних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сукцесій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характерні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деякі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загальні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моменти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Рослини на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ранніх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пізніх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стадіях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сукцесій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характеризуються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різною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стратегією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росту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розмноження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georost.pp.ua/templates/dinamikarastitelnosti/dinra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56129"/>
            <a:ext cx="4211960" cy="2801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Причини,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викликають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сукцесії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зумовлені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зовнішніми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внутрішніми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природними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антропогенними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факторами.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Розглянемо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1"/>
            <a:ext cx="4968552" cy="3196951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9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Кліматичні</a:t>
            </a:r>
            <a:r>
              <a:rPr lang="ru-RU" sz="29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фактори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Кліматичні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умови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можуть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викликати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зміну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одного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біоценозу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інший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часи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максимального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просування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льодовика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середня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Європа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являла собою тундру.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Характерними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видами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були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карликові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верби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берези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мохи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волосаті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носороги,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лемінги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вівцебики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міжльодовиковий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період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потеплішало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Фауна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флора стали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більш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теплолюбивими</a:t>
            </a: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868144" y="3212976"/>
            <a:ext cx="3115072" cy="348498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Геологічні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або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едафічні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фактори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Ерозія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утворення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осадових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порід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гороутворення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вулканізм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можуть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настільки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змінити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біотоп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що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це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викличе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значні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зміни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в </a:t>
            </a:r>
            <a:r>
              <a:rPr kumimoji="0" lang="ru-RU" sz="2900" b="1" i="0" u="none" strike="noStrike" kern="1200" cap="none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біоценозах</a:t>
            </a:r>
            <a:r>
              <a:rPr kumimoji="0" lang="ru-RU" sz="29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acy;&amp;jcy;&amp;lcy;:Two Giraff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35"/>
            <a:ext cx="5796136" cy="68614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283968" cy="68580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5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Біологічні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фактори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—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найбільш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поширені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фактори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які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найшвидше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приводять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зміни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біоценозу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Прикладом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дії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таких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факторів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можуть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бути: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життєдіяльність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грибів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бактерій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комах, які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мешкають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мертвих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деревах,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постійно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змінюють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середовище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існування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тим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самим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викликають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зміну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біоценозів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;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міжвидова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конкуренція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відіграє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важливу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роль у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розвитку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біоценозів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;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діяльність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людини, яка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багатьох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випадках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призводить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порушення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біотопах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наслідок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цього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— до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змін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біоценозів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пожежа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лісі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вирубка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лісу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перевипас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худоби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будівництво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дамб, запруда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річок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осушення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боліт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розорювання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степів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).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692697"/>
            <a:ext cx="8352928" cy="1872207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</a:p>
          <a:p>
            <a:pPr>
              <a:buNone/>
            </a:pPr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ru-RU" sz="4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Стійкість</a:t>
            </a:r>
            <a:r>
              <a:rPr lang="ru-RU" sz="4700" dirty="0" smtClean="0">
                <a:solidFill>
                  <a:srgbClr val="002060"/>
                </a:solidFill>
                <a:latin typeface="Comic Sans MS" pitchFamily="66" charset="0"/>
              </a:rPr>
              <a:t> -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властивість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зберігати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притаманні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їй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риси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особливості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 умов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впливу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факторів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виводять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систему з </a:t>
            </a:r>
            <a:r>
              <a:rPr lang="ru-RU" sz="47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рівноваги</a:t>
            </a:r>
            <a:r>
              <a:rPr lang="ru-RU" sz="47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140968"/>
            <a:ext cx="3754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Типи стійкості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03848" y="3933056"/>
            <a:ext cx="360040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3861048"/>
            <a:ext cx="360040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4797152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Пружня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797152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Резистентна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itb.cv.ua/images/stories/lisovi_pozhe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32656"/>
            <a:ext cx="3923928" cy="378565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Пружня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стійкість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система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відповідь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збурюючий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вплив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виходить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зі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стану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рівноваги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але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повертається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вихідного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стану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припиненням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цього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чинника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latin typeface="Comic Sans MS" pitchFamily="66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Чудовою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ілюстрацією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пружньої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стійкості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можуть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бути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пірогенні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угруповання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. Час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часу вони практично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знищуються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внаслідок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пожеж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але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досить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швидко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відновлюються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latin typeface="Comic Sans MS" pitchFamily="66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Одним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різновидів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пружньої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стійкості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екосистеми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імпульсної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стабільності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Саме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їхнє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існування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базується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значних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коливаннях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Comic Sans MS" pitchFamily="66" charset="0"/>
                <a:ea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latin typeface="Comic Sans MS" pitchFamily="66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707904" y="4941168"/>
            <a:ext cx="3970784" cy="158417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Для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пружньої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стійкості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кількісною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характеристикою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слугує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сила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впливу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після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припинення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якого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система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здатна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порвернутися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до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вихідного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стану, 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також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швидкість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якою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система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повертається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до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попереднього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стану.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25144"/>
            <a:ext cx="8147248" cy="18002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Comic Sans MS" pitchFamily="66" charset="0"/>
              </a:rPr>
              <a:t>Гомойотермні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тварини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мають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відносно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постійну</a:t>
            </a:r>
            <a:r>
              <a:rPr lang="ru-RU" sz="1800" dirty="0" smtClean="0">
                <a:latin typeface="Comic Sans MS" pitchFamily="66" charset="0"/>
              </a:rPr>
              <a:t> температуру в широкому </a:t>
            </a:r>
            <a:r>
              <a:rPr lang="ru-RU" sz="1800" dirty="0" err="1" smtClean="0">
                <a:latin typeface="Comic Sans MS" pitchFamily="66" charset="0"/>
              </a:rPr>
              <a:t>діапазоні</a:t>
            </a:r>
            <a:r>
              <a:rPr lang="ru-RU" sz="1800" dirty="0" smtClean="0">
                <a:latin typeface="Comic Sans MS" pitchFamily="66" charset="0"/>
              </a:rPr>
              <a:t> температур </a:t>
            </a:r>
            <a:r>
              <a:rPr lang="ru-RU" sz="1800" dirty="0" err="1" smtClean="0">
                <a:latin typeface="Comic Sans MS" pitchFamily="66" charset="0"/>
              </a:rPr>
              <a:t>зовнішнього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середовища</a:t>
            </a:r>
            <a:r>
              <a:rPr lang="ru-RU" sz="1800" dirty="0" smtClean="0">
                <a:latin typeface="Comic Sans MS" pitchFamily="66" charset="0"/>
              </a:rPr>
              <a:t>. </a:t>
            </a:r>
          </a:p>
          <a:p>
            <a:r>
              <a:rPr lang="ru-RU" sz="1800" dirty="0" smtClean="0">
                <a:latin typeface="Comic Sans MS" pitchFamily="66" charset="0"/>
              </a:rPr>
              <a:t>  На </a:t>
            </a:r>
            <a:r>
              <a:rPr lang="ru-RU" sz="1800" dirty="0" err="1" smtClean="0">
                <a:latin typeface="Comic Sans MS" pitchFamily="66" charset="0"/>
              </a:rPr>
              <a:t>екосистемному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рівні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стійкість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знаходить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свій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прояв</a:t>
            </a:r>
            <a:r>
              <a:rPr lang="ru-RU" sz="1800" dirty="0" smtClean="0">
                <a:latin typeface="Comic Sans MS" pitchFamily="66" charset="0"/>
              </a:rPr>
              <a:t> у </a:t>
            </a:r>
            <a:r>
              <a:rPr lang="ru-RU" sz="1800" dirty="0" err="1" smtClean="0">
                <a:latin typeface="Comic Sans MS" pitchFamily="66" charset="0"/>
              </a:rPr>
              <a:t>відносно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постійному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рівні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вуглекислоти</a:t>
            </a:r>
            <a:r>
              <a:rPr lang="ru-RU" sz="1800" dirty="0" smtClean="0">
                <a:latin typeface="Comic Sans MS" pitchFamily="66" charset="0"/>
              </a:rPr>
              <a:t> в </a:t>
            </a:r>
            <a:r>
              <a:rPr lang="ru-RU" sz="1800" dirty="0" err="1" smtClean="0">
                <a:latin typeface="Comic Sans MS" pitchFamily="66" charset="0"/>
              </a:rPr>
              <a:t>атмосфері</a:t>
            </a:r>
            <a:r>
              <a:rPr lang="ru-RU" sz="1800" dirty="0" smtClean="0">
                <a:latin typeface="Comic Sans MS" pitchFamily="66" charset="0"/>
              </a:rPr>
              <a:t>. У </a:t>
            </a:r>
            <a:r>
              <a:rPr lang="ru-RU" sz="1800" dirty="0" err="1" smtClean="0">
                <a:latin typeface="Comic Sans MS" pitchFamily="66" charset="0"/>
              </a:rPr>
              <a:t>відповідь</a:t>
            </a:r>
            <a:r>
              <a:rPr lang="ru-RU" sz="1800" dirty="0" smtClean="0">
                <a:latin typeface="Comic Sans MS" pitchFamily="66" charset="0"/>
              </a:rPr>
              <a:t> на </a:t>
            </a:r>
            <a:r>
              <a:rPr lang="ru-RU" sz="1800" dirty="0" err="1" smtClean="0">
                <a:latin typeface="Comic Sans MS" pitchFamily="66" charset="0"/>
              </a:rPr>
              <a:t>зростання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концентрації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двоокису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вуглецю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активізуються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процеси</a:t>
            </a:r>
            <a:r>
              <a:rPr lang="ru-RU" sz="1800" dirty="0" smtClean="0">
                <a:latin typeface="Comic Sans MS" pitchFamily="66" charset="0"/>
              </a:rPr>
              <a:t> фотосинтезу.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16632"/>
            <a:ext cx="4427984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Резистентна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стійкість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система </a:t>
            </a:r>
            <a:r>
              <a:rPr lang="ru-RU" dirty="0" err="1" smtClean="0">
                <a:latin typeface="Comic Sans MS" pitchFamily="66" charset="0"/>
              </a:rPr>
              <a:t>тримається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певної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межі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певних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значень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збурюючого</a:t>
            </a:r>
            <a:r>
              <a:rPr lang="ru-RU" dirty="0" smtClean="0">
                <a:latin typeface="Comic Sans MS" pitchFamily="66" charset="0"/>
              </a:rPr>
              <a:t> фактор</a:t>
            </a:r>
            <a:r>
              <a:rPr lang="uk-UA" dirty="0" smtClean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коли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перевищать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певну</a:t>
            </a:r>
            <a:r>
              <a:rPr lang="ru-RU" dirty="0" smtClean="0">
                <a:latin typeface="Comic Sans MS" pitchFamily="66" charset="0"/>
              </a:rPr>
              <a:t> межу – </a:t>
            </a:r>
            <a:r>
              <a:rPr lang="ru-RU" dirty="0" err="1" smtClean="0">
                <a:latin typeface="Comic Sans MS" pitchFamily="66" charset="0"/>
              </a:rPr>
              <a:t>виходить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зі</a:t>
            </a:r>
            <a:r>
              <a:rPr lang="ru-RU" dirty="0" smtClean="0">
                <a:latin typeface="Comic Sans MS" pitchFamily="66" charset="0"/>
              </a:rPr>
              <a:t> стану </a:t>
            </a:r>
            <a:r>
              <a:rPr lang="ru-RU" dirty="0" err="1" smtClean="0">
                <a:latin typeface="Comic Sans MS" pitchFamily="66" charset="0"/>
              </a:rPr>
              <a:t>рівноваги</a:t>
            </a:r>
            <a:r>
              <a:rPr lang="ru-RU" dirty="0" smtClean="0">
                <a:latin typeface="Comic Sans MS" pitchFamily="66" charset="0"/>
              </a:rPr>
              <a:t>, до </a:t>
            </a:r>
            <a:r>
              <a:rPr lang="ru-RU" dirty="0" err="1" smtClean="0">
                <a:latin typeface="Comic Sans MS" pitchFamily="66" charset="0"/>
              </a:rPr>
              <a:t>якого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повернутися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навіть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після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припинення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збурюючого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впливу</a:t>
            </a:r>
            <a:r>
              <a:rPr lang="ru-RU" dirty="0" smtClean="0">
                <a:latin typeface="Comic Sans MS" pitchFamily="66" charset="0"/>
              </a:rPr>
              <a:t>. Так, </a:t>
            </a:r>
            <a:r>
              <a:rPr lang="ru-RU" dirty="0" err="1" smtClean="0">
                <a:latin typeface="Comic Sans MS" pitchFamily="66" charset="0"/>
              </a:rPr>
              <a:t>каліфорнійські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секвойні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ліси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досить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стійкі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пожеж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товстий</a:t>
            </a:r>
            <a:r>
              <a:rPr lang="ru-RU" dirty="0" smtClean="0">
                <a:latin typeface="Comic Sans MS" pitchFamily="66" charset="0"/>
              </a:rPr>
              <a:t> шар кори),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при </a:t>
            </a:r>
            <a:r>
              <a:rPr lang="ru-RU" dirty="0" err="1" smtClean="0">
                <a:latin typeface="Comic Sans MS" pitchFamily="66" charset="0"/>
              </a:rPr>
              <a:t>згоранні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лісу</a:t>
            </a:r>
            <a:r>
              <a:rPr lang="ru-RU" dirty="0" smtClean="0">
                <a:latin typeface="Comic Sans MS" pitchFamily="66" charset="0"/>
              </a:rPr>
              <a:t> він </a:t>
            </a:r>
            <a:r>
              <a:rPr lang="ru-RU" dirty="0" err="1" smtClean="0">
                <a:latin typeface="Comic Sans MS" pitchFamily="66" charset="0"/>
              </a:rPr>
              <a:t>відновлюється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вкрай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повільно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ж не </a:t>
            </a:r>
            <a:r>
              <a:rPr lang="ru-RU" dirty="0" err="1" smtClean="0">
                <a:latin typeface="Comic Sans MS" pitchFamily="66" charset="0"/>
              </a:rPr>
              <a:t>відновлюється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зовсім</a:t>
            </a:r>
            <a:r>
              <a:rPr lang="ru-RU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9218" name="Picture 2" descr="http://img1.liveinternet.ru/images/attach/c/6/92/837/92837129_large_2314211_kartinki24_forest_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teoprog.ua/thumbnails/newsweather/cropr_681x280/big_3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8352"/>
            <a:ext cx="9144000" cy="37596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9000"/>
          </a:xfr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Всі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біо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екосистеми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саморегулюючими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системами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зі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здатністю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самоорганізації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. </a:t>
            </a:r>
            <a:r>
              <a:rPr lang="uk-UA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Так, активний розвиток фітопланктону призводить до зменшення </a:t>
            </a:r>
            <a:r>
              <a:rPr lang="uk-UA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проникненості</a:t>
            </a:r>
            <a:r>
              <a:rPr lang="uk-UA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світла, в результаті чого сповільнюється подальший його розвиток. Внесення  в </a:t>
            </a:r>
            <a:r>
              <a:rPr lang="uk-UA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грунт</a:t>
            </a:r>
            <a:r>
              <a:rPr lang="uk-UA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азотних добрив значною мірою </a:t>
            </a:r>
            <a:r>
              <a:rPr lang="uk-UA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інгібує</a:t>
            </a:r>
            <a:r>
              <a:rPr lang="uk-UA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активність </a:t>
            </a:r>
            <a:r>
              <a:rPr lang="uk-UA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азотфіксаторів</a:t>
            </a:r>
            <a:r>
              <a:rPr lang="uk-UA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Часто неврахування механізмів саморегуляції спотворює результати екологічних досліджень. </a:t>
            </a:r>
          </a:p>
          <a:p>
            <a:r>
              <a:rPr lang="uk-UA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Згідно закону </a:t>
            </a:r>
            <a:r>
              <a:rPr lang="uk-UA" sz="2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Ле-Шательє-Брауна</a:t>
            </a:r>
            <a:r>
              <a:rPr lang="uk-UA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будь-яке відхилення параметрів системи від рівноважного їх стану запускає механізми, що стабілізують стан системи.</a:t>
            </a:r>
            <a:endParaRPr lang="ru-RU" sz="2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вет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045"/>
            <a:ext cx="6804248" cy="6861045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6056" y="0"/>
            <a:ext cx="4067944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У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біоценозах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як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в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цілому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природі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постійно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відбуваються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зміни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Ці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зміни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можуть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бути: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по-перше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циклічні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(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добові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коливання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розкриття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й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закриття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квітів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сон);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по-друге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сезонні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(листопад, линька,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міграції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сплячки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в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тварин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переліт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птахів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);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по-третє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багаторічні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(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розливи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річок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повторні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масові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розмноження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тварин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).</a:t>
            </a:r>
            <a:b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Під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час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циклічних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відбуваються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зміни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в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біотопах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але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вони не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призводять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до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зміни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одного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біоценозу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на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інший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Направлені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нециклічні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зміни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виникають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внаслідок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руйнування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біотопу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тоді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відбувається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змінювання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одного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біоценозу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на </a:t>
            </a:r>
            <a:r>
              <a:rPr kumimoji="0" lang="ru-RU" sz="2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інший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  <a:endParaRPr kumimoji="0" lang="ru-RU" sz="20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://900igr.net/datai/biologija/Agrotsenoz/0008-029-Skhodstva-agrotsenoza-s-prirodnoj-ekosistem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6"/>
            <a:ext cx="9144000" cy="6843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778098"/>
          </a:xfrm>
        </p:spPr>
        <p:txBody>
          <a:bodyPr/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приклади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5832648" cy="544522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1.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Простежимо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зміни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відбуваються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полі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агроценоз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), яке не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обробляється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людиною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У перший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рік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воно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заросте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однорічними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багаторічними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бур'янами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На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другий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рік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крім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бур'янів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з'являються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поодинокі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чагарники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та сходи дерев,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такі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як береза,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вільха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тополя,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осика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насіння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яких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легко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розповсюджується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вітром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З часом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ці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дерева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піднімуться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змінять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середовище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існування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Утвориться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листяний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ліс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певним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видовим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складом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тварин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рослин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грибів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мікроорганізмів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За 30-50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років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крони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цих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дерев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змикаються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створюючи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більш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сприятливі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умови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ялини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Ця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деревинна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порода добре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зростає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пологом, вона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тіньовитривала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Формується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мішаний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ліс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Береза — порода,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виносить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тіні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тому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відновлення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пологом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припиняється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Через 80-120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років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після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перших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сходів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берези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утворюється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стійкий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ялиновий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ліс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своїм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видовим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складом.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Змінюється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видовий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склад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тварин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птахів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мікроорганізмів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Заповнюються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нові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екологічні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ніші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146" name="AutoShape 2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 1750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році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Алясці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в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містечку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Глейшер-Бей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Одум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1986)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льодовики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відступили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більше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ніж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на 100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кілометрів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Залишились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морени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позбавлені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рослинності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З часом вони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вкрилися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мохами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різними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видами трав. Через 15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місці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почали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зростати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чагарникові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форми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верби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Через 50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з'явилась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вільха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утворилась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хаща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висотою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15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метрів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На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зміну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вільхи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прийшла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ялина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яка через 150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утворила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густий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ялиновий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ліс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Через 200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місцях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надмірною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вологою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з'явились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сфагнові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мохи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Почалося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утворення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боліт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загибель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дерев.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2" name="AutoShape 2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learning.9151394.ru/file.php/5444/kartinki/pole_podsolnech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прикладах ми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спостерігаємо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порушення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біотопу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одного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біоценозу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5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Така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послідовна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незворотна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зміна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біоценозів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відбувається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одній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тій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самій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території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результаті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впливу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природних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антропогенних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факторів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називається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сукцесією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Біоценози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які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змінюють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один одного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протягом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часу,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утворюють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сукцесійні</a:t>
            </a: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ряди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У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сукцесійній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темпи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змін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відбуваються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поступово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уповільнюються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Кінцевим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підсумком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є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формування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відносно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стійкої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стадії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— </a:t>
            </a:r>
            <a:r>
              <a:rPr lang="ru-RU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клімаксового</a:t>
            </a: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угруповання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клімаксу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Клімаксові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екосистеми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здатні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тривалого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самопідтримування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відповідному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діапазоні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умов.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Клімаксний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біоценоз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залишається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незмінним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протягом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часу,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який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дорівнює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декільком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людським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життям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У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масштабі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геологічного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часу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його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стійкість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відносна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b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1916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році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американський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вчений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Ф.Клементе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сформулював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основні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етапи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сукцесій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розробив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теорію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сукцесій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483</TotalTime>
  <Words>736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Презентация3</vt:lpstr>
      <vt:lpstr>Стійкість і динаміка екосистем</vt:lpstr>
      <vt:lpstr>Слайд 2</vt:lpstr>
      <vt:lpstr>Слайд 3</vt:lpstr>
      <vt:lpstr>Слайд 4</vt:lpstr>
      <vt:lpstr>Слайд 5</vt:lpstr>
      <vt:lpstr>Слайд 6</vt:lpstr>
      <vt:lpstr>приклади.</vt:lpstr>
      <vt:lpstr>Слайд 8</vt:lpstr>
      <vt:lpstr>У обох цих прикладах ми спостерігаємо порушення біотопу, зміну одного біоценозу на інший.</vt:lpstr>
      <vt:lpstr>Розрізняють сукцесії:</vt:lpstr>
      <vt:lpstr>Причини, що викликають сукцесії, зумовлені зовнішніми й внутрішніми, природними й антропогенними факторами. Розглянемо їх. </vt:lpstr>
      <vt:lpstr>Слайд 12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біологічні системи.</dc:title>
  <dc:creator>RWT</dc:creator>
  <cp:lastModifiedBy>Admin</cp:lastModifiedBy>
  <cp:revision>69</cp:revision>
  <dcterms:created xsi:type="dcterms:W3CDTF">2009-09-11T20:25:27Z</dcterms:created>
  <dcterms:modified xsi:type="dcterms:W3CDTF">2014-12-12T17:46:13Z</dcterms:modified>
</cp:coreProperties>
</file>