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DFD"/>
    <a:srgbClr val="A35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2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3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9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5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0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EDF8-9F14-4694-AE98-5AB146F50CE0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B97F-1F1F-409F-A201-527EE7E0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B%D0%B5%D0%BD%D0%B8%D1%81%D1%82%D0%BE%D0%BD%D0%BE%D0%B3%D1%96" TargetMode="External"/><Relationship Id="rId13" Type="http://schemas.openxmlformats.org/officeDocument/2006/relationships/hyperlink" Target="http://uk.wikipedia.org/wiki/%D0%A0%D1%8F%D0%B4_(%D0%B1%D1%96%D0%BE%D0%BB%D0%BE%D0%B3%D1%96%D1%8F)" TargetMode="External"/><Relationship Id="rId3" Type="http://schemas.openxmlformats.org/officeDocument/2006/relationships/hyperlink" Target="http://uk.wikipedia.org/wiki/%D0%94%D0%BE%D0%BC%D0%B5%D0%BD_(%D0%B1%D1%96%D0%BE%D0%BB%D0%BE%D0%B3%D1%96%D1%8F)" TargetMode="External"/><Relationship Id="rId7" Type="http://schemas.openxmlformats.org/officeDocument/2006/relationships/hyperlink" Target="http://uk.wikipedia.org/wiki/%D0%A2%D0%B8%D0%BF_(%D1%82%D0%B0%D0%BA%D1%81%D0%BE%D0%BD%D0%BE%D0%BC%D1%96%D1%87%D0%BD%D0%B0_%D0%BA%D0%B0%D1%82%D0%B5%D0%B3%D0%BE%D1%80%D1%96%D1%8F)" TargetMode="External"/><Relationship Id="rId12" Type="http://schemas.openxmlformats.org/officeDocument/2006/relationships/hyperlink" Target="http://uk.wikipedia.org/wiki/%D0%9F%D0%B0%D0%B2%D1%83%D0%BA%D0%BE%D0%BF%D0%BE%D0%B4%D1%96%D0%B1%D0%BD%D1%96" TargetMode="External"/><Relationship Id="rId2" Type="http://schemas.openxmlformats.org/officeDocument/2006/relationships/hyperlink" Target="http://uk.wikipedia.org/wiki/%D0%91%D1%96%D0%BE%D0%BB%D0%BE%D0%B3%D1%96%D1%87%D0%BD%D0%B0_%D0%BA%D0%BB%D0%B0%D1%81%D0%B8%D1%84%D1%96%D0%BA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2%D0%B0%D1%80%D0%B8%D0%BD%D0%B8" TargetMode="External"/><Relationship Id="rId11" Type="http://schemas.openxmlformats.org/officeDocument/2006/relationships/hyperlink" Target="http://uk.wikipedia.org/wiki/%D0%9A%D0%BB%D0%B0%D1%81_(%D0%B1%D1%96%D0%BE%D0%BB%D0%BE%D0%B3%D1%96%D1%8F)" TargetMode="External"/><Relationship Id="rId5" Type="http://schemas.openxmlformats.org/officeDocument/2006/relationships/hyperlink" Target="http://uk.wikipedia.org/wiki/%D0%A6%D0%B0%D1%80%D1%81%D1%82%D0%B2%D0%BE_(%D0%B1%D1%96%D0%BE%D0%BB%D0%BE%D0%B3%D1%96%D1%8F)" TargetMode="External"/><Relationship Id="rId10" Type="http://schemas.openxmlformats.org/officeDocument/2006/relationships/hyperlink" Target="http://uk.wikipedia.org/wiki/%D0%A5%D0%B5%D0%BB%D1%96%D1%86%D0%B5%D1%80%D0%BE%D0%B2%D1%96" TargetMode="External"/><Relationship Id="rId4" Type="http://schemas.openxmlformats.org/officeDocument/2006/relationships/hyperlink" Target="http://uk.wikipedia.org/wiki/%D0%94%D0%BE%D0%BC%D0%B5%D0%BD_%D0%AF%D0%B4%D0%B5%D1%80%D0%BD%D1%96" TargetMode="External"/><Relationship Id="rId9" Type="http://schemas.openxmlformats.org/officeDocument/2006/relationships/hyperlink" Target="http://uk.wikipedia.org/wiki/%D0%9F%D1%96%D0%B4%D1%82%D0%B8%D0%BF_(%D0%B1%D1%96%D0%BE%D0%BB%D0%BE%D0%B3%D1%96%D1%8F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923" y="1943724"/>
            <a:ext cx="6899385" cy="1193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з теми: «Цікаві факти про скорпіонів»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98061" y="3510002"/>
            <a:ext cx="9144000" cy="1655762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73" y="2162214"/>
            <a:ext cx="51283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54" y="0"/>
            <a:ext cx="80524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01" y="2128056"/>
            <a:ext cx="4194975" cy="1300944"/>
          </a:xfrm>
        </p:spPr>
        <p:txBody>
          <a:bodyPr>
            <a:noAutofit/>
          </a:bodyPr>
          <a:lstStyle/>
          <a:p>
            <a:r>
              <a:rPr lang="ru-RU" sz="2800" b="1" dirty="0"/>
              <a:t>Жало </a:t>
            </a:r>
            <a:r>
              <a:rPr lang="ru-RU" sz="2800" b="1" dirty="0" err="1"/>
              <a:t>скорпіона</a:t>
            </a:r>
            <a:r>
              <a:rPr lang="ru-RU" sz="2800" b="1" dirty="0"/>
              <a:t> </a:t>
            </a:r>
            <a:r>
              <a:rPr lang="ru-RU" sz="2800" b="1" dirty="0" err="1"/>
              <a:t>розташоване</a:t>
            </a:r>
            <a:r>
              <a:rPr lang="ru-RU" sz="2800" b="1" dirty="0"/>
              <a:t> в </a:t>
            </a:r>
            <a:r>
              <a:rPr lang="ru-RU" sz="2800" b="1" dirty="0" err="1"/>
              <a:t>кінці</a:t>
            </a:r>
            <a:r>
              <a:rPr lang="ru-RU" sz="2800" b="1" dirty="0"/>
              <a:t> </a:t>
            </a:r>
            <a:r>
              <a:rPr lang="ru-RU" sz="2800" b="1" dirty="0" err="1"/>
              <a:t>черевця</a:t>
            </a:r>
            <a:r>
              <a:rPr lang="ru-RU" sz="2800" b="1" dirty="0"/>
              <a:t>. Основа жала </a:t>
            </a:r>
            <a:r>
              <a:rPr lang="en-US" sz="2800" b="1" dirty="0"/>
              <a:t>vesicle - </a:t>
            </a:r>
            <a:r>
              <a:rPr lang="ru-RU" sz="2800" b="1" dirty="0" err="1"/>
              <a:t>з'єднане</a:t>
            </a:r>
            <a:r>
              <a:rPr lang="ru-RU" sz="2800" b="1" dirty="0"/>
              <a:t> з </a:t>
            </a:r>
            <a:r>
              <a:rPr lang="ru-RU" sz="2800" b="1" dirty="0" err="1"/>
              <a:t>вузькою</a:t>
            </a:r>
            <a:r>
              <a:rPr lang="ru-RU" sz="2800" b="1" dirty="0"/>
              <a:t> кривою </a:t>
            </a:r>
            <a:r>
              <a:rPr lang="ru-RU" sz="2800" b="1" dirty="0" err="1"/>
              <a:t>голкою</a:t>
            </a:r>
            <a:r>
              <a:rPr lang="ru-RU" sz="2800" b="1" dirty="0"/>
              <a:t> - </a:t>
            </a:r>
            <a:r>
              <a:rPr lang="en-US" sz="2800" b="1" dirty="0" err="1"/>
              <a:t>aculeus</a:t>
            </a:r>
            <a:r>
              <a:rPr lang="en-US" sz="2800" b="1" dirty="0"/>
              <a:t>. </a:t>
            </a:r>
            <a:r>
              <a:rPr lang="ru-RU" sz="2800" b="1" dirty="0"/>
              <a:t>На </a:t>
            </a:r>
            <a:r>
              <a:rPr lang="ru-RU" sz="2800" b="1" dirty="0" err="1"/>
              <a:t>основі</a:t>
            </a:r>
            <a:r>
              <a:rPr lang="ru-RU" sz="2800" b="1" dirty="0"/>
              <a:t> жала </a:t>
            </a:r>
            <a:r>
              <a:rPr lang="ru-RU" sz="2800" b="1" dirty="0" err="1"/>
              <a:t>знаходяться</a:t>
            </a:r>
            <a:r>
              <a:rPr lang="ru-RU" sz="2800" b="1" dirty="0"/>
              <a:t> два </a:t>
            </a:r>
            <a:r>
              <a:rPr lang="ru-RU" sz="2800" b="1" dirty="0" err="1"/>
              <a:t>мішечки</a:t>
            </a:r>
            <a:r>
              <a:rPr lang="ru-RU" sz="2800" b="1" dirty="0"/>
              <a:t> з секретом, в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зберігаються</a:t>
            </a:r>
            <a:r>
              <a:rPr lang="ru-RU" sz="2800" b="1" dirty="0"/>
              <a:t> </a:t>
            </a:r>
            <a:r>
              <a:rPr lang="ru-RU" sz="2800" b="1" dirty="0" err="1"/>
              <a:t>компоненти</a:t>
            </a:r>
            <a:r>
              <a:rPr lang="ru-RU" sz="2800" b="1" dirty="0"/>
              <a:t> </a:t>
            </a:r>
            <a:r>
              <a:rPr lang="ru-RU" sz="2800" b="1" dirty="0" err="1"/>
              <a:t>скорпіонячої</a:t>
            </a:r>
            <a:r>
              <a:rPr lang="ru-RU" sz="2800" b="1" dirty="0"/>
              <a:t> </a:t>
            </a:r>
            <a:r>
              <a:rPr lang="ru-RU" sz="2800" b="1" dirty="0" err="1"/>
              <a:t>отрути</a:t>
            </a:r>
            <a:r>
              <a:rPr lang="ru-RU" sz="36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31632" y="572496"/>
            <a:ext cx="2903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деяких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випадках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скорпіони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жалять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свою жертву, не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випускаючи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отрути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52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9" y="0"/>
            <a:ext cx="101883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918" y="161717"/>
            <a:ext cx="6835515" cy="435133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Після</a:t>
            </a:r>
            <a:r>
              <a:rPr lang="ru-RU" dirty="0">
                <a:solidFill>
                  <a:srgbClr val="FFFF00"/>
                </a:solidFill>
              </a:rPr>
              <a:t> уколу </a:t>
            </a:r>
            <a:r>
              <a:rPr lang="ru-RU" dirty="0" err="1">
                <a:solidFill>
                  <a:srgbClr val="FFFF00"/>
                </a:solidFill>
              </a:rPr>
              <a:t>чорного</a:t>
            </a:r>
            <a:r>
              <a:rPr lang="ru-RU" dirty="0">
                <a:solidFill>
                  <a:srgbClr val="FFFF00"/>
                </a:solidFill>
              </a:rPr>
              <a:t> "</a:t>
            </a:r>
            <a:r>
              <a:rPr lang="ru-RU" dirty="0" err="1">
                <a:solidFill>
                  <a:srgbClr val="FFFF00"/>
                </a:solidFill>
              </a:rPr>
              <a:t>толстохвостий</a:t>
            </a:r>
            <a:r>
              <a:rPr lang="ru-RU" dirty="0">
                <a:solidFill>
                  <a:srgbClr val="FFFF00"/>
                </a:solidFill>
              </a:rPr>
              <a:t>" </a:t>
            </a:r>
            <a:r>
              <a:rPr lang="ru-RU" dirty="0" err="1">
                <a:solidFill>
                  <a:srgbClr val="FFFF00"/>
                </a:solidFill>
              </a:rPr>
              <a:t>скорпіона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розвивається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загальне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важке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отруєння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потерпілий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скаржиться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нестерпний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біль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з'являються</a:t>
            </a:r>
            <a:r>
              <a:rPr lang="ru-RU" dirty="0">
                <a:solidFill>
                  <a:srgbClr val="FFFF00"/>
                </a:solidFill>
              </a:rPr>
              <a:t> озноб, </a:t>
            </a:r>
            <a:r>
              <a:rPr lang="ru-RU" dirty="0" err="1">
                <a:solidFill>
                  <a:srgbClr val="FFFF00"/>
                </a:solidFill>
              </a:rPr>
              <a:t>сонливість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нудота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судоми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задишка</a:t>
            </a:r>
            <a:r>
              <a:rPr lang="ru-RU" dirty="0">
                <a:solidFill>
                  <a:srgbClr val="FFFF00"/>
                </a:solidFill>
              </a:rPr>
              <a:t>. </a:t>
            </a:r>
            <a:r>
              <a:rPr lang="ru-RU" dirty="0" err="1">
                <a:solidFill>
                  <a:srgbClr val="FFFF00"/>
                </a:solidFill>
              </a:rPr>
              <a:t>Частішає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серцебиття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нерідко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порушується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свідомість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8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3706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811187" y="191205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Під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час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досліджень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науковці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закривали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спеціальним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«окулярами»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очі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скорпіонам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які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певний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час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позбавлялися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здатності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бачити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навколишній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світ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. У такому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стані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вони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були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нерухомі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і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воліли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не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рухатися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Однак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коли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поряд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зі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звичайним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світлом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скорпіонів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освітлювали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також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і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ультрафіолетом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, то вони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чудово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орієнтувалися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місцевості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немов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знову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 могли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бачити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.</a:t>
            </a:r>
            <a:endParaRPr lang="en-US" sz="2400" b="0" i="0" dirty="0">
              <a:solidFill>
                <a:srgbClr val="21212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1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5" y="307298"/>
            <a:ext cx="8380429" cy="6550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616970" cy="406551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Вони </a:t>
            </a:r>
            <a:r>
              <a:rPr lang="ru-RU" sz="2400" dirty="0" err="1" smtClean="0"/>
              <a:t>поїдають</a:t>
            </a:r>
            <a:r>
              <a:rPr lang="ru-RU" sz="2400" dirty="0" smtClean="0"/>
              <a:t> один одного ... </a:t>
            </a:r>
            <a:r>
              <a:rPr lang="ru-RU" sz="2400" dirty="0" err="1" smtClean="0"/>
              <a:t>Скорпіони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поїдати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комах, але й один одного.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одиночний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 </a:t>
            </a:r>
            <a:r>
              <a:rPr lang="ru-RU" sz="2400" dirty="0" err="1" smtClean="0"/>
              <a:t>Зустрічі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нерідко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закінчуються</a:t>
            </a:r>
            <a:r>
              <a:rPr lang="ru-RU" sz="2400" dirty="0" smtClean="0"/>
              <a:t> актом </a:t>
            </a:r>
            <a:r>
              <a:rPr lang="ru-RU" sz="2400" dirty="0" err="1" smtClean="0"/>
              <a:t>канібалізму</a:t>
            </a:r>
            <a:r>
              <a:rPr lang="ru-RU" sz="2400" dirty="0" smtClean="0"/>
              <a:t>. Самка </a:t>
            </a:r>
            <a:r>
              <a:rPr lang="ru-RU" sz="2400" dirty="0" err="1" smtClean="0"/>
              <a:t>нерідко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поїдає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самця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спаровування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є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причини. </a:t>
            </a:r>
            <a:r>
              <a:rPr lang="ru-RU" sz="2400" dirty="0" err="1" smtClean="0"/>
              <a:t>По-перше</a:t>
            </a:r>
            <a:r>
              <a:rPr lang="ru-RU" sz="2400" dirty="0" smtClean="0"/>
              <a:t>, не </a:t>
            </a:r>
            <a:r>
              <a:rPr lang="ru-RU" sz="2400" dirty="0" err="1" smtClean="0"/>
              <a:t>спрацьовує</a:t>
            </a:r>
            <a:r>
              <a:rPr lang="ru-RU" sz="2400" dirty="0" smtClean="0"/>
              <a:t> «</a:t>
            </a:r>
            <a:r>
              <a:rPr lang="ru-RU" sz="2400" dirty="0" err="1" smtClean="0"/>
              <a:t>інстинкт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гальмування</a:t>
            </a:r>
            <a:r>
              <a:rPr lang="ru-RU" sz="2400" dirty="0" smtClean="0"/>
              <a:t>» - </a:t>
            </a:r>
            <a:r>
              <a:rPr lang="ru-RU" sz="2400" dirty="0" err="1" smtClean="0"/>
              <a:t>майбутня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приймає</a:t>
            </a:r>
            <a:r>
              <a:rPr lang="ru-RU" sz="2400" dirty="0" smtClean="0"/>
              <a:t> «</a:t>
            </a:r>
            <a:r>
              <a:rPr lang="ru-RU" sz="2400" dirty="0" err="1" smtClean="0"/>
              <a:t>чоловіка</a:t>
            </a:r>
            <a:r>
              <a:rPr lang="ru-RU" sz="2400" dirty="0" smtClean="0"/>
              <a:t>» за жертву. </a:t>
            </a:r>
            <a:r>
              <a:rPr lang="ru-RU" sz="2400" dirty="0" err="1" smtClean="0"/>
              <a:t>По-друге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самці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вистачати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живильних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виносити</a:t>
            </a:r>
            <a:r>
              <a:rPr lang="ru-RU" sz="2400" dirty="0" smtClean="0"/>
              <a:t> потомство.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25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606" y="0"/>
            <a:ext cx="6180786" cy="1175533"/>
          </a:xfrm>
        </p:spPr>
        <p:txBody>
          <a:bodyPr/>
          <a:lstStyle/>
          <a:p>
            <a:r>
              <a:rPr lang="ru-RU" b="1" u="sng" dirty="0" err="1">
                <a:hlinkClick r:id="rId2" tooltip="Біологічна класифікація"/>
              </a:rPr>
              <a:t>Біологічна</a:t>
            </a:r>
            <a:r>
              <a:rPr lang="ru-RU" b="1" u="sng" dirty="0">
                <a:hlinkClick r:id="rId2" tooltip="Біологічна класифікація"/>
              </a:rPr>
              <a:t> </a:t>
            </a:r>
            <a:r>
              <a:rPr lang="ru-RU" b="1" u="sng" dirty="0" err="1">
                <a:hlinkClick r:id="rId2" tooltip="Біологічна класифікація"/>
              </a:rPr>
              <a:t>класифікація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056097"/>
              </p:ext>
            </p:extLst>
          </p:nvPr>
        </p:nvGraphicFramePr>
        <p:xfrm>
          <a:off x="298554" y="1834047"/>
          <a:ext cx="8875426" cy="4251960"/>
        </p:xfrm>
        <a:graphic>
          <a:graphicData uri="http://schemas.openxmlformats.org/drawingml/2006/table">
            <a:tbl>
              <a:tblPr/>
              <a:tblGrid>
                <a:gridCol w="3104213"/>
                <a:gridCol w="577121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3" tooltip="Домен (біологія)"/>
                        </a:rPr>
                        <a:t>Домен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4" tooltip="Домен Ядерні"/>
                        </a:rPr>
                        <a:t>Ядерні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(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Eukaryota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b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5" tooltip="Царство (біологія)"/>
                        </a:rPr>
                        <a:t>Царство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6" tooltip="Тварини"/>
                        </a:rPr>
                        <a:t>Тварини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(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Animalia)</a:t>
                      </a:r>
                      <a:b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7" tooltip="Тип (таксономічна категорія)"/>
                        </a:rPr>
                        <a:t>Тип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8" tooltip="Членистоногі"/>
                        </a:rPr>
                        <a:t>Членистоногі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(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Arthropoda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b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9" tooltip="Підтип (біологія)"/>
                        </a:rPr>
                        <a:t>Підтип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10" tooltip="Хеліцерові"/>
                        </a:rPr>
                        <a:t>Хеліцерові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(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Chelicerata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b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11" tooltip="Клас (біологія)"/>
                        </a:rPr>
                        <a:t>Клас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12" tooltip="Павукоподібні"/>
                        </a:rPr>
                        <a:t>Павукоподібні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(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Arachnida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b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2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13" tooltip="Ряд (біологія)"/>
                        </a:rPr>
                        <a:t>Ряд</a:t>
                      </a: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Скорпіони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Scorpiones</a:t>
                      </a:r>
                      <a:r>
                        <a:rPr lang="uk-UA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19" y="0"/>
            <a:ext cx="8787962" cy="6858000"/>
          </a:xfrm>
        </p:spPr>
      </p:pic>
    </p:spTree>
    <p:extLst>
      <p:ext uri="{BB962C8B-B14F-4D97-AF65-F5344CB8AC3E}">
        <p14:creationId xmlns:p14="http://schemas.microsoft.com/office/powerpoint/2010/main" val="4979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29" y="0"/>
            <a:ext cx="9977568" cy="6858000"/>
          </a:xfrm>
        </p:spPr>
      </p:pic>
    </p:spTree>
    <p:extLst>
      <p:ext uri="{BB962C8B-B14F-4D97-AF65-F5344CB8AC3E}">
        <p14:creationId xmlns:p14="http://schemas.microsoft.com/office/powerpoint/2010/main" val="3160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32" y="0"/>
            <a:ext cx="10515600" cy="1325563"/>
          </a:xfrm>
        </p:spPr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0321"/>
            <a:ext cx="4407108" cy="3076158"/>
          </a:xfrm>
        </p:spPr>
        <p:txBody>
          <a:bodyPr>
            <a:normAutofit/>
          </a:bodyPr>
          <a:lstStyle/>
          <a:p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налити</a:t>
            </a:r>
            <a:r>
              <a:rPr lang="ru-RU" b="1" dirty="0"/>
              <a:t> </a:t>
            </a:r>
            <a:r>
              <a:rPr lang="ru-RU" b="1" dirty="0" err="1"/>
              <a:t>скорпіону</a:t>
            </a:r>
            <a:r>
              <a:rPr lang="ru-RU" b="1" dirty="0"/>
              <a:t> на спину алкоголь, то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заколоти себе насмерть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1" y="1843790"/>
            <a:ext cx="7255237" cy="48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0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-656"/>
          <a:stretch/>
        </p:blipFill>
        <p:spPr>
          <a:xfrm>
            <a:off x="9623684" y="-44970"/>
            <a:ext cx="2568315" cy="68939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94" y="0"/>
            <a:ext cx="10268262" cy="6848930"/>
          </a:xfrm>
        </p:spPr>
      </p:pic>
      <p:sp>
        <p:nvSpPr>
          <p:cNvPr id="5" name="Прямоугольник 4"/>
          <p:cNvSpPr/>
          <p:nvPr/>
        </p:nvSpPr>
        <p:spPr>
          <a:xfrm>
            <a:off x="3420256" y="1036319"/>
            <a:ext cx="82445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Є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віднести</a:t>
            </a:r>
            <a:r>
              <a:rPr lang="ru-RU" sz="2800" dirty="0" smtClean="0"/>
              <a:t> до числа самих </a:t>
            </a:r>
            <a:r>
              <a:rPr lang="ru-RU" sz="2800" dirty="0" err="1" smtClean="0"/>
              <a:t>дрібних</a:t>
            </a:r>
            <a:r>
              <a:rPr lang="ru-RU" sz="2800" dirty="0" smtClean="0"/>
              <a:t>. До одних з них </a:t>
            </a:r>
            <a:r>
              <a:rPr lang="ru-RU" sz="2800" dirty="0" err="1" smtClean="0"/>
              <a:t>відноситься</a:t>
            </a:r>
            <a:r>
              <a:rPr lang="ru-RU" sz="2800" dirty="0" smtClean="0"/>
              <a:t> вид </a:t>
            </a:r>
            <a:r>
              <a:rPr lang="ru-RU" sz="2800" dirty="0" err="1" smtClean="0"/>
              <a:t>Microtityus</a:t>
            </a:r>
            <a:r>
              <a:rPr lang="ru-RU" sz="2800" dirty="0" smtClean="0"/>
              <a:t> </a:t>
            </a:r>
            <a:r>
              <a:rPr lang="ru-RU" sz="2800" dirty="0" err="1" smtClean="0"/>
              <a:t>waeringi</a:t>
            </a:r>
            <a:r>
              <a:rPr lang="ru-RU" sz="2800" dirty="0" smtClean="0"/>
              <a:t>, доросла </a:t>
            </a:r>
            <a:r>
              <a:rPr lang="ru-RU" sz="2800" dirty="0" err="1" smtClean="0"/>
              <a:t>особина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досягає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розміру</a:t>
            </a:r>
            <a:r>
              <a:rPr lang="ru-RU" sz="2800" dirty="0" smtClean="0"/>
              <a:t> 12 мм.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48" y="269822"/>
            <a:ext cx="10524344" cy="1061101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Самий</a:t>
            </a:r>
            <a:r>
              <a:rPr lang="ru-RU" sz="3600" b="1" dirty="0"/>
              <a:t> маленький </a:t>
            </a:r>
            <a:r>
              <a:rPr lang="ru-RU" sz="3600" b="1" dirty="0" err="1"/>
              <a:t>скорпіон</a:t>
            </a:r>
            <a:r>
              <a:rPr lang="ru-RU" sz="3600" b="1" dirty="0"/>
              <a:t>.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1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6" y="0"/>
            <a:ext cx="10287000" cy="68419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376" y="176707"/>
            <a:ext cx="10515600" cy="4351338"/>
          </a:xfrm>
        </p:spPr>
        <p:txBody>
          <a:bodyPr/>
          <a:lstStyle/>
          <a:p>
            <a:r>
              <a:rPr lang="ru-RU" dirty="0" err="1">
                <a:solidFill>
                  <a:srgbClr val="ABFDFD"/>
                </a:solidFill>
              </a:rPr>
              <a:t>Скорпіони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світяться</a:t>
            </a:r>
            <a:r>
              <a:rPr lang="ru-RU" dirty="0">
                <a:solidFill>
                  <a:srgbClr val="ABFDFD"/>
                </a:solidFill>
              </a:rPr>
              <a:t> в </a:t>
            </a:r>
            <a:r>
              <a:rPr lang="ru-RU" dirty="0" err="1">
                <a:solidFill>
                  <a:srgbClr val="ABFDFD"/>
                </a:solidFill>
              </a:rPr>
              <a:t>ультрафіолетових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променях</a:t>
            </a:r>
            <a:r>
              <a:rPr lang="ru-RU" dirty="0">
                <a:solidFill>
                  <a:srgbClr val="ABFDFD"/>
                </a:solidFill>
              </a:rPr>
              <a:t>. При </a:t>
            </a:r>
            <a:r>
              <a:rPr lang="ru-RU" dirty="0" err="1">
                <a:solidFill>
                  <a:srgbClr val="ABFDFD"/>
                </a:solidFill>
              </a:rPr>
              <a:t>ультрафіолетовому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освітленні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скорпіони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флуоресціюють</a:t>
            </a:r>
            <a:r>
              <a:rPr lang="ru-RU" dirty="0">
                <a:solidFill>
                  <a:srgbClr val="ABFDFD"/>
                </a:solidFill>
              </a:rPr>
              <a:t> зеленим </a:t>
            </a:r>
            <a:r>
              <a:rPr lang="ru-RU" dirty="0" err="1">
                <a:solidFill>
                  <a:srgbClr val="ABFDFD"/>
                </a:solidFill>
              </a:rPr>
              <a:t>кольором</a:t>
            </a:r>
            <a:r>
              <a:rPr lang="ru-RU" dirty="0">
                <a:solidFill>
                  <a:srgbClr val="ABFDFD"/>
                </a:solidFill>
              </a:rPr>
              <a:t>. При </a:t>
            </a:r>
            <a:r>
              <a:rPr lang="ru-RU" dirty="0" err="1">
                <a:solidFill>
                  <a:srgbClr val="ABFDFD"/>
                </a:solidFill>
              </a:rPr>
              <a:t>яскравому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сонячному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світлі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панцир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скорпіона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також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відливає</a:t>
            </a:r>
            <a:r>
              <a:rPr lang="ru-RU" dirty="0">
                <a:solidFill>
                  <a:srgbClr val="ABFDFD"/>
                </a:solidFill>
              </a:rPr>
              <a:t> зеленим. Причина </a:t>
            </a:r>
            <a:r>
              <a:rPr lang="ru-RU" dirty="0" err="1">
                <a:solidFill>
                  <a:srgbClr val="ABFDFD"/>
                </a:solidFill>
              </a:rPr>
              <a:t>цього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явища</a:t>
            </a:r>
            <a:r>
              <a:rPr lang="ru-RU" dirty="0">
                <a:solidFill>
                  <a:srgbClr val="ABFDFD"/>
                </a:solidFill>
              </a:rPr>
              <a:t> - тонкий шар </a:t>
            </a:r>
            <a:r>
              <a:rPr lang="ru-RU" dirty="0" err="1">
                <a:solidFill>
                  <a:srgbClr val="ABFDFD"/>
                </a:solidFill>
              </a:rPr>
              <a:t>органічної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речовини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хіаліна</a:t>
            </a:r>
            <a:r>
              <a:rPr lang="ru-RU" dirty="0">
                <a:solidFill>
                  <a:srgbClr val="ABFDFD"/>
                </a:solidFill>
              </a:rPr>
              <a:t> на </a:t>
            </a:r>
            <a:r>
              <a:rPr lang="ru-RU" dirty="0" err="1">
                <a:solidFill>
                  <a:srgbClr val="ABFDFD"/>
                </a:solidFill>
              </a:rPr>
              <a:t>кутикулі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скорпіона</a:t>
            </a:r>
            <a:r>
              <a:rPr lang="ru-RU" dirty="0">
                <a:solidFill>
                  <a:srgbClr val="ABFDFD"/>
                </a:solidFill>
              </a:rPr>
              <a:t>, </a:t>
            </a:r>
            <a:r>
              <a:rPr lang="ru-RU" dirty="0" err="1">
                <a:solidFill>
                  <a:srgbClr val="ABFDFD"/>
                </a:solidFill>
              </a:rPr>
              <a:t>хімічний</a:t>
            </a:r>
            <a:r>
              <a:rPr lang="ru-RU" dirty="0">
                <a:solidFill>
                  <a:srgbClr val="ABFDFD"/>
                </a:solidFill>
              </a:rPr>
              <a:t> склад </a:t>
            </a:r>
            <a:r>
              <a:rPr lang="ru-RU" dirty="0" err="1">
                <a:solidFill>
                  <a:srgbClr val="ABFDFD"/>
                </a:solidFill>
              </a:rPr>
              <a:t>якого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ще</a:t>
            </a:r>
            <a:r>
              <a:rPr lang="ru-RU" dirty="0">
                <a:solidFill>
                  <a:srgbClr val="ABFDFD"/>
                </a:solidFill>
              </a:rPr>
              <a:t> не </a:t>
            </a:r>
            <a:r>
              <a:rPr lang="ru-RU" dirty="0" err="1">
                <a:solidFill>
                  <a:srgbClr val="ABFDFD"/>
                </a:solidFill>
              </a:rPr>
              <a:t>виявлено</a:t>
            </a:r>
            <a:r>
              <a:rPr lang="ru-RU" dirty="0">
                <a:solidFill>
                  <a:srgbClr val="ABFDFD"/>
                </a:solidFill>
              </a:rPr>
              <a:t>. </a:t>
            </a:r>
            <a:r>
              <a:rPr lang="ru-RU" dirty="0" err="1">
                <a:solidFill>
                  <a:srgbClr val="ABFDFD"/>
                </a:solidFill>
              </a:rPr>
              <a:t>Скорпіон</a:t>
            </a:r>
            <a:r>
              <a:rPr lang="ru-RU" dirty="0">
                <a:solidFill>
                  <a:srgbClr val="ABFDFD"/>
                </a:solidFill>
              </a:rPr>
              <a:t> </a:t>
            </a:r>
            <a:r>
              <a:rPr lang="ru-RU" dirty="0" err="1">
                <a:solidFill>
                  <a:srgbClr val="ABFDFD"/>
                </a:solidFill>
              </a:rPr>
              <a:t>після</a:t>
            </a:r>
            <a:r>
              <a:rPr lang="ru-RU" dirty="0">
                <a:solidFill>
                  <a:srgbClr val="ABFDFD"/>
                </a:solidFill>
              </a:rPr>
              <a:t> линьки не </a:t>
            </a:r>
            <a:r>
              <a:rPr lang="ru-RU" dirty="0" err="1">
                <a:solidFill>
                  <a:srgbClr val="ABFDFD"/>
                </a:solidFill>
              </a:rPr>
              <a:t>флуоресціює</a:t>
            </a:r>
            <a:r>
              <a:rPr lang="ru-RU" dirty="0">
                <a:solidFill>
                  <a:srgbClr val="ABFDFD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5999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45" y="0"/>
            <a:ext cx="10029419" cy="68515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551" y="1339486"/>
            <a:ext cx="6941695" cy="1325563"/>
          </a:xfrm>
        </p:spPr>
        <p:txBody>
          <a:bodyPr>
            <a:noAutofit/>
          </a:bodyPr>
          <a:lstStyle/>
          <a:p>
            <a:r>
              <a:rPr lang="ru-RU" sz="3600" dirty="0" err="1"/>
              <a:t>Самці</a:t>
            </a:r>
            <a:r>
              <a:rPr lang="ru-RU" sz="3600" dirty="0"/>
              <a:t> </a:t>
            </a:r>
            <a:r>
              <a:rPr lang="ru-RU" sz="3600" dirty="0" err="1"/>
              <a:t>індо-малайського</a:t>
            </a:r>
            <a:r>
              <a:rPr lang="ru-RU" sz="3600" dirty="0"/>
              <a:t> </a:t>
            </a:r>
            <a:r>
              <a:rPr lang="ru-RU" sz="3600" dirty="0" err="1"/>
              <a:t>скорпіона</a:t>
            </a:r>
            <a:r>
              <a:rPr lang="ru-RU" sz="3600" dirty="0"/>
              <a:t> </a:t>
            </a:r>
            <a:r>
              <a:rPr lang="en-US" sz="3600" dirty="0" err="1"/>
              <a:t>Heterometrus</a:t>
            </a:r>
            <a:r>
              <a:rPr lang="en-US" sz="3600" dirty="0"/>
              <a:t> </a:t>
            </a:r>
            <a:r>
              <a:rPr lang="en-US" sz="3600" dirty="0" err="1"/>
              <a:t>swannerderdami</a:t>
            </a:r>
            <a:r>
              <a:rPr lang="en-US" sz="3600" dirty="0"/>
              <a:t> </a:t>
            </a:r>
            <a:r>
              <a:rPr lang="ru-RU" sz="3600" dirty="0"/>
              <a:t>часто </a:t>
            </a:r>
            <a:r>
              <a:rPr lang="ru-RU" sz="3600" dirty="0" err="1"/>
              <a:t>бувають</a:t>
            </a:r>
            <a:r>
              <a:rPr lang="ru-RU" sz="3600" dirty="0"/>
              <a:t> </a:t>
            </a:r>
            <a:r>
              <a:rPr lang="ru-RU" sz="3600" dirty="0" err="1"/>
              <a:t>більші</a:t>
            </a:r>
            <a:r>
              <a:rPr lang="ru-RU" sz="3600" dirty="0"/>
              <a:t> 180 мм у </a:t>
            </a:r>
            <a:r>
              <a:rPr lang="ru-RU" sz="3600" dirty="0" err="1"/>
              <a:t>довжину</a:t>
            </a:r>
            <a:r>
              <a:rPr lang="ru-RU" sz="3600" dirty="0"/>
              <a:t>, </a:t>
            </a:r>
            <a:r>
              <a:rPr lang="ru-RU" sz="3600" dirty="0" err="1"/>
              <a:t>тобто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кінчиків</a:t>
            </a:r>
            <a:r>
              <a:rPr lang="ru-RU" sz="3600" dirty="0"/>
              <a:t> </a:t>
            </a:r>
            <a:r>
              <a:rPr lang="ru-RU" sz="3600" dirty="0" err="1"/>
              <a:t>клешні</a:t>
            </a:r>
            <a:r>
              <a:rPr lang="ru-RU" sz="3600" dirty="0"/>
              <a:t> до </a:t>
            </a:r>
            <a:r>
              <a:rPr lang="ru-RU" sz="3600" dirty="0" err="1"/>
              <a:t>кінчика</a:t>
            </a:r>
            <a:r>
              <a:rPr lang="ru-RU" sz="3600" dirty="0"/>
              <a:t> жала. Одного разу </a:t>
            </a:r>
            <a:r>
              <a:rPr lang="ru-RU" sz="3600" dirty="0" err="1"/>
              <a:t>був</a:t>
            </a:r>
            <a:r>
              <a:rPr lang="ru-RU" sz="3600" dirty="0"/>
              <a:t> </a:t>
            </a:r>
            <a:r>
              <a:rPr lang="ru-RU" sz="3600" dirty="0" err="1"/>
              <a:t>знайдений</a:t>
            </a:r>
            <a:r>
              <a:rPr lang="ru-RU" sz="3600" dirty="0"/>
              <a:t> </a:t>
            </a:r>
            <a:r>
              <a:rPr lang="ru-RU" sz="3600" dirty="0" err="1"/>
              <a:t>екземпляр</a:t>
            </a:r>
            <a:r>
              <a:rPr lang="ru-RU" sz="3600" dirty="0"/>
              <a:t> </a:t>
            </a:r>
            <a:r>
              <a:rPr lang="ru-RU" sz="3600" dirty="0" err="1"/>
              <a:t>довжиною</a:t>
            </a:r>
            <a:r>
              <a:rPr lang="ru-RU" sz="3600" dirty="0"/>
              <a:t> 292 мм. </a:t>
            </a:r>
          </a:p>
        </p:txBody>
      </p:sp>
    </p:spTree>
    <p:extLst>
      <p:ext uri="{BB962C8B-B14F-4D97-AF65-F5344CB8AC3E}">
        <p14:creationId xmlns:p14="http://schemas.microsoft.com/office/powerpoint/2010/main" val="20247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9514"/>
            <a:ext cx="3687581" cy="1325563"/>
          </a:xfrm>
        </p:spPr>
        <p:txBody>
          <a:bodyPr>
            <a:noAutofit/>
          </a:bodyPr>
          <a:lstStyle/>
          <a:p>
            <a:r>
              <a:rPr lang="ru-RU" sz="3200" dirty="0"/>
              <a:t>Самки і </a:t>
            </a:r>
            <a:r>
              <a:rPr lang="ru-RU" sz="3200" dirty="0" err="1"/>
              <a:t>самці</a:t>
            </a:r>
            <a:r>
              <a:rPr lang="ru-RU" sz="3200" dirty="0"/>
              <a:t> </a:t>
            </a:r>
            <a:r>
              <a:rPr lang="ru-RU" sz="3200" dirty="0" err="1"/>
              <a:t>зрілих</a:t>
            </a:r>
            <a:r>
              <a:rPr lang="ru-RU" sz="3200" dirty="0"/>
              <a:t> </a:t>
            </a:r>
            <a:r>
              <a:rPr lang="ru-RU" sz="3200" dirty="0" err="1"/>
              <a:t>скорпіонів</a:t>
            </a:r>
            <a:r>
              <a:rPr lang="ru-RU" sz="3200" dirty="0"/>
              <a:t> </a:t>
            </a:r>
            <a:r>
              <a:rPr lang="ru-RU" sz="3200" dirty="0" err="1"/>
              <a:t>розрізняються</a:t>
            </a:r>
            <a:r>
              <a:rPr lang="ru-RU" sz="3200" dirty="0"/>
              <a:t> </a:t>
            </a:r>
            <a:r>
              <a:rPr lang="ru-RU" sz="3200" dirty="0" err="1"/>
              <a:t>зовні</a:t>
            </a:r>
            <a:r>
              <a:rPr lang="ru-RU" sz="3200" dirty="0"/>
              <a:t> </a:t>
            </a:r>
            <a:r>
              <a:rPr lang="ru-RU" sz="3200" dirty="0" err="1"/>
              <a:t>обрисами</a:t>
            </a:r>
            <a:r>
              <a:rPr lang="ru-RU" sz="3200" dirty="0"/>
              <a:t> </a:t>
            </a:r>
            <a:r>
              <a:rPr lang="ru-RU" sz="3200" dirty="0" err="1"/>
              <a:t>тіла</a:t>
            </a:r>
            <a:r>
              <a:rPr lang="ru-RU" sz="3200" dirty="0"/>
              <a:t> та </a:t>
            </a:r>
            <a:r>
              <a:rPr lang="ru-RU" sz="3200" dirty="0" err="1"/>
              <a:t>розміром</a:t>
            </a:r>
            <a:r>
              <a:rPr lang="ru-RU" sz="3200" dirty="0"/>
              <a:t>. </a:t>
            </a:r>
            <a:r>
              <a:rPr lang="ru-RU" sz="3200" dirty="0" err="1"/>
              <a:t>Самці</a:t>
            </a:r>
            <a:r>
              <a:rPr lang="ru-RU" sz="3200" dirty="0"/>
              <a:t> </a:t>
            </a:r>
            <a:r>
              <a:rPr lang="ru-RU" sz="3200" dirty="0" err="1"/>
              <a:t>тонші</a:t>
            </a:r>
            <a:r>
              <a:rPr lang="ru-RU" sz="3200" dirty="0"/>
              <a:t> і </a:t>
            </a:r>
            <a:r>
              <a:rPr lang="ru-RU" sz="3200" dirty="0" err="1"/>
              <a:t>дрібніші</a:t>
            </a:r>
            <a:r>
              <a:rPr lang="ru-RU" sz="3200" dirty="0"/>
              <a:t>, при </a:t>
            </a:r>
            <a:r>
              <a:rPr lang="ru-RU" sz="3200" dirty="0" err="1"/>
              <a:t>цьому</a:t>
            </a:r>
            <a:r>
              <a:rPr lang="ru-RU" sz="3200" dirty="0"/>
              <a:t> </a:t>
            </a:r>
            <a:r>
              <a:rPr lang="ru-RU" sz="3200" dirty="0" err="1"/>
              <a:t>метасома</a:t>
            </a:r>
            <a:r>
              <a:rPr lang="ru-RU" sz="3200" dirty="0"/>
              <a:t> і </a:t>
            </a:r>
            <a:r>
              <a:rPr lang="ru-RU" sz="3200" dirty="0" err="1"/>
              <a:t>педіпальпи</a:t>
            </a:r>
            <a:r>
              <a:rPr lang="ru-RU" sz="3200" dirty="0"/>
              <a:t> у них </a:t>
            </a:r>
            <a:r>
              <a:rPr lang="ru-RU" sz="3200" dirty="0" err="1"/>
              <a:t>довші</a:t>
            </a:r>
            <a:r>
              <a:rPr lang="ru-RU" sz="3200" dirty="0"/>
              <a:t>, </a:t>
            </a:r>
            <a:r>
              <a:rPr lang="ru-RU" sz="3200" dirty="0" err="1"/>
              <a:t>ніж</a:t>
            </a:r>
            <a:r>
              <a:rPr lang="ru-RU" sz="3200" dirty="0"/>
              <a:t> у самок.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1" y="0"/>
            <a:ext cx="8504420" cy="6883265"/>
          </a:xfrm>
        </p:spPr>
      </p:pic>
      <p:sp>
        <p:nvSpPr>
          <p:cNvPr id="7" name="Овал 6"/>
          <p:cNvSpPr/>
          <p:nvPr/>
        </p:nvSpPr>
        <p:spPr>
          <a:xfrm>
            <a:off x="4886793" y="4631961"/>
            <a:ext cx="1543987" cy="7495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ru-RU" dirty="0" err="1" smtClean="0"/>
              <a:t>амець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244528" y="5006715"/>
            <a:ext cx="1543987" cy="7495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ru-RU" dirty="0" err="1" smtClean="0"/>
              <a:t>амка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0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</TotalTime>
  <Words>392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Тема Office</vt:lpstr>
      <vt:lpstr>Презентація  з теми: «Цікаві факти про скорпіонів»</vt:lpstr>
      <vt:lpstr>Біологічна класифікація</vt:lpstr>
      <vt:lpstr>Презентация PowerPoint</vt:lpstr>
      <vt:lpstr>Презентация PowerPoint</vt:lpstr>
      <vt:lpstr>Цікаві факти</vt:lpstr>
      <vt:lpstr>Самий маленький скорпіон.  </vt:lpstr>
      <vt:lpstr>Презентация PowerPoint</vt:lpstr>
      <vt:lpstr>Самці індо-малайського скорпіона Heterometrus swannerderdami часто бувають більші 180 мм у довжину, тобто від кінчиків клешні до кінчика жала. Одного разу був знайдений екземпляр довжиною 292 мм. </vt:lpstr>
      <vt:lpstr>Самки і самці зрілих скорпіонів розрізняються зовні обрисами тіла та розміром. Самці тонші і дрібніші, при цьому метасома і педіпальпи у них довші, ніж у самок. </vt:lpstr>
      <vt:lpstr>Жало скорпіона розташоване в кінці черевця. Основа жала vesicle - з'єднане з вузькою кривою голкою - aculeus. На основі жала знаходяться два мішечки з секретом, в яких зберігаються компоненти скорпіонячої отрути.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Маргарита Еникеева</dc:creator>
  <cp:lastModifiedBy>Маргарита Еникеева</cp:lastModifiedBy>
  <cp:revision>10</cp:revision>
  <dcterms:created xsi:type="dcterms:W3CDTF">2014-12-07T08:22:27Z</dcterms:created>
  <dcterms:modified xsi:type="dcterms:W3CDTF">2015-02-01T13:42:34Z</dcterms:modified>
</cp:coreProperties>
</file>