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7" r:id="rId2"/>
    <p:sldId id="324" r:id="rId3"/>
    <p:sldId id="325" r:id="rId4"/>
    <p:sldId id="323" r:id="rId5"/>
    <p:sldId id="320" r:id="rId6"/>
    <p:sldId id="285" r:id="rId7"/>
    <p:sldId id="327" r:id="rId8"/>
    <p:sldId id="286" r:id="rId9"/>
    <p:sldId id="289" r:id="rId10"/>
    <p:sldId id="287" r:id="rId11"/>
    <p:sldId id="292" r:id="rId12"/>
    <p:sldId id="293" r:id="rId13"/>
    <p:sldId id="295" r:id="rId14"/>
    <p:sldId id="303" r:id="rId15"/>
    <p:sldId id="316" r:id="rId16"/>
    <p:sldId id="328" r:id="rId17"/>
    <p:sldId id="304" r:id="rId18"/>
    <p:sldId id="277" r:id="rId19"/>
    <p:sldId id="278" r:id="rId20"/>
    <p:sldId id="279" r:id="rId21"/>
    <p:sldId id="280" r:id="rId22"/>
    <p:sldId id="281" r:id="rId23"/>
    <p:sldId id="283" r:id="rId24"/>
    <p:sldId id="307" r:id="rId25"/>
    <p:sldId id="312" r:id="rId26"/>
    <p:sldId id="31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имир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5" autoAdjust="0"/>
  </p:normalViewPr>
  <p:slideViewPr>
    <p:cSldViewPr>
      <p:cViewPr>
        <p:scale>
          <a:sx n="82" d="100"/>
          <a:sy n="82" d="100"/>
        </p:scale>
        <p:origin x="-79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034358" cy="3153920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Мобільного телефону на здоров</a:t>
            </a:r>
            <a:r>
              <a:rPr sz="3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dirty="0" smtClean="0"/>
              <a:t> 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6643734" cy="37147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 </a:t>
            </a: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 </a:t>
            </a:r>
          </a:p>
          <a:p>
            <a:r>
              <a:rPr lang="ru-RU" dirty="0" smtClean="0">
                <a:latin typeface="Georgia" pitchFamily="18" charset="0"/>
              </a:rPr>
              <a:t> </a:t>
            </a:r>
          </a:p>
          <a:p>
            <a:pPr algn="ctr"/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7200" dirty="0" smtClean="0">
              <a:latin typeface="Georgia" pitchFamily="18" charset="0"/>
            </a:endParaRPr>
          </a:p>
          <a:p>
            <a:pPr algn="ctr"/>
            <a:endParaRPr lang="ru-RU" sz="72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Переваги</a:t>
            </a:r>
            <a:r>
              <a:rPr lang="ru-RU" i="1" dirty="0" smtClean="0"/>
              <a:t> </a:t>
            </a:r>
            <a:r>
              <a:rPr lang="ru-RU" i="1" dirty="0" err="1" smtClean="0"/>
              <a:t>мобільного</a:t>
            </a:r>
            <a:r>
              <a:rPr lang="ru-RU" i="1" dirty="0" smtClean="0"/>
              <a:t> </a:t>
            </a:r>
            <a:r>
              <a:rPr lang="ru-RU" i="1" dirty="0" err="1" smtClean="0"/>
              <a:t>зв</a:t>
            </a:r>
            <a:r>
              <a:rPr lang="en-US" i="1" dirty="0" smtClean="0"/>
              <a:t>’</a:t>
            </a:r>
            <a:r>
              <a:rPr lang="ru-RU" i="1" dirty="0" err="1" smtClean="0"/>
              <a:t>язку</a:t>
            </a:r>
            <a:r>
              <a:rPr lang="ru-RU" i="1" dirty="0" smtClean="0"/>
              <a:t>: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214554"/>
            <a:ext cx="5900750" cy="3328998"/>
          </a:xfrm>
        </p:spPr>
        <p:txBody>
          <a:bodyPr>
            <a:normAutofit/>
          </a:bodyPr>
          <a:lstStyle/>
          <a:p>
            <a:r>
              <a:rPr lang="ru-RU" dirty="0" err="1" smtClean="0"/>
              <a:t>Чисте</a:t>
            </a:r>
            <a:r>
              <a:rPr lang="ru-RU" dirty="0" smtClean="0"/>
              <a:t> </a:t>
            </a:r>
            <a:r>
              <a:rPr lang="ru-RU" dirty="0" err="1" smtClean="0"/>
              <a:t>звучання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сторонніх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ефекту</a:t>
            </a:r>
            <a:r>
              <a:rPr lang="ru-RU" dirty="0" smtClean="0"/>
              <a:t> </a:t>
            </a:r>
            <a:r>
              <a:rPr lang="ru-RU" dirty="0" err="1" smtClean="0"/>
              <a:t>металевого</a:t>
            </a:r>
            <a:r>
              <a:rPr lang="ru-RU" dirty="0" smtClean="0"/>
              <a:t> голосу.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Швидкість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досягати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153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кБіт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секунду.</a:t>
            </a:r>
          </a:p>
        </p:txBody>
      </p:sp>
      <p:pic>
        <p:nvPicPr>
          <p:cNvPr id="41986" name="Picture 2" descr="E:\Проект по физике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643050"/>
            <a:ext cx="1345429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15238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1. </a:t>
            </a:r>
            <a:r>
              <a:rPr lang="ru-RU" sz="3600" i="1" dirty="0" err="1" smtClean="0"/>
              <a:t>Чи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потрібен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мобільний</a:t>
            </a:r>
            <a:r>
              <a:rPr lang="ru-RU" sz="3600" i="1" dirty="0" smtClean="0"/>
              <a:t> телефон: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0" y="1428736"/>
          <a:ext cx="8137533" cy="5429264"/>
        </p:xfrm>
        <a:graphic>
          <a:graphicData uri="http://schemas.openxmlformats.org/presentationml/2006/ole">
            <p:oleObj spid="_x0000_s46082" name="Диаграмма" r:id="rId3" imgW="6096000" imgH="4067057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100014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2. </a:t>
            </a:r>
            <a:r>
              <a:rPr lang="ru-RU" sz="2800" i="1" dirty="0" err="1" smtClean="0"/>
              <a:t>Якості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враховуються</a:t>
            </a:r>
            <a:r>
              <a:rPr lang="ru-RU" sz="2800" i="1" dirty="0" smtClean="0"/>
              <a:t> при </a:t>
            </a:r>
            <a:r>
              <a:rPr lang="ru-RU" sz="2800" i="1" dirty="0" err="1" smtClean="0"/>
              <a:t>купівлі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мобільного</a:t>
            </a:r>
            <a:r>
              <a:rPr lang="ru-RU" sz="2800" i="1" dirty="0" smtClean="0"/>
              <a:t> телефону: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285720" y="1071546"/>
          <a:ext cx="8286776" cy="5589056"/>
        </p:xfrm>
        <a:graphic>
          <a:graphicData uri="http://schemas.openxmlformats.org/presentationml/2006/ole">
            <p:oleObj spid="_x0000_s47106" name="Диаграмма" r:id="rId3" imgW="6115151" imgH="4124241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Чи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шкідливий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вплив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мобільний</a:t>
            </a:r>
            <a:r>
              <a:rPr lang="ru-RU" sz="2800" i="1" dirty="0" smtClean="0"/>
              <a:t> телефон?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0" y="1428736"/>
          <a:ext cx="8137533" cy="5429264"/>
        </p:xfrm>
        <a:graphic>
          <a:graphicData uri="http://schemas.openxmlformats.org/presentationml/2006/ole">
            <p:oleObj spid="_x0000_s49154" name="Диаграмма" r:id="rId3" imgW="6096000" imgH="4067057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Нормоване</a:t>
            </a:r>
            <a:r>
              <a:rPr lang="ru-RU" i="1" dirty="0" smtClean="0"/>
              <a:t> </a:t>
            </a:r>
            <a:r>
              <a:rPr lang="ru-RU" i="1" dirty="0" err="1" smtClean="0"/>
              <a:t>випромінювання</a:t>
            </a:r>
            <a:r>
              <a:rPr lang="ru-RU" i="1" dirty="0" smtClean="0"/>
              <a:t> </a:t>
            </a:r>
            <a:r>
              <a:rPr lang="ru-RU" i="1" dirty="0" err="1" smtClean="0"/>
              <a:t>мобільних</a:t>
            </a:r>
            <a:r>
              <a:rPr lang="ru-RU" i="1" dirty="0" smtClean="0"/>
              <a:t> </a:t>
            </a:r>
            <a:r>
              <a:rPr lang="ru-RU" i="1" dirty="0" err="1" smtClean="0"/>
              <a:t>телефонів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У 1996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 </a:t>
            </a:r>
            <a:r>
              <a:rPr lang="ru-RU" sz="3200" dirty="0" err="1" smtClean="0"/>
              <a:t>Федеральна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комісія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зв'язку</a:t>
            </a:r>
            <a:r>
              <a:rPr lang="ru-RU" sz="3200" dirty="0" smtClean="0"/>
              <a:t> (FCC) США </a:t>
            </a:r>
            <a:r>
              <a:rPr lang="ru-RU" sz="3200" dirty="0" err="1" smtClean="0"/>
              <a:t>встановила</a:t>
            </a:r>
            <a:r>
              <a:rPr lang="ru-RU" sz="3200" dirty="0" smtClean="0"/>
              <a:t> </a:t>
            </a:r>
            <a:r>
              <a:rPr lang="ru-RU" sz="3200" dirty="0" err="1" smtClean="0"/>
              <a:t>нові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норми</a:t>
            </a:r>
            <a:r>
              <a:rPr lang="ru-RU" sz="3200" dirty="0" smtClean="0"/>
              <a:t> на </a:t>
            </a:r>
            <a:r>
              <a:rPr lang="ru-RU" sz="3200" dirty="0" err="1" smtClean="0"/>
              <a:t>допустимий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рівень</a:t>
            </a:r>
            <a:r>
              <a:rPr lang="ru-RU" sz="3200" dirty="0" smtClean="0"/>
              <a:t> ППМ при </a:t>
            </a:r>
            <a:r>
              <a:rPr lang="ru-RU" sz="3200" dirty="0" err="1" smtClean="0"/>
              <a:t>неконтрольованому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випромінюючих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приладів</a:t>
            </a:r>
            <a:r>
              <a:rPr lang="ru-RU" sz="3200" dirty="0" smtClean="0"/>
              <a:t>, </a:t>
            </a:r>
            <a:r>
              <a:rPr lang="ru-RU" sz="3200" dirty="0" err="1" smtClean="0"/>
              <a:t>іншими</a:t>
            </a:r>
            <a:r>
              <a:rPr lang="ru-RU" sz="3200" dirty="0" smtClean="0"/>
              <a:t> словами - для </a:t>
            </a:r>
            <a:r>
              <a:rPr lang="ru-RU" sz="3200" dirty="0" err="1" smtClean="0"/>
              <a:t>масового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користувача</a:t>
            </a:r>
            <a:r>
              <a:rPr lang="ru-RU" sz="3200" dirty="0" smtClean="0"/>
              <a:t>. </a:t>
            </a:r>
            <a:r>
              <a:rPr lang="ru-RU" sz="3200" dirty="0" err="1" smtClean="0"/>
              <a:t>Приблизно</a:t>
            </a:r>
            <a:r>
              <a:rPr lang="ru-RU" sz="3200" dirty="0" smtClean="0"/>
              <a:t> в той же час </a:t>
            </a:r>
            <a:r>
              <a:rPr lang="ru-RU" sz="3200" dirty="0" err="1" smtClean="0"/>
              <a:t>аналогічні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норми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</a:t>
            </a:r>
            <a:r>
              <a:rPr lang="ru-RU" sz="3200" dirty="0" err="1" smtClean="0"/>
              <a:t>введені</a:t>
            </a:r>
            <a:r>
              <a:rPr lang="ru-RU" sz="3200" dirty="0" smtClean="0"/>
              <a:t> в </a:t>
            </a:r>
            <a:r>
              <a:rPr lang="ru-RU" sz="3200" dirty="0" err="1" smtClean="0"/>
              <a:t>Європі</a:t>
            </a:r>
            <a:r>
              <a:rPr lang="ru-RU" sz="3200" dirty="0" smtClean="0"/>
              <a:t>. Так для </a:t>
            </a:r>
            <a:r>
              <a:rPr lang="ru-RU" sz="3200" dirty="0" err="1" smtClean="0"/>
              <a:t>локальної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ділянки</a:t>
            </a:r>
            <a:r>
              <a:rPr lang="ru-RU" sz="3200" dirty="0" smtClean="0"/>
              <a:t> </a:t>
            </a:r>
            <a:r>
              <a:rPr lang="ru-RU" sz="3200" dirty="0" err="1" smtClean="0"/>
              <a:t>тіла</a:t>
            </a:r>
            <a:r>
              <a:rPr lang="ru-RU" sz="3200" dirty="0" smtClean="0"/>
              <a:t> (голова) </a:t>
            </a:r>
            <a:r>
              <a:rPr lang="ru-RU" sz="3200" dirty="0" err="1" smtClean="0"/>
              <a:t>рівень</a:t>
            </a:r>
            <a:r>
              <a:rPr lang="ru-RU" sz="3200" dirty="0" smtClean="0"/>
              <a:t> ППМ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визначений</a:t>
            </a:r>
            <a:r>
              <a:rPr lang="ru-RU" sz="3200" dirty="0" smtClean="0"/>
              <a:t>: 0,08 мВт/см2.</a:t>
            </a:r>
          </a:p>
          <a:p>
            <a:r>
              <a:rPr lang="ru-RU" sz="3200" dirty="0" smtClean="0"/>
              <a:t>Норма допустимого </a:t>
            </a:r>
            <a:r>
              <a:rPr lang="ru-RU" sz="3200" dirty="0" err="1" smtClean="0"/>
              <a:t>опромінення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, </a:t>
            </a:r>
            <a:r>
              <a:rPr lang="ru-RU" sz="3200" dirty="0" err="1" smtClean="0"/>
              <a:t>виражена</a:t>
            </a:r>
            <a:r>
              <a:rPr lang="ru-RU" sz="3200" dirty="0" smtClean="0"/>
              <a:t> в </a:t>
            </a:r>
            <a:r>
              <a:rPr lang="ru-RU" sz="3200" dirty="0" err="1" smtClean="0"/>
              <a:t>потужності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електромагнітної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хвилі</a:t>
            </a:r>
            <a:r>
              <a:rPr lang="ru-RU" sz="3200" dirty="0" smtClean="0"/>
              <a:t> (Вт),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припадає</a:t>
            </a:r>
            <a:r>
              <a:rPr lang="ru-RU" sz="3200" dirty="0" smtClean="0"/>
              <a:t> на 1 кг </a:t>
            </a:r>
            <a:r>
              <a:rPr lang="ru-RU" sz="3200" dirty="0" err="1" smtClean="0"/>
              <a:t>живої</a:t>
            </a:r>
            <a:r>
              <a:rPr lang="ru-RU" sz="3200" dirty="0" smtClean="0"/>
              <a:t> ваги - </a:t>
            </a:r>
            <a:r>
              <a:rPr lang="ru-RU" sz="3200" dirty="0" err="1" smtClean="0"/>
              <a:t>питомий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коефіцієнт</a:t>
            </a:r>
            <a:r>
              <a:rPr lang="ru-RU" sz="3200" dirty="0" smtClean="0"/>
              <a:t> </a:t>
            </a:r>
            <a:r>
              <a:rPr lang="ru-RU" sz="3200" dirty="0" err="1" smtClean="0"/>
              <a:t>поглинання</a:t>
            </a:r>
            <a:r>
              <a:rPr lang="ru-RU" sz="3200" dirty="0" smtClean="0"/>
              <a:t> (SAR).</a:t>
            </a:r>
          </a:p>
          <a:p>
            <a:r>
              <a:rPr lang="ru-RU" sz="3200" dirty="0" err="1" smtClean="0"/>
              <a:t>Рівень</a:t>
            </a:r>
            <a:r>
              <a:rPr lang="ru-RU" sz="3200" dirty="0" smtClean="0"/>
              <a:t> SAR </a:t>
            </a:r>
            <a:r>
              <a:rPr lang="ru-RU" sz="3200" dirty="0" err="1" smtClean="0"/>
              <a:t>мобільних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телефонів</a:t>
            </a:r>
            <a:r>
              <a:rPr lang="ru-RU" sz="3200" dirty="0" smtClean="0"/>
              <a:t> в основному </a:t>
            </a:r>
            <a:r>
              <a:rPr lang="ru-RU" sz="3200" dirty="0" err="1" smtClean="0"/>
              <a:t>лежить</a:t>
            </a:r>
            <a:r>
              <a:rPr lang="ru-RU" sz="3200" dirty="0" smtClean="0"/>
              <a:t> в межах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0,28 до 1,5 Вт / кг. Чим </a:t>
            </a:r>
            <a:r>
              <a:rPr lang="ru-RU" sz="3200" dirty="0" err="1" smtClean="0"/>
              <a:t>менше</a:t>
            </a:r>
            <a:r>
              <a:rPr lang="ru-RU" sz="3200" dirty="0" smtClean="0"/>
              <a:t> SAR, </a:t>
            </a:r>
            <a:r>
              <a:rPr lang="ru-RU" sz="3200" dirty="0" err="1" smtClean="0"/>
              <a:t>тим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безпечніше</a:t>
            </a:r>
            <a:r>
              <a:rPr lang="ru-RU" sz="3200" dirty="0" smtClean="0"/>
              <a:t> телефон для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 smtClean="0"/>
              <a:t>Механізм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впливу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техногенних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випромінювань</a:t>
            </a:r>
            <a:r>
              <a:rPr lang="ru-RU" sz="2400" i="1" dirty="0" smtClean="0"/>
              <a:t> </a:t>
            </a:r>
            <a:br>
              <a:rPr lang="ru-RU" sz="2400" i="1" dirty="0" smtClean="0"/>
            </a:br>
            <a:r>
              <a:rPr lang="ru-RU" sz="2400" i="1" dirty="0" smtClean="0"/>
              <a:t>на </a:t>
            </a:r>
            <a:r>
              <a:rPr lang="ru-RU" sz="2400" i="1" dirty="0" err="1" smtClean="0"/>
              <a:t>здоров'я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людини</a:t>
            </a:r>
            <a:endParaRPr lang="ru-RU" sz="2400" i="1" dirty="0"/>
          </a:p>
        </p:txBody>
      </p:sp>
      <p:pic>
        <p:nvPicPr>
          <p:cNvPr id="94210" name="Picture 2" descr="C:\Documents and Settings\Библиотека\Рабочий стол\внекл физика\сот телеф\проект\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11302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Documents and Settings\Владимир\Рабочий стол\23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3771909" cy="51435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714620"/>
            <a:ext cx="3857652" cy="1143000"/>
          </a:xfrm>
        </p:spPr>
        <p:txBody>
          <a:bodyPr>
            <a:normAutofit/>
          </a:bodyPr>
          <a:lstStyle/>
          <a:p>
            <a:r>
              <a:rPr lang="ru-RU" sz="4000" i="1" dirty="0" err="1" smtClean="0"/>
              <a:t>Пухлина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мозку</a:t>
            </a:r>
            <a:endParaRPr lang="ru-RU" sz="40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Психологічна</a:t>
            </a:r>
            <a:r>
              <a:rPr lang="ru-RU" i="1" dirty="0" smtClean="0"/>
              <a:t> </a:t>
            </a:r>
            <a:r>
              <a:rPr lang="ru-RU" i="1" dirty="0" err="1" smtClean="0"/>
              <a:t>залежність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мобільного</a:t>
            </a:r>
            <a:r>
              <a:rPr lang="ru-RU" i="1" dirty="0" smtClean="0"/>
              <a:t> телефону: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7186634" cy="475775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 </a:t>
            </a:r>
            <a:r>
              <a:rPr lang="ru-RU" sz="2800" dirty="0" err="1" smtClean="0"/>
              <a:t>Занепокоєння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приводу </a:t>
            </a:r>
            <a:r>
              <a:rPr lang="ru-RU" sz="2800" dirty="0" err="1" smtClean="0"/>
              <a:t>відсутності</a:t>
            </a:r>
            <a:r>
              <a:rPr lang="ru-RU" sz="2800" dirty="0" smtClean="0"/>
              <a:t> телефону</a:t>
            </a:r>
          </a:p>
          <a:p>
            <a:pPr lvl="0"/>
            <a:r>
              <a:rPr lang="ru-RU" sz="2800" dirty="0" smtClean="0"/>
              <a:t> </a:t>
            </a:r>
            <a:r>
              <a:rPr lang="en-US" sz="2800" dirty="0" smtClean="0"/>
              <a:t>SMS-</a:t>
            </a:r>
            <a:r>
              <a:rPr lang="ru-RU" sz="2800" dirty="0" err="1" smtClean="0"/>
              <a:t>манія</a:t>
            </a:r>
            <a:r>
              <a:rPr lang="ru-RU" sz="2800" dirty="0" smtClean="0"/>
              <a:t> 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 err="1" smtClean="0"/>
              <a:t>Інформаційна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манія</a:t>
            </a:r>
            <a:r>
              <a:rPr lang="ru-RU" sz="2800" dirty="0" smtClean="0"/>
              <a:t> 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 err="1" smtClean="0"/>
              <a:t>Залежність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телефону  </a:t>
            </a:r>
          </a:p>
          <a:p>
            <a:pPr lvl="0"/>
            <a:r>
              <a:rPr lang="ru-RU" sz="2800" dirty="0" err="1" smtClean="0"/>
              <a:t>Манія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переслідування</a:t>
            </a:r>
            <a:r>
              <a:rPr lang="ru-RU" sz="2800" dirty="0" smtClean="0"/>
              <a:t>  </a:t>
            </a:r>
          </a:p>
          <a:p>
            <a:pPr lvl="0"/>
            <a:r>
              <a:rPr lang="ru-RU" sz="2800" dirty="0" err="1" smtClean="0"/>
              <a:t>Звукові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галюцинації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8943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i="1" dirty="0" smtClean="0"/>
              <a:t> </a:t>
            </a:r>
            <a:r>
              <a:rPr lang="ru-RU" sz="3200" i="1" dirty="0" err="1" smtClean="0"/>
              <a:t>Фізіологічна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залежність</a:t>
            </a:r>
            <a:r>
              <a:rPr lang="ru-RU" sz="3200" i="1" dirty="0" smtClean="0"/>
              <a:t>. </a:t>
            </a:r>
            <a:r>
              <a:rPr lang="ru-RU" sz="3200" i="1" dirty="0" err="1" smtClean="0"/>
              <a:t>Вплив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біохімічну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активність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мозку</a:t>
            </a:r>
            <a:r>
              <a:rPr lang="ru-RU" sz="3200" i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628" y="2357430"/>
            <a:ext cx="4143372" cy="4214842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1900" dirty="0" smtClean="0"/>
              <a:t>      </a:t>
            </a:r>
            <a:r>
              <a:rPr lang="ru-RU" sz="1900" dirty="0" err="1" smtClean="0"/>
              <a:t>Дослідження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засвідчили</a:t>
            </a:r>
            <a:r>
              <a:rPr lang="ru-RU" sz="1900" dirty="0" smtClean="0"/>
              <a:t> </a:t>
            </a:r>
            <a:r>
              <a:rPr lang="ru-RU" sz="1900" dirty="0" err="1" smtClean="0"/>
              <a:t>зміни</a:t>
            </a:r>
            <a:r>
              <a:rPr lang="ru-RU" sz="1900" dirty="0" smtClean="0"/>
              <a:t> (а </a:t>
            </a:r>
            <a:r>
              <a:rPr lang="ru-RU" sz="1900" dirty="0" err="1" smtClean="0"/>
              <a:t>саме</a:t>
            </a:r>
            <a:r>
              <a:rPr lang="ru-RU" sz="1900" dirty="0" smtClean="0"/>
              <a:t> </a:t>
            </a:r>
            <a:r>
              <a:rPr lang="ru-RU" sz="1900" dirty="0" err="1" smtClean="0"/>
              <a:t>зміни</a:t>
            </a:r>
            <a:r>
              <a:rPr lang="ru-RU" sz="1900" dirty="0" smtClean="0"/>
              <a:t> </a:t>
            </a:r>
            <a:r>
              <a:rPr lang="ru-RU" sz="1900" dirty="0" err="1" smtClean="0"/>
              <a:t>альфа-і</a:t>
            </a:r>
            <a:r>
              <a:rPr lang="ru-RU" sz="1900" dirty="0" smtClean="0"/>
              <a:t> </a:t>
            </a:r>
            <a:r>
              <a:rPr lang="ru-RU" sz="1900" dirty="0" err="1" smtClean="0"/>
              <a:t>тета-ритму</a:t>
            </a:r>
            <a:r>
              <a:rPr lang="ru-RU" sz="1900" dirty="0" smtClean="0"/>
              <a:t> </a:t>
            </a:r>
            <a:r>
              <a:rPr lang="ru-RU" sz="1900" dirty="0" err="1" smtClean="0"/>
              <a:t>біоелектричної</a:t>
            </a:r>
            <a:r>
              <a:rPr lang="ru-RU" sz="1900" dirty="0" smtClean="0"/>
              <a:t> </a:t>
            </a:r>
            <a:r>
              <a:rPr lang="ru-RU" sz="1900" dirty="0" err="1" smtClean="0"/>
              <a:t>активності</a:t>
            </a:r>
            <a:r>
              <a:rPr lang="ru-RU" sz="1900" dirty="0" smtClean="0"/>
              <a:t> </a:t>
            </a:r>
            <a:r>
              <a:rPr lang="ru-RU" sz="1900" dirty="0" err="1" smtClean="0"/>
              <a:t>мозку</a:t>
            </a:r>
            <a:r>
              <a:rPr lang="ru-RU" sz="1900" dirty="0" smtClean="0"/>
              <a:t>) в </a:t>
            </a:r>
            <a:r>
              <a:rPr lang="ru-RU" sz="1900" dirty="0" err="1" smtClean="0"/>
              <a:t>корі</a:t>
            </a:r>
            <a:r>
              <a:rPr lang="ru-RU" sz="1900" dirty="0" smtClean="0"/>
              <a:t> головного </a:t>
            </a:r>
            <a:r>
              <a:rPr lang="ru-RU" sz="1900" dirty="0" err="1" smtClean="0"/>
              <a:t>мозку</a:t>
            </a:r>
            <a:r>
              <a:rPr lang="ru-RU" sz="1900" dirty="0" smtClean="0"/>
              <a:t>. </a:t>
            </a:r>
            <a:r>
              <a:rPr lang="ru-RU" sz="1900" dirty="0" err="1" smtClean="0"/>
              <a:t>Ці</a:t>
            </a:r>
            <a:r>
              <a:rPr lang="ru-RU" sz="1900" dirty="0" smtClean="0"/>
              <a:t> </a:t>
            </a:r>
            <a:r>
              <a:rPr lang="ru-RU" sz="1900" dirty="0" err="1" smtClean="0"/>
              <a:t>зміни</a:t>
            </a:r>
            <a:r>
              <a:rPr lang="ru-RU" sz="1900" dirty="0" smtClean="0"/>
              <a:t> </a:t>
            </a:r>
            <a:r>
              <a:rPr lang="ru-RU" sz="1900" dirty="0" err="1" smtClean="0"/>
              <a:t>з'являлися</a:t>
            </a:r>
            <a:r>
              <a:rPr lang="ru-RU" sz="1900" dirty="0" smtClean="0"/>
              <a:t> при </a:t>
            </a:r>
            <a:r>
              <a:rPr lang="ru-RU" sz="1900" dirty="0" err="1" smtClean="0"/>
              <a:t>тривалому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використанні</a:t>
            </a:r>
            <a:r>
              <a:rPr lang="ru-RU" sz="1900" dirty="0" smtClean="0"/>
              <a:t>.</a:t>
            </a:r>
          </a:p>
          <a:p>
            <a:endParaRPr lang="ru-RU" dirty="0"/>
          </a:p>
        </p:txBody>
      </p:sp>
      <p:pic>
        <p:nvPicPr>
          <p:cNvPr id="32770" name="Picture 2" descr="st_bra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45599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103725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/>
              <a:t>Вплив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ендокринну</a:t>
            </a:r>
            <a:r>
              <a:rPr lang="ru-RU" sz="3200" i="1" dirty="0" smtClean="0"/>
              <a:t> систему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571612"/>
            <a:ext cx="3929090" cy="50006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  У </a:t>
            </a:r>
            <a:r>
              <a:rPr lang="ru-RU" dirty="0" err="1" smtClean="0"/>
              <a:t>дослідженнях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 smtClean="0"/>
              <a:t>Mann</a:t>
            </a:r>
            <a:r>
              <a:rPr lang="ru-RU" dirty="0" smtClean="0"/>
              <a:t> K </a:t>
            </a:r>
            <a:r>
              <a:rPr lang="ru-RU" dirty="0" err="1" smtClean="0"/>
              <a:t>і</a:t>
            </a:r>
            <a:r>
              <a:rPr lang="ru-RU" dirty="0" smtClean="0"/>
              <a:t> P Вагнер (1998 </a:t>
            </a:r>
            <a:r>
              <a:rPr lang="ru-RU" dirty="0" err="1" smtClean="0"/>
              <a:t>рік</a:t>
            </a:r>
            <a:r>
              <a:rPr lang="ru-RU" dirty="0" smtClean="0"/>
              <a:t>)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знаходились</a:t>
            </a:r>
            <a:r>
              <a:rPr lang="ru-RU" dirty="0" smtClean="0"/>
              <a:t> в межах </a:t>
            </a:r>
            <a:r>
              <a:rPr lang="ru-RU" dirty="0" err="1" smtClean="0"/>
              <a:t>норми</a:t>
            </a:r>
            <a:r>
              <a:rPr lang="ru-RU" dirty="0" smtClean="0"/>
              <a:t>, а через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розмови</a:t>
            </a:r>
            <a:r>
              <a:rPr lang="ru-RU" dirty="0" smtClean="0"/>
              <a:t> по телефону все </a:t>
            </a:r>
            <a:r>
              <a:rPr lang="ru-RU" dirty="0" err="1" smtClean="0"/>
              <a:t>поверталося</a:t>
            </a:r>
            <a:r>
              <a:rPr lang="ru-RU" dirty="0" smtClean="0"/>
              <a:t> до нормального (</a:t>
            </a:r>
            <a:r>
              <a:rPr lang="ru-RU" dirty="0" err="1" smtClean="0"/>
              <a:t>властивому</a:t>
            </a:r>
            <a:r>
              <a:rPr lang="ru-RU" dirty="0" smtClean="0"/>
              <a:t> кожному конкретному </a:t>
            </a:r>
            <a:r>
              <a:rPr lang="ru-RU" dirty="0" err="1" smtClean="0"/>
              <a:t>учасникові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) </a:t>
            </a:r>
            <a:r>
              <a:rPr lang="ru-RU" dirty="0" err="1" smtClean="0"/>
              <a:t>рівню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system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00240"/>
            <a:ext cx="5000660" cy="39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O:\Проект по физике\картинки\251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7805" cy="6858000"/>
          </a:xfrm>
          <a:prstGeom prst="rect">
            <a:avLst/>
          </a:prstGeom>
          <a:noFill/>
        </p:spPr>
      </p:pic>
      <p:pic>
        <p:nvPicPr>
          <p:cNvPr id="103427" name="Picture 3" descr="O:\Проект по физике\картинки\sony_ericsson_w200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1" y="2285992"/>
            <a:ext cx="4488188" cy="4572008"/>
          </a:xfrm>
          <a:prstGeom prst="rect">
            <a:avLst/>
          </a:prstGeom>
          <a:noFill/>
        </p:spPr>
      </p:pic>
      <p:pic>
        <p:nvPicPr>
          <p:cNvPr id="103428" name="Picture 4" descr="O:\Проект по физике\картинки\17181054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-1"/>
            <a:ext cx="3214710" cy="2314591"/>
          </a:xfrm>
          <a:prstGeom prst="rect">
            <a:avLst/>
          </a:prstGeom>
          <a:noFill/>
        </p:spPr>
      </p:pic>
      <p:pic>
        <p:nvPicPr>
          <p:cNvPr id="103429" name="Picture 5" descr="O:\Проект по физике\картинки\small_mobidrive.ru-1208852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0"/>
            <a:ext cx="3143240" cy="4815548"/>
          </a:xfrm>
          <a:prstGeom prst="rect">
            <a:avLst/>
          </a:prstGeom>
          <a:noFill/>
        </p:spPr>
      </p:pic>
      <p:pic>
        <p:nvPicPr>
          <p:cNvPr id="103431" name="Picture 7" descr="O:\Проект по физике\картинки\1233418325_856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8991" y="4562494"/>
            <a:ext cx="1945009" cy="22955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135732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err="1" smtClean="0"/>
              <a:t>Вплив</a:t>
            </a:r>
            <a:r>
              <a:rPr lang="ru-RU" sz="3200" i="1" dirty="0" smtClean="0"/>
              <a:t> ЕМП </a:t>
            </a:r>
            <a:r>
              <a:rPr lang="ru-RU" sz="3200" i="1" dirty="0" err="1" smtClean="0"/>
              <a:t>мобільних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телефонів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пізнавальну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функцію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214346" y="2071678"/>
            <a:ext cx="4929222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При </a:t>
            </a:r>
            <a:r>
              <a:rPr lang="ru-RU" sz="2000" dirty="0" err="1" smtClean="0"/>
              <a:t>тривалій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вуха</a:t>
            </a:r>
            <a:r>
              <a:rPr lang="ru-RU" sz="2000" dirty="0" smtClean="0"/>
              <a:t>, </a:t>
            </a:r>
            <a:r>
              <a:rPr lang="ru-RU" sz="2000" dirty="0" err="1" smtClean="0"/>
              <a:t>барабанної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перетинки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прилеглих</a:t>
            </a:r>
            <a:r>
              <a:rPr lang="ru-RU" sz="2000" dirty="0" smtClean="0"/>
              <a:t> тканин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прилеглої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. Напевно,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хто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вас могли </a:t>
            </a:r>
            <a:r>
              <a:rPr lang="ru-RU" sz="2000" dirty="0" err="1" smtClean="0"/>
              <a:t>помітити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відчуття</a:t>
            </a:r>
            <a:r>
              <a:rPr lang="ru-RU" sz="2000" dirty="0" smtClean="0"/>
              <a:t> тепла у </a:t>
            </a:r>
            <a:r>
              <a:rPr lang="ru-RU" sz="2000" dirty="0" err="1" smtClean="0"/>
              <a:t>вусі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розмови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не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інше</a:t>
            </a:r>
            <a:r>
              <a:rPr lang="ru-RU" sz="2000" dirty="0" smtClean="0"/>
              <a:t>, як результат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електромагнітного</a:t>
            </a:r>
            <a:r>
              <a:rPr lang="ru-RU" sz="2000" dirty="0" smtClean="0"/>
              <a:t> поля, </a:t>
            </a:r>
            <a:r>
              <a:rPr lang="ru-RU" sz="2000" dirty="0" err="1" smtClean="0"/>
              <a:t>створюваного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передавачем</a:t>
            </a:r>
            <a:r>
              <a:rPr lang="ru-RU" sz="2000" dirty="0" smtClean="0"/>
              <a:t> телефону.</a:t>
            </a:r>
            <a:endParaRPr lang="ru-RU" sz="1800" dirty="0"/>
          </a:p>
        </p:txBody>
      </p:sp>
      <p:pic>
        <p:nvPicPr>
          <p:cNvPr id="34818" name="Picture 2" descr="5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8" y="2000240"/>
            <a:ext cx="4572032" cy="39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2000264"/>
          </a:xfrm>
        </p:spPr>
        <p:txBody>
          <a:bodyPr>
            <a:normAutofit/>
          </a:bodyPr>
          <a:lstStyle/>
          <a:p>
            <a:pPr lvl="0" algn="ctr"/>
            <a:r>
              <a:rPr lang="ru-RU" sz="3200" i="1" dirty="0" err="1" smtClean="0"/>
              <a:t>Вплив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увагу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здатність</a:t>
            </a:r>
            <a:r>
              <a:rPr lang="ru-RU" sz="3200" i="1" dirty="0" smtClean="0"/>
              <a:t> до </a:t>
            </a:r>
            <a:r>
              <a:rPr lang="ru-RU" sz="3200" i="1" dirty="0" err="1" smtClean="0"/>
              <a:t>концентрації</a:t>
            </a:r>
            <a:r>
              <a:rPr lang="ru-RU" sz="32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285784" y="2143116"/>
            <a:ext cx="471490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зміна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уваги</a:t>
            </a:r>
            <a:r>
              <a:rPr lang="ru-RU" sz="2000" dirty="0" smtClean="0"/>
              <a:t>. </a:t>
            </a:r>
            <a:r>
              <a:rPr lang="ru-RU" sz="2000" dirty="0" err="1" smtClean="0"/>
              <a:t>Ви</a:t>
            </a:r>
            <a:r>
              <a:rPr lang="ru-RU" sz="2000" dirty="0" smtClean="0"/>
              <a:t> ж не раз </a:t>
            </a:r>
            <a:r>
              <a:rPr lang="ru-RU" sz="2000" dirty="0" err="1" smtClean="0"/>
              <a:t>чули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радіо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телевізору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скоєних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водіями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розмовляють</a:t>
            </a:r>
            <a:r>
              <a:rPr lang="ru-RU" sz="2000" dirty="0" smtClean="0"/>
              <a:t> по телефону.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водій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зосереджується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розмові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автомобілем</a:t>
            </a:r>
            <a:r>
              <a:rPr lang="ru-RU" sz="2000" dirty="0" smtClean="0"/>
              <a:t>.</a:t>
            </a:r>
            <a:endParaRPr lang="ru-RU" dirty="0"/>
          </a:p>
        </p:txBody>
      </p:sp>
      <p:pic>
        <p:nvPicPr>
          <p:cNvPr id="35842" name="Picture 2" descr="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00240"/>
            <a:ext cx="4633814" cy="3571900"/>
          </a:xfrm>
          <a:prstGeom prst="rect">
            <a:avLst/>
          </a:prstGeom>
          <a:noFill/>
          <a:ln w="9525">
            <a:solidFill>
              <a:schemeClr val="bg2">
                <a:lumMod val="50000"/>
                <a:alpha val="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57161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 smtClean="0"/>
              <a:t>Вплив</a:t>
            </a:r>
            <a:r>
              <a:rPr lang="ru-RU" sz="3600" i="1" dirty="0" smtClean="0"/>
              <a:t> на сон 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імунну</a:t>
            </a:r>
            <a:r>
              <a:rPr lang="ru-RU" sz="3600" i="1" dirty="0" smtClean="0"/>
              <a:t> систему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даній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проведено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безліч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вчений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Huber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R,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проводив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досліди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2000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встановив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тривалий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електромагнітних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полів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телефону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мозок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такого ж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ефекту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вживання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кави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міцного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чаю.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ookhea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714776" cy="46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643966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/>
              <a:t> </a:t>
            </a:r>
            <a:r>
              <a:rPr lang="ru-RU" sz="3100" i="1" dirty="0" err="1" smtClean="0"/>
              <a:t>Критерії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шкідливості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мобільного</a:t>
            </a:r>
            <a:r>
              <a:rPr lang="ru-RU" sz="3100" i="1" dirty="0" smtClean="0"/>
              <a:t> телефону</a:t>
            </a:r>
            <a:endParaRPr lang="ru-RU" sz="3100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571611"/>
            <a:ext cx="8881239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214422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Рекомендации по использованию сотового телефона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8429684" cy="521497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 smtClean="0"/>
              <a:t>Не </a:t>
            </a:r>
            <a:r>
              <a:rPr lang="ru-RU" sz="2900" dirty="0" err="1" smtClean="0"/>
              <a:t>вішайте</a:t>
            </a:r>
            <a:r>
              <a:rPr lang="ru-RU" sz="2900" dirty="0" smtClean="0"/>
              <a:t> телефон на </a:t>
            </a:r>
            <a:r>
              <a:rPr lang="ru-RU" sz="2900" dirty="0" err="1" smtClean="0"/>
              <a:t>шию</a:t>
            </a:r>
            <a:r>
              <a:rPr lang="ru-RU" sz="2900" dirty="0" smtClean="0"/>
              <a:t> , </a:t>
            </a:r>
            <a:r>
              <a:rPr lang="ru-RU" sz="2900" dirty="0" err="1" smtClean="0"/>
              <a:t>покладіть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в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сумку , не </a:t>
            </a:r>
            <a:r>
              <a:rPr lang="ru-RU" sz="2900" dirty="0" err="1" smtClean="0"/>
              <a:t>тримайте</a:t>
            </a:r>
            <a:r>
              <a:rPr lang="ru-RU" sz="2900" dirty="0" smtClean="0"/>
              <a:t> у </a:t>
            </a:r>
            <a:r>
              <a:rPr lang="ru-RU" sz="2900" dirty="0" err="1" smtClean="0"/>
              <a:t>внутрішній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кишені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в </a:t>
            </a:r>
            <a:r>
              <a:rPr lang="ru-RU" sz="2900" dirty="0" err="1" smtClean="0"/>
              <a:t>кишені</a:t>
            </a:r>
            <a:r>
              <a:rPr lang="ru-RU" sz="2900" dirty="0" smtClean="0"/>
              <a:t> </a:t>
            </a:r>
            <a:r>
              <a:rPr lang="ru-RU" sz="2900" dirty="0" err="1" smtClean="0"/>
              <a:t>штанів</a:t>
            </a:r>
            <a:r>
              <a:rPr lang="ru-RU" sz="2900" dirty="0" smtClean="0"/>
              <a:t>.</a:t>
            </a:r>
          </a:p>
          <a:p>
            <a:pPr lvl="0"/>
            <a:r>
              <a:rPr lang="ru-RU" sz="2900" dirty="0" err="1" smtClean="0"/>
              <a:t>Дітям</a:t>
            </a:r>
            <a:r>
              <a:rPr lang="ru-RU" sz="2900" dirty="0" smtClean="0"/>
              <a:t> та </a:t>
            </a:r>
            <a:r>
              <a:rPr lang="ru-RU" sz="2900" dirty="0" err="1" smtClean="0"/>
              <a:t>підліткам</a:t>
            </a:r>
            <a:r>
              <a:rPr lang="ru-RU" sz="2900" dirty="0" smtClean="0"/>
              <a:t> </a:t>
            </a:r>
            <a:r>
              <a:rPr lang="ru-RU" sz="2900" dirty="0" err="1" smtClean="0"/>
              <a:t>потрібно</a:t>
            </a:r>
            <a:r>
              <a:rPr lang="ru-RU" sz="2900" dirty="0" smtClean="0"/>
              <a:t> </a:t>
            </a:r>
            <a:r>
              <a:rPr lang="ru-RU" sz="2900" dirty="0" err="1" smtClean="0"/>
              <a:t>обмежувати</a:t>
            </a:r>
            <a:r>
              <a:rPr lang="ru-RU" sz="2900" dirty="0" smtClean="0"/>
              <a:t> час </a:t>
            </a:r>
            <a:r>
              <a:rPr lang="ru-RU" sz="2900" dirty="0" err="1" smtClean="0"/>
              <a:t>користування</a:t>
            </a:r>
            <a:r>
              <a:rPr lang="ru-RU" sz="2900" dirty="0" smtClean="0"/>
              <a:t> телефонами, </a:t>
            </a:r>
            <a:r>
              <a:rPr lang="ru-RU" sz="2900" dirty="0" err="1" smtClean="0"/>
              <a:t>оскільки</a:t>
            </a:r>
            <a:r>
              <a:rPr lang="ru-RU" sz="2900" dirty="0" smtClean="0"/>
              <a:t> </a:t>
            </a:r>
            <a:r>
              <a:rPr lang="ru-RU" sz="2900" dirty="0" err="1" smtClean="0"/>
              <a:t>їх</a:t>
            </a:r>
            <a:r>
              <a:rPr lang="ru-RU" sz="2900" dirty="0" smtClean="0"/>
              <a:t> </a:t>
            </a:r>
            <a:r>
              <a:rPr lang="ru-RU" sz="2900" dirty="0" err="1" smtClean="0"/>
              <a:t>мозок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нервова</a:t>
            </a:r>
            <a:r>
              <a:rPr lang="ru-RU" sz="2900" dirty="0" smtClean="0"/>
              <a:t> система все </a:t>
            </a:r>
            <a:r>
              <a:rPr lang="ru-RU" sz="2900" dirty="0" err="1" smtClean="0"/>
              <a:t>ще</a:t>
            </a:r>
            <a:r>
              <a:rPr lang="ru-RU" sz="2900" dirty="0" smtClean="0"/>
              <a:t> </a:t>
            </a:r>
            <a:r>
              <a:rPr lang="ru-RU" sz="2900" dirty="0" err="1" smtClean="0"/>
              <a:t>знаходяться</a:t>
            </a:r>
            <a:r>
              <a:rPr lang="ru-RU" sz="2900" dirty="0" smtClean="0"/>
              <a:t> в </a:t>
            </a:r>
            <a:r>
              <a:rPr lang="ru-RU" sz="2900" dirty="0" err="1" smtClean="0"/>
              <a:t>процесі</a:t>
            </a:r>
            <a:r>
              <a:rPr lang="ru-RU" sz="2900" dirty="0" smtClean="0"/>
              <a:t> </a:t>
            </a:r>
            <a:r>
              <a:rPr lang="ru-RU" sz="2900" dirty="0" err="1" smtClean="0"/>
              <a:t>формування</a:t>
            </a:r>
            <a:r>
              <a:rPr lang="ru-RU" sz="2900" dirty="0" smtClean="0"/>
              <a:t>.</a:t>
            </a:r>
          </a:p>
          <a:p>
            <a:pPr lvl="0"/>
            <a:r>
              <a:rPr lang="ru-RU" sz="2900" dirty="0" err="1" smtClean="0"/>
              <a:t>Скоротіть</a:t>
            </a:r>
            <a:r>
              <a:rPr lang="ru-RU" sz="2900" dirty="0" smtClean="0"/>
              <a:t> до </a:t>
            </a:r>
            <a:r>
              <a:rPr lang="ru-RU" sz="2900" dirty="0" err="1" smtClean="0"/>
              <a:t>мінімуму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розмови</a:t>
            </a:r>
            <a:r>
              <a:rPr lang="ru-RU" sz="2900" dirty="0" smtClean="0"/>
              <a:t> в </a:t>
            </a:r>
            <a:r>
              <a:rPr lang="ru-RU" sz="2900" dirty="0" err="1" smtClean="0"/>
              <a:t>місцях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поганим </a:t>
            </a:r>
            <a:r>
              <a:rPr lang="ru-RU" sz="2900" dirty="0" err="1" smtClean="0"/>
              <a:t>зв'язком</a:t>
            </a:r>
            <a:r>
              <a:rPr lang="ru-RU" sz="2900" dirty="0" smtClean="0"/>
              <a:t> . Ваш </a:t>
            </a:r>
            <a:r>
              <a:rPr lang="ru-RU" sz="2900" dirty="0" err="1" smtClean="0"/>
              <a:t>стільниковий</a:t>
            </a:r>
            <a:r>
              <a:rPr lang="ru-RU" sz="2900" dirty="0" smtClean="0"/>
              <a:t> телефон - </a:t>
            </a:r>
            <a:r>
              <a:rPr lang="ru-RU" sz="2900" dirty="0" err="1" smtClean="0"/>
              <a:t>істота</a:t>
            </a:r>
            <a:r>
              <a:rPr lang="ru-RU" sz="2900" dirty="0" smtClean="0"/>
              <a:t> </a:t>
            </a:r>
            <a:r>
              <a:rPr lang="ru-RU" sz="2900" dirty="0" err="1" smtClean="0"/>
              <a:t>інтелектуальне</a:t>
            </a:r>
            <a:r>
              <a:rPr lang="ru-RU" sz="2900" dirty="0" smtClean="0"/>
              <a:t>. </a:t>
            </a:r>
            <a:r>
              <a:rPr lang="ru-RU" sz="2900" dirty="0" err="1" smtClean="0"/>
              <a:t>Якщо</a:t>
            </a:r>
            <a:r>
              <a:rPr lang="ru-RU" sz="2900" dirty="0" smtClean="0"/>
              <a:t> </a:t>
            </a:r>
            <a:r>
              <a:rPr lang="ru-RU" sz="2900" dirty="0" err="1" smtClean="0"/>
              <a:t>зв'язок</a:t>
            </a:r>
            <a:r>
              <a:rPr lang="ru-RU" sz="2900" dirty="0" smtClean="0"/>
              <a:t> </a:t>
            </a:r>
            <a:r>
              <a:rPr lang="ru-RU" sz="2900" dirty="0" err="1" smtClean="0"/>
              <a:t>поганий</a:t>
            </a:r>
            <a:r>
              <a:rPr lang="ru-RU" sz="2900" dirty="0" smtClean="0"/>
              <a:t> , то </a:t>
            </a:r>
            <a:r>
              <a:rPr lang="ru-RU" sz="2900" dirty="0" err="1" smtClean="0"/>
              <a:t>він</a:t>
            </a:r>
            <a:r>
              <a:rPr lang="ru-RU" sz="2900" dirty="0" smtClean="0"/>
              <a:t> </a:t>
            </a:r>
            <a:r>
              <a:rPr lang="ru-RU" sz="2900" dirty="0" err="1" smtClean="0"/>
              <a:t>збільшує</a:t>
            </a:r>
            <a:r>
              <a:rPr lang="ru-RU" sz="2900" dirty="0" smtClean="0"/>
              <a:t> </a:t>
            </a:r>
            <a:r>
              <a:rPr lang="ru-RU" sz="2900" dirty="0" err="1" smtClean="0"/>
              <a:t>потужність</a:t>
            </a:r>
            <a:r>
              <a:rPr lang="ru-RU" sz="2900" dirty="0" smtClean="0"/>
              <a:t> сигналу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навпаки</a:t>
            </a:r>
            <a:r>
              <a:rPr lang="ru-RU" sz="2900" dirty="0" smtClean="0"/>
              <a:t>. Тому </a:t>
            </a:r>
            <a:r>
              <a:rPr lang="ru-RU" sz="2900" dirty="0" err="1" smtClean="0"/>
              <a:t>акустична</a:t>
            </a:r>
            <a:r>
              <a:rPr lang="ru-RU" sz="2900" dirty="0" smtClean="0"/>
              <a:t> </a:t>
            </a:r>
            <a:r>
              <a:rPr lang="ru-RU" sz="2900" dirty="0" err="1" smtClean="0"/>
              <a:t>боротьба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перешкодами</a:t>
            </a:r>
            <a:r>
              <a:rPr lang="ru-RU" sz="2900" dirty="0" smtClean="0"/>
              <a:t> </a:t>
            </a:r>
            <a:r>
              <a:rPr lang="ru-RU" sz="2900" dirty="0" err="1" smtClean="0"/>
              <a:t>нічого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хорошого</a:t>
            </a:r>
            <a:r>
              <a:rPr lang="ru-RU" sz="2900" dirty="0" smtClean="0"/>
              <a:t> вам не </a:t>
            </a:r>
            <a:r>
              <a:rPr lang="ru-RU" sz="2900" dirty="0" err="1" smtClean="0"/>
              <a:t>принесе</a:t>
            </a:r>
            <a:r>
              <a:rPr lang="ru-RU" sz="2900" dirty="0" smtClean="0"/>
              <a:t>.</a:t>
            </a:r>
          </a:p>
          <a:p>
            <a:pPr lvl="0"/>
            <a:r>
              <a:rPr lang="ru-RU" sz="2900" dirty="0" err="1" smtClean="0"/>
              <a:t>Використовуйте</a:t>
            </a:r>
            <a:r>
              <a:rPr lang="ru-RU" sz="2900" dirty="0" smtClean="0"/>
              <a:t> </a:t>
            </a:r>
            <a:r>
              <a:rPr lang="ru-RU" sz="2900" dirty="0" err="1" smtClean="0"/>
              <a:t>гарнітури</a:t>
            </a:r>
            <a:r>
              <a:rPr lang="ru-RU" sz="2900" dirty="0" smtClean="0"/>
              <a:t>. </a:t>
            </a:r>
            <a:r>
              <a:rPr lang="ru-RU" sz="2900" dirty="0" err="1" smtClean="0"/>
              <a:t>Будь-яка</a:t>
            </a:r>
            <a:r>
              <a:rPr lang="ru-RU" sz="2900" dirty="0" smtClean="0"/>
              <a:t> </a:t>
            </a:r>
            <a:r>
              <a:rPr lang="ru-RU" sz="2900" dirty="0" err="1" smtClean="0"/>
              <a:t>гарнітура</a:t>
            </a:r>
            <a:r>
              <a:rPr lang="ru-RU" sz="2900" dirty="0" smtClean="0"/>
              <a:t> </a:t>
            </a:r>
            <a:r>
              <a:rPr lang="ru-RU" sz="2900" dirty="0" err="1" smtClean="0"/>
              <a:t>частково</a:t>
            </a:r>
            <a:r>
              <a:rPr lang="ru-RU" sz="2900" dirty="0" smtClean="0"/>
              <a:t> </a:t>
            </a:r>
            <a:r>
              <a:rPr lang="ru-RU" sz="2900" dirty="0" err="1" smtClean="0"/>
              <a:t>знімає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вас </a:t>
            </a:r>
            <a:r>
              <a:rPr lang="ru-RU" sz="2900" dirty="0" err="1" smtClean="0"/>
              <a:t>деякий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об'єм</a:t>
            </a:r>
            <a:r>
              <a:rPr lang="ru-RU" sz="2900" dirty="0" smtClean="0"/>
              <a:t> </a:t>
            </a:r>
            <a:r>
              <a:rPr lang="ru-RU" sz="2900" dirty="0" err="1" smtClean="0"/>
              <a:t>випромінювання</a:t>
            </a:r>
            <a:r>
              <a:rPr lang="ru-RU" sz="2900" dirty="0" smtClean="0"/>
              <a:t>. </a:t>
            </a:r>
            <a:r>
              <a:rPr lang="ru-RU" sz="2900" dirty="0" err="1" smtClean="0"/>
              <a:t>Головним</a:t>
            </a:r>
            <a:r>
              <a:rPr lang="ru-RU" sz="2900" dirty="0" smtClean="0"/>
              <a:t> чином </a:t>
            </a:r>
            <a:r>
              <a:rPr lang="ru-RU" sz="2900" dirty="0" err="1" smtClean="0"/>
              <a:t>ви</a:t>
            </a:r>
            <a:r>
              <a:rPr lang="ru-RU" sz="2900" dirty="0" smtClean="0"/>
              <a:t> </a:t>
            </a:r>
            <a:r>
              <a:rPr lang="ru-RU" sz="2900" dirty="0" err="1" smtClean="0"/>
              <a:t>знижуєте</a:t>
            </a:r>
            <a:r>
              <a:rPr lang="ru-RU" sz="2900" dirty="0" smtClean="0"/>
              <a:t> </a:t>
            </a:r>
            <a:r>
              <a:rPr lang="ru-RU" sz="2900" dirty="0" err="1" smtClean="0"/>
              <a:t>опромінення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мозку</a:t>
            </a:r>
            <a:endParaRPr lang="ru-RU" sz="2900" dirty="0" smtClean="0"/>
          </a:p>
          <a:p>
            <a:pPr lvl="0"/>
            <a:r>
              <a:rPr lang="ru-RU" sz="2900" dirty="0" err="1" smtClean="0"/>
              <a:t>Пам'ятайте</a:t>
            </a:r>
            <a:r>
              <a:rPr lang="ru-RU" sz="2900" dirty="0" smtClean="0"/>
              <a:t> , </a:t>
            </a:r>
            <a:r>
              <a:rPr lang="ru-RU" sz="2900" dirty="0" err="1" smtClean="0"/>
              <a:t>що</a:t>
            </a:r>
            <a:r>
              <a:rPr lang="ru-RU" sz="2900" dirty="0" smtClean="0"/>
              <a:t> максимальна </a:t>
            </a:r>
            <a:r>
              <a:rPr lang="ru-RU" sz="2900" dirty="0" err="1" smtClean="0"/>
              <a:t>потужність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випромінюється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стільниковим</a:t>
            </a:r>
            <a:r>
              <a:rPr lang="ru-RU" sz="2900" dirty="0" smtClean="0"/>
              <a:t> телефоном </a:t>
            </a:r>
            <a:r>
              <a:rPr lang="ru-RU" sz="2900" dirty="0" err="1" smtClean="0"/>
              <a:t>під</a:t>
            </a:r>
            <a:r>
              <a:rPr lang="ru-RU" sz="2900" dirty="0" smtClean="0"/>
              <a:t> час </a:t>
            </a:r>
            <a:r>
              <a:rPr lang="ru-RU" sz="2900" dirty="0" err="1" smtClean="0"/>
              <a:t>встановлення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зв'язку</a:t>
            </a:r>
            <a:r>
              <a:rPr lang="ru-RU" sz="2900" dirty="0" smtClean="0"/>
              <a:t> . </a:t>
            </a:r>
            <a:r>
              <a:rPr lang="ru-RU" sz="2900" dirty="0" err="1" smtClean="0"/>
              <a:t>Ви</a:t>
            </a:r>
            <a:r>
              <a:rPr lang="ru-RU" sz="2900" dirty="0" smtClean="0"/>
              <a:t> напевно , </a:t>
            </a:r>
            <a:r>
              <a:rPr lang="ru-RU" sz="2900" dirty="0" err="1" smtClean="0"/>
              <a:t>слухали</a:t>
            </a:r>
            <a:r>
              <a:rPr lang="ru-RU" sz="2900" dirty="0" smtClean="0"/>
              <a:t>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перешкоди</a:t>
            </a:r>
            <a:r>
              <a:rPr lang="ru-RU" sz="2900" dirty="0" smtClean="0"/>
              <a:t> </a:t>
            </a:r>
            <a:r>
              <a:rPr lang="ru-RU" sz="2900" dirty="0" err="1" smtClean="0"/>
              <a:t>здатний</a:t>
            </a:r>
            <a:r>
              <a:rPr lang="ru-RU" sz="2900" dirty="0" smtClean="0"/>
              <a:t> навести ваш </a:t>
            </a:r>
            <a:r>
              <a:rPr lang="ru-RU" sz="2900" dirty="0" err="1" smtClean="0"/>
              <a:t>стільниковий</a:t>
            </a:r>
            <a:r>
              <a:rPr lang="ru-RU" sz="2900" dirty="0" smtClean="0"/>
              <a:t> друг на акустику . Тому </a:t>
            </a:r>
            <a:r>
              <a:rPr lang="ru-RU" sz="2900" dirty="0" err="1" smtClean="0"/>
              <a:t>розмови</a:t>
            </a:r>
            <a:r>
              <a:rPr lang="ru-RU" sz="2900" dirty="0" smtClean="0"/>
              <a:t> по 3 </a:t>
            </a:r>
            <a:r>
              <a:rPr lang="ru-RU" sz="2900" dirty="0" err="1" smtClean="0"/>
              <a:t>секунди</a:t>
            </a:r>
            <a:r>
              <a:rPr lang="ru-RU" sz="2900" dirty="0" smtClean="0"/>
              <a:t> </a:t>
            </a:r>
            <a:r>
              <a:rPr lang="ru-RU" sz="2900" dirty="0" err="1" smtClean="0"/>
              <a:t>безкоштовні</a:t>
            </a:r>
            <a:r>
              <a:rPr lang="ru-RU" sz="2900" dirty="0" smtClean="0"/>
              <a:t> </a:t>
            </a:r>
            <a:r>
              <a:rPr lang="ru-RU" sz="2900" dirty="0" err="1" smtClean="0"/>
              <a:t>тільки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вашого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гаманця</a:t>
            </a:r>
            <a:r>
              <a:rPr lang="ru-RU" sz="2900" dirty="0" smtClean="0"/>
              <a:t> , </a:t>
            </a:r>
            <a:r>
              <a:rPr lang="ru-RU" sz="2900" dirty="0" err="1" smtClean="0"/>
              <a:t>але</a:t>
            </a:r>
            <a:r>
              <a:rPr lang="ru-RU" sz="2900" dirty="0" smtClean="0"/>
              <a:t> не для </a:t>
            </a:r>
            <a:r>
              <a:rPr lang="ru-RU" sz="2900" dirty="0" err="1" smtClean="0"/>
              <a:t>вашого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здоров'я</a:t>
            </a:r>
            <a:r>
              <a:rPr lang="ru-RU" sz="2900" dirty="0" smtClean="0"/>
              <a:t>.</a:t>
            </a:r>
          </a:p>
          <a:p>
            <a:pPr lvl="0"/>
            <a:r>
              <a:rPr lang="ru-RU" sz="2900" dirty="0" smtClean="0"/>
              <a:t>При </a:t>
            </a:r>
            <a:r>
              <a:rPr lang="ru-RU" sz="2900" dirty="0" err="1" smtClean="0"/>
              <a:t>покупці</a:t>
            </a:r>
            <a:r>
              <a:rPr lang="ru-RU" sz="2900" dirty="0" smtClean="0"/>
              <a:t> телефону будьте </a:t>
            </a:r>
            <a:r>
              <a:rPr lang="ru-RU" sz="2900" dirty="0" err="1" smtClean="0"/>
              <a:t>уважні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звертайте</a:t>
            </a:r>
            <a:r>
              <a:rPr lang="ru-RU" sz="2900" dirty="0" smtClean="0"/>
              <a:t> </a:t>
            </a:r>
            <a:r>
              <a:rPr lang="ru-RU" sz="2900" dirty="0" err="1" smtClean="0"/>
              <a:t>увагу</a:t>
            </a:r>
            <a:r>
              <a:rPr lang="ru-RU" sz="2900" dirty="0" smtClean="0"/>
              <a:t> не </a:t>
            </a:r>
            <a:r>
              <a:rPr lang="ru-RU" sz="2900" dirty="0" err="1" smtClean="0"/>
              <a:t>тільки</a:t>
            </a:r>
            <a:r>
              <a:rPr lang="ru-RU" sz="2900" dirty="0" smtClean="0"/>
              <a:t> на </a:t>
            </a:r>
            <a:r>
              <a:rPr lang="ru-RU" sz="2900" dirty="0" err="1" smtClean="0"/>
              <a:t>можливості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дизайн телефону . Але </a:t>
            </a:r>
            <a:r>
              <a:rPr lang="ru-RU" sz="2900" dirty="0" err="1" smtClean="0"/>
              <a:t>і</a:t>
            </a:r>
            <a:r>
              <a:rPr lang="ru-RU" sz="2900" dirty="0" smtClean="0"/>
              <a:t> на </a:t>
            </a:r>
            <a:r>
              <a:rPr lang="ru-RU" sz="2900" dirty="0" err="1" smtClean="0"/>
              <a:t>значення</a:t>
            </a:r>
            <a:r>
              <a:rPr lang="ru-RU" sz="2900" dirty="0" smtClean="0"/>
              <a:t> SAR , яке </a:t>
            </a:r>
            <a:r>
              <a:rPr lang="ru-RU" sz="2900" dirty="0" err="1" smtClean="0"/>
              <a:t>має</a:t>
            </a:r>
            <a:r>
              <a:rPr lang="ru-RU" sz="2900" dirty="0" smtClean="0"/>
              <a:t> бути </a:t>
            </a:r>
            <a:r>
              <a:rPr lang="ru-RU" sz="2900" dirty="0" err="1" smtClean="0"/>
              <a:t>зазначено</a:t>
            </a:r>
            <a:r>
              <a:rPr lang="ru-RU" sz="2900" dirty="0" smtClean="0"/>
              <a:t> в </a:t>
            </a:r>
            <a:r>
              <a:rPr lang="ru-RU" sz="2900" dirty="0" err="1" smtClean="0"/>
              <a:t>інструкції</a:t>
            </a:r>
            <a:r>
              <a:rPr lang="ru-RU" sz="2900" dirty="0" smtClean="0"/>
              <a:t> , </a:t>
            </a:r>
            <a:r>
              <a:rPr lang="ru-RU" sz="2900" dirty="0" err="1" smtClean="0"/>
              <a:t>воно</a:t>
            </a:r>
            <a:r>
              <a:rPr lang="ru-RU" sz="2900" dirty="0" smtClean="0"/>
              <a:t> </a:t>
            </a:r>
            <a:r>
              <a:rPr lang="ru-RU" sz="2900" dirty="0" err="1" smtClean="0"/>
              <a:t>має</a:t>
            </a:r>
            <a:r>
              <a:rPr lang="ru-RU" sz="2900" dirty="0" smtClean="0"/>
              <a:t> бути в межах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0,28 до 1,5 Вт / кг. Чим </a:t>
            </a:r>
            <a:r>
              <a:rPr lang="ru-RU" sz="2900" dirty="0" err="1" smtClean="0"/>
              <a:t>менше</a:t>
            </a:r>
            <a:r>
              <a:rPr lang="ru-RU" sz="2900" dirty="0" smtClean="0"/>
              <a:t> SAR , </a:t>
            </a:r>
            <a:r>
              <a:rPr lang="ru-RU" sz="2900" dirty="0" err="1" smtClean="0"/>
              <a:t>тим</a:t>
            </a:r>
            <a:r>
              <a:rPr lang="ru-RU" sz="2900" dirty="0" smtClean="0"/>
              <a:t> </a:t>
            </a:r>
            <a:r>
              <a:rPr lang="ru-RU" sz="2900" dirty="0" err="1" smtClean="0"/>
              <a:t>безпечніше</a:t>
            </a:r>
            <a:r>
              <a:rPr lang="ru-RU" sz="2900" dirty="0" smtClean="0"/>
              <a:t> телефон для </a:t>
            </a:r>
            <a:r>
              <a:rPr lang="ru-RU" sz="2900" dirty="0" err="1" smtClean="0"/>
              <a:t>людини</a:t>
            </a:r>
            <a:r>
              <a:rPr lang="ru-RU" sz="2900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700" dirty="0" err="1" smtClean="0"/>
              <a:t>Відсоток</a:t>
            </a:r>
            <a:r>
              <a:rPr lang="ru-RU" sz="2700" dirty="0" smtClean="0"/>
              <a:t> </a:t>
            </a:r>
            <a:r>
              <a:rPr lang="ru-RU" sz="2700" dirty="0" err="1" smtClean="0"/>
              <a:t>користувачів</a:t>
            </a:r>
            <a:r>
              <a:rPr lang="ru-RU" sz="2700" dirty="0" smtClean="0"/>
              <a:t> по </a:t>
            </a:r>
            <a:r>
              <a:rPr lang="ru-RU" sz="2700" dirty="0" err="1" smtClean="0"/>
              <a:t>мірі</a:t>
            </a:r>
            <a:r>
              <a:rPr lang="ru-RU" sz="2700" dirty="0" smtClean="0"/>
              <a:t> </a:t>
            </a:r>
            <a:r>
              <a:rPr lang="ru-RU" sz="2700" dirty="0" err="1" smtClean="0"/>
              <a:t>їх</a:t>
            </a:r>
            <a:r>
              <a:rPr lang="ru-RU" sz="2700" dirty="0" smtClean="0"/>
              <a:t> </a:t>
            </a:r>
            <a:r>
              <a:rPr lang="ru-RU" sz="2700" dirty="0" err="1" smtClean="0"/>
              <a:t>тимчасового</a:t>
            </a:r>
            <a:r>
              <a:rPr lang="ru-RU" sz="2700" dirty="0" smtClean="0"/>
              <a:t> контакту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мобільним</a:t>
            </a:r>
            <a:r>
              <a:rPr lang="ru-RU" sz="2700" dirty="0" smtClean="0"/>
              <a:t> телефоном </a:t>
            </a:r>
            <a:br>
              <a:rPr lang="ru-RU" sz="2700" dirty="0" smtClean="0"/>
            </a:br>
            <a:endParaRPr lang="ru-RU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57158" y="2143116"/>
          <a:ext cx="8433444" cy="4286280"/>
        </p:xfrm>
        <a:graphic>
          <a:graphicData uri="http://schemas.openxmlformats.org/presentationml/2006/ole">
            <p:oleObj spid="_x0000_s65538" name="Диаграмма" r:id="rId3" imgW="6172403" imgH="3133750" progId="MSGraph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2200" dirty="0" smtClean="0"/>
              <a:t> </a:t>
            </a:r>
            <a:r>
              <a:rPr lang="ru-RU" sz="2200" dirty="0" err="1" smtClean="0"/>
              <a:t>Місця</a:t>
            </a:r>
            <a:r>
              <a:rPr lang="ru-RU" sz="2200" dirty="0" smtClean="0"/>
              <a:t>, </a:t>
            </a:r>
            <a:r>
              <a:rPr lang="ru-RU" sz="2200" dirty="0" err="1" smtClean="0"/>
              <a:t>використовувані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носіння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мобільних</a:t>
            </a:r>
            <a:r>
              <a:rPr lang="ru-RU" sz="2200" dirty="0" smtClean="0"/>
              <a:t>  </a:t>
            </a:r>
            <a:r>
              <a:rPr lang="ru-RU" sz="2200" dirty="0" err="1" smtClean="0"/>
              <a:t>телефонів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4282" y="1514965"/>
          <a:ext cx="8286808" cy="5343035"/>
        </p:xfrm>
        <a:graphic>
          <a:graphicData uri="http://schemas.openxmlformats.org/presentationml/2006/ole">
            <p:oleObj spid="_x0000_s67586" name="Диаграмма" r:id="rId3" imgW="6181750" imgH="3990848" progId="MSGraph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Проект по физике\картинки\740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3616326"/>
          </a:xfrm>
          <a:prstGeom prst="rect">
            <a:avLst/>
          </a:prstGeom>
          <a:noFill/>
        </p:spPr>
      </p:pic>
      <p:pic>
        <p:nvPicPr>
          <p:cNvPr id="8" name="Picture 7" descr="O:\Проект по физике\картинки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47086"/>
            <a:ext cx="3143272" cy="3310914"/>
          </a:xfrm>
          <a:prstGeom prst="rect">
            <a:avLst/>
          </a:prstGeom>
          <a:noFill/>
        </p:spPr>
      </p:pic>
      <p:pic>
        <p:nvPicPr>
          <p:cNvPr id="9" name="Picture 8" descr="O:\Проект по физике\картинки\94ed144357bfb974778cc55ba3081cce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93396"/>
            <a:ext cx="2000232" cy="3264604"/>
          </a:xfrm>
          <a:prstGeom prst="rect">
            <a:avLst/>
          </a:prstGeom>
          <a:noFill/>
        </p:spPr>
      </p:pic>
      <p:pic>
        <p:nvPicPr>
          <p:cNvPr id="5" name="Picture 2" descr="O:\Проект по физике\картинки\mobilnye_telefony_optom_17458589_1_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00570" cy="4500570"/>
          </a:xfrm>
          <a:prstGeom prst="rect">
            <a:avLst/>
          </a:prstGeom>
          <a:noFill/>
        </p:spPr>
      </p:pic>
      <p:pic>
        <p:nvPicPr>
          <p:cNvPr id="6" name="Picture 1" descr="C:\Documents and Settings\Библиотека\Рабочий стол\Новая папка\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5191"/>
            <a:ext cx="4071933" cy="2572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O:\Проект по физике\картинки\116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786182" cy="4770589"/>
          </a:xfrm>
          <a:prstGeom prst="rect">
            <a:avLst/>
          </a:prstGeom>
          <a:noFill/>
        </p:spPr>
      </p:pic>
      <p:pic>
        <p:nvPicPr>
          <p:cNvPr id="17" name="Picture 20" descr="O:\Проект по физике\картинки\02_nokia_8800_arte_low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58997"/>
            <a:ext cx="3429023" cy="2299003"/>
          </a:xfrm>
          <a:prstGeom prst="rect">
            <a:avLst/>
          </a:prstGeom>
          <a:noFill/>
        </p:spPr>
      </p:pic>
      <p:pic>
        <p:nvPicPr>
          <p:cNvPr id="14" name="Picture 18" descr="O:\Проект по физике\картинки\1216724520_1216734857_nokia5500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57818" cy="3673933"/>
          </a:xfrm>
          <a:prstGeom prst="rect">
            <a:avLst/>
          </a:prstGeom>
          <a:noFill/>
        </p:spPr>
      </p:pic>
      <p:pic>
        <p:nvPicPr>
          <p:cNvPr id="22" name="Picture 2" descr="O:\Проект по физике\картинки\n95_8gb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5936212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07" name="Picture 27" descr="O:\Проект по физике\картинки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5" y="0"/>
            <a:ext cx="2928926" cy="3429000"/>
          </a:xfrm>
          <a:prstGeom prst="rect">
            <a:avLst/>
          </a:prstGeom>
          <a:noFill/>
        </p:spPr>
      </p:pic>
      <p:pic>
        <p:nvPicPr>
          <p:cNvPr id="97304" name="Picture 24" descr="O:\Проект по физике\картинки\fly_l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3214685" cy="3214686"/>
          </a:xfrm>
          <a:prstGeom prst="rect">
            <a:avLst/>
          </a:prstGeom>
          <a:noFill/>
        </p:spPr>
      </p:pic>
      <p:pic>
        <p:nvPicPr>
          <p:cNvPr id="97306" name="Picture 26" descr="O:\Проект по физике\картинки\nokia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2"/>
            <a:ext cx="3160537" cy="3714753"/>
          </a:xfrm>
          <a:prstGeom prst="rect">
            <a:avLst/>
          </a:prstGeom>
          <a:noFill/>
        </p:spPr>
      </p:pic>
      <p:pic>
        <p:nvPicPr>
          <p:cNvPr id="97305" name="Picture 25" descr="O:\Проект по физике\картинки\ve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953914"/>
            <a:ext cx="3143272" cy="4904086"/>
          </a:xfrm>
          <a:prstGeom prst="rect">
            <a:avLst/>
          </a:prstGeom>
          <a:noFill/>
        </p:spPr>
      </p:pic>
      <p:pic>
        <p:nvPicPr>
          <p:cNvPr id="97308" name="Picture 28" descr="O:\Проект по физике\картинки\1dec8cd990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366479"/>
            <a:ext cx="3143240" cy="3491522"/>
          </a:xfrm>
          <a:prstGeom prst="rect">
            <a:avLst/>
          </a:prstGeom>
          <a:noFill/>
        </p:spPr>
      </p:pic>
      <p:pic>
        <p:nvPicPr>
          <p:cNvPr id="97310" name="Picture 30" descr="O:\Проект по физике\картинки\213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0"/>
            <a:ext cx="3357586" cy="1955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err="1" smtClean="0"/>
              <a:t>Історія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створення</a:t>
            </a:r>
            <a:r>
              <a:rPr lang="ru-RU" sz="4000" i="1" dirty="0" smtClean="0"/>
              <a:t> телефону:</a:t>
            </a:r>
            <a:endParaRPr lang="ru-RU" sz="4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1837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Уитстон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Кук створили перший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апарат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прийому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повідомлень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1876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Белл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винайшов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передавач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мікрофон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39938" name="Picture 2" descr="C:\Documents and Settings\Библиотека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14554"/>
            <a:ext cx="4621063" cy="3136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:\Проект по физике\картинки\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0042"/>
            <a:ext cx="3137980" cy="3389016"/>
          </a:xfrm>
          <a:prstGeom prst="rect">
            <a:avLst/>
          </a:prstGeom>
          <a:noFill/>
          <a:ln w="25400" cmpd="sng"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428736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1878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Томас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Едісон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використовував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мікрофоні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вугільний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порошок.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9" name="Picture 3" descr="E:\Проект по физике\картинки\iden_a46b82af59b6cfT9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Перший мобільний телефон. Історія створення: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71678"/>
            <a:ext cx="3143240" cy="4429155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Історія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мобільного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телефону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почалася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1947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квітня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1973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змонтована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базова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станція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Випробування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першого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мобільного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телефону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пройшли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квітня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1973.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E:\Проект по физике\Изображен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5819775" cy="3848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E:\Проект по физике\Изображения\motorolla_fi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132706"/>
            <a:ext cx="3214678" cy="3695032"/>
          </a:xfrm>
          <a:prstGeom prst="rect">
            <a:avLst/>
          </a:prstGeom>
          <a:noFill/>
        </p:spPr>
      </p:pic>
      <p:pic>
        <p:nvPicPr>
          <p:cNvPr id="44038" name="Picture 6" descr="E:\Проект по физике\Изображения\dynatac_full357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842" y="2928934"/>
            <a:ext cx="2804918" cy="3929066"/>
          </a:xfrm>
          <a:prstGeom prst="rect">
            <a:avLst/>
          </a:prstGeom>
          <a:noFill/>
        </p:spPr>
      </p:pic>
      <p:pic>
        <p:nvPicPr>
          <p:cNvPr id="44040" name="Picture 8" descr="E:\Проект по физике\Изображения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86190"/>
            <a:ext cx="3462081" cy="3071810"/>
          </a:xfrm>
          <a:prstGeom prst="rect">
            <a:avLst/>
          </a:prstGeom>
          <a:noFill/>
        </p:spPr>
      </p:pic>
      <p:pic>
        <p:nvPicPr>
          <p:cNvPr id="44035" name="Picture 3" descr="E:\Проект по физике\Изображения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819776" cy="3848100"/>
          </a:xfrm>
          <a:prstGeom prst="rect">
            <a:avLst/>
          </a:prstGeom>
          <a:noFill/>
        </p:spPr>
      </p:pic>
      <p:pic>
        <p:nvPicPr>
          <p:cNvPr id="44037" name="Picture 5" descr="E:\Проект по физике\Изображения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0"/>
            <a:ext cx="3357554" cy="42578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971</TotalTime>
  <Words>711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Техническая</vt:lpstr>
      <vt:lpstr>Диаграмма</vt:lpstr>
      <vt:lpstr>Вплив Мобільного телефону на здоров'я людини  </vt:lpstr>
      <vt:lpstr>Слайд 2</vt:lpstr>
      <vt:lpstr>Слайд 3</vt:lpstr>
      <vt:lpstr>Слайд 4</vt:lpstr>
      <vt:lpstr>Слайд 5</vt:lpstr>
      <vt:lpstr>Історія створення телефону:</vt:lpstr>
      <vt:lpstr>Слайд 7</vt:lpstr>
      <vt:lpstr>Перший мобільний телефон. Історія створення:</vt:lpstr>
      <vt:lpstr>Слайд 9</vt:lpstr>
      <vt:lpstr>Переваги мобільного зв’язку:</vt:lpstr>
      <vt:lpstr> 1. Чи потрібен мобільний телефон:</vt:lpstr>
      <vt:lpstr>2. Якості, що враховуються при купівлі мобільного телефону:</vt:lpstr>
      <vt:lpstr>3. Чи має шкідливий вплив мобільний телефон?</vt:lpstr>
      <vt:lpstr>Нормоване випромінювання мобільних телефонів</vt:lpstr>
      <vt:lpstr>Механізм впливу техногенних випромінювань  на здоров'я людини</vt:lpstr>
      <vt:lpstr>Пухлина мозку</vt:lpstr>
      <vt:lpstr>Психологічна залежність від мобільного телефону:</vt:lpstr>
      <vt:lpstr>  Фізіологічна залежність. Вплив на біохімічну активність мозку  </vt:lpstr>
      <vt:lpstr>Вплив на ендокринну систему</vt:lpstr>
      <vt:lpstr>Вплив ЕМП мобільних телефонів на пізнавальну функцію</vt:lpstr>
      <vt:lpstr>Вплив на увагу і здатність до концентрації  </vt:lpstr>
      <vt:lpstr>Вплив на сон і імунну систему</vt:lpstr>
      <vt:lpstr>  Критерії шкідливості мобільного телефону</vt:lpstr>
      <vt:lpstr>Рекомендации по использованию сотового телефона</vt:lpstr>
      <vt:lpstr>  Відсоток користувачів по мірі їх тимчасового контакту з мобільним телефоном  </vt:lpstr>
      <vt:lpstr>  Місця, використовувані для носіння мобільних  телефонів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Polina</cp:lastModifiedBy>
  <cp:revision>151</cp:revision>
  <dcterms:modified xsi:type="dcterms:W3CDTF">2013-12-12T21:29:42Z</dcterms:modified>
</cp:coreProperties>
</file>