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79" r:id="rId25"/>
    <p:sldId id="280" r:id="rId26"/>
    <p:sldId id="281" r:id="rId27"/>
    <p:sldId id="282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1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4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8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0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1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8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4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4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4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lumMod val="0"/>
                <a:lumOff val="100000"/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3FB5-2658-4A6A-B45F-01C6FEC6595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D839-0FE9-46E6-AA88-AC98CD58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5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18648" cy="554461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dirty="0" smtClean="0"/>
              <a:t>з психології</a:t>
            </a:r>
            <a:br>
              <a:rPr lang="uk-UA" dirty="0" smtClean="0"/>
            </a:br>
            <a:r>
              <a:rPr lang="uk-UA" b="1" i="1" dirty="0" smtClean="0"/>
              <a:t>на тему: </a:t>
            </a:r>
            <a:r>
              <a:rPr lang="en-US" b="1" i="1" dirty="0" smtClean="0"/>
              <a:t>”</a:t>
            </a:r>
            <a:r>
              <a:rPr lang="uk-UA" b="1" i="1" dirty="0" smtClean="0"/>
              <a:t>Талант і обдарованість</a:t>
            </a:r>
            <a:r>
              <a:rPr lang="en-US" b="1" i="1" dirty="0" smtClean="0"/>
              <a:t>”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uk-UA" b="1" u="sng" dirty="0" smtClean="0"/>
              <a:t>Підготували: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учениці 7 С-Г класу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Шевченко Олена</a:t>
            </a:r>
            <a:br>
              <a:rPr lang="uk-UA" dirty="0" smtClean="0"/>
            </a:br>
            <a:r>
              <a:rPr lang="uk-UA" dirty="0" smtClean="0"/>
              <a:t>Ніколаєнко Владислава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9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Леся </a:t>
            </a:r>
            <a:r>
              <a:rPr lang="ru-RU" b="1" dirty="0" err="1"/>
              <a:t>Українка</a:t>
            </a:r>
            <a:r>
              <a:rPr lang="ru-RU" b="1" dirty="0"/>
              <a:t> </a:t>
            </a:r>
            <a:r>
              <a:rPr lang="ru-RU" dirty="0" smtClean="0"/>
              <a:t>у </a:t>
            </a:r>
            <a:r>
              <a:rPr lang="ru-RU" dirty="0" err="1"/>
              <a:t>тринадцять</a:t>
            </a:r>
            <a:r>
              <a:rPr lang="ru-RU" dirty="0"/>
              <a:t> </a:t>
            </a:r>
            <a:r>
              <a:rPr lang="ru-RU" dirty="0" err="1"/>
              <a:t>друкувала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.</a:t>
            </a:r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17410" name="Picture 2" descr="http://onlyart.org.ua/wp-content/uploads/2013/05/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69" y="620688"/>
            <a:ext cx="422137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Уже </a:t>
            </a:r>
            <a:r>
              <a:rPr lang="ru-RU" dirty="0"/>
              <a:t>в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обдарованим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i="1" u="sng" dirty="0" err="1"/>
              <a:t>пізнавальна</a:t>
            </a:r>
            <a:r>
              <a:rPr lang="ru-RU" i="1" u="sng" dirty="0"/>
              <a:t> </a:t>
            </a:r>
            <a:r>
              <a:rPr lang="ru-RU" i="1" u="sng" dirty="0" err="1"/>
              <a:t>активність</a:t>
            </a:r>
            <a:r>
              <a:rPr lang="ru-RU" dirty="0"/>
              <a:t>, 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мимовільне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Вони є </a:t>
            </a:r>
            <a:r>
              <a:rPr lang="ru-RU" dirty="0" err="1"/>
              <a:t>справжніми</a:t>
            </a:r>
            <a:r>
              <a:rPr lang="ru-RU" dirty="0"/>
              <a:t> маленькими </a:t>
            </a:r>
            <a:r>
              <a:rPr lang="ru-RU" dirty="0" err="1"/>
              <a:t>трудівниками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відчувають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</a:p>
        </p:txBody>
      </p:sp>
      <p:pic>
        <p:nvPicPr>
          <p:cNvPr id="5" name="Рисунок 4" descr="http://im5-tub-ua.yandex.net/i?id=9700983-3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8843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7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обдарованих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дало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b="1" i="1" dirty="0"/>
              <a:t>структуру </a:t>
            </a:r>
            <a:r>
              <a:rPr lang="ru-RU" b="1" i="1" dirty="0" err="1"/>
              <a:t>розумової</a:t>
            </a:r>
            <a:r>
              <a:rPr lang="ru-RU" b="1" i="1" dirty="0"/>
              <a:t> </a:t>
            </a:r>
            <a:r>
              <a:rPr lang="ru-RU" b="1" i="1" dirty="0" err="1"/>
              <a:t>обдарованості</a:t>
            </a:r>
            <a:r>
              <a:rPr lang="ru-RU" b="1" dirty="0"/>
              <a:t>.  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u="sng" dirty="0" smtClean="0"/>
              <a:t>До </a:t>
            </a:r>
            <a:r>
              <a:rPr lang="ru-RU" b="1" u="sng" dirty="0"/>
              <a:t>них належать</a:t>
            </a:r>
            <a:r>
              <a:rPr lang="ru-RU" b="1" u="sng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	— велика </a:t>
            </a:r>
            <a:r>
              <a:rPr lang="ru-RU" dirty="0" err="1"/>
              <a:t>уважність</a:t>
            </a:r>
            <a:r>
              <a:rPr lang="ru-RU" dirty="0"/>
              <a:t> і </a:t>
            </a:r>
            <a:r>
              <a:rPr lang="ru-RU" dirty="0" err="1"/>
              <a:t>зібраність</a:t>
            </a:r>
            <a:r>
              <a:rPr lang="ru-RU" dirty="0"/>
              <a:t>,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до </a:t>
            </a:r>
            <a:r>
              <a:rPr lang="ru-RU" dirty="0" err="1"/>
              <a:t>напруженої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	  </a:t>
            </a:r>
            <a:r>
              <a:rPr lang="ru-RU" dirty="0"/>
              <a:t>— </a:t>
            </a:r>
            <a:r>
              <a:rPr lang="ru-RU" dirty="0" err="1"/>
              <a:t>переростання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нахил</a:t>
            </a:r>
            <a:r>
              <a:rPr lang="ru-RU" dirty="0"/>
              <a:t>,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, потребу.</a:t>
            </a:r>
          </a:p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dirty="0"/>
              <a:t>—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розумових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аналізу</a:t>
            </a:r>
            <a:r>
              <a:rPr lang="ru-RU" dirty="0"/>
              <a:t> і </a:t>
            </a:r>
            <a:r>
              <a:rPr lang="ru-RU" dirty="0" err="1"/>
              <a:t>узагальнення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4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суспільно-історичних</a:t>
            </a:r>
            <a:r>
              <a:rPr lang="ru-RU" dirty="0"/>
              <a:t> умов </a:t>
            </a:r>
            <a:r>
              <a:rPr lang="ru-RU" dirty="0" err="1"/>
              <a:t>життя</a:t>
            </a:r>
            <a:r>
              <a:rPr lang="ru-RU" dirty="0"/>
              <a:t> людей.</a:t>
            </a:r>
          </a:p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, </a:t>
            </a:r>
            <a:r>
              <a:rPr lang="ru-RU" b="1" dirty="0" err="1"/>
              <a:t>необхідно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працювати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Талант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b="1" i="1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наполегливій</a:t>
            </a:r>
            <a:r>
              <a:rPr lang="ru-RU" dirty="0"/>
              <a:t>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smtClean="0"/>
              <a:t>Люди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і </a:t>
            </a:r>
            <a:r>
              <a:rPr lang="ru-RU" dirty="0" err="1"/>
              <a:t>всесвітнього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титанами </a:t>
            </a:r>
            <a:r>
              <a:rPr lang="ru-RU" dirty="0" err="1"/>
              <a:t>праці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69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3779912" cy="4536504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err="1"/>
              <a:t>А</a:t>
            </a:r>
            <a:r>
              <a:rPr lang="ru-RU" dirty="0" err="1" smtClean="0"/>
              <a:t>нглійський</a:t>
            </a:r>
            <a:r>
              <a:rPr lang="ru-RU" dirty="0" smtClean="0"/>
              <a:t> </a:t>
            </a:r>
            <a:r>
              <a:rPr lang="ru-RU" dirty="0" err="1"/>
              <a:t>природодослідник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Чарлз </a:t>
            </a:r>
            <a:r>
              <a:rPr lang="ru-RU" b="1" dirty="0" err="1"/>
              <a:t>Дарвін</a:t>
            </a:r>
            <a:r>
              <a:rPr lang="ru-RU" dirty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/>
              <a:t>30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збирав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своєї</a:t>
            </a:r>
            <a:r>
              <a:rPr lang="ru-RU" dirty="0"/>
              <a:t> книги “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”. </a:t>
            </a:r>
          </a:p>
          <a:p>
            <a:pPr algn="ctr"/>
            <a:endParaRPr lang="ru-RU" dirty="0"/>
          </a:p>
        </p:txBody>
      </p:sp>
      <p:pic>
        <p:nvPicPr>
          <p:cNvPr id="18434" name="Picture 2" descr="http://elementy.ru/images/eltpub/darwin_evolution_14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7355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Американський</a:t>
            </a:r>
            <a:r>
              <a:rPr lang="ru-RU" dirty="0"/>
              <a:t> учений </a:t>
            </a:r>
            <a:r>
              <a:rPr lang="ru-RU" dirty="0" smtClean="0"/>
              <a:t>      </a:t>
            </a:r>
            <a:r>
              <a:rPr lang="ru-RU" b="1" dirty="0" smtClean="0"/>
              <a:t>Томас </a:t>
            </a:r>
            <a:r>
              <a:rPr lang="ru-RU" b="1" dirty="0" err="1"/>
              <a:t>Едісон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працюючи</a:t>
            </a:r>
            <a:r>
              <a:rPr lang="ru-RU" dirty="0" smtClean="0"/>
              <a:t> </a:t>
            </a:r>
            <a:r>
              <a:rPr lang="ru-RU" dirty="0"/>
              <a:t>над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електричної</a:t>
            </a:r>
            <a:r>
              <a:rPr lang="ru-RU" dirty="0"/>
              <a:t> лампочки, </a:t>
            </a:r>
            <a:r>
              <a:rPr lang="ru-RU" dirty="0" err="1"/>
              <a:t>провів</a:t>
            </a:r>
            <a:r>
              <a:rPr lang="ru-RU" dirty="0"/>
              <a:t> до 6000 </a:t>
            </a:r>
            <a:r>
              <a:rPr lang="ru-RU" dirty="0" err="1"/>
              <a:t>дослідів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над </a:t>
            </a:r>
            <a:r>
              <a:rPr lang="ru-RU" dirty="0" err="1"/>
              <a:t>обвугленням</a:t>
            </a:r>
            <a:r>
              <a:rPr lang="ru-RU" dirty="0"/>
              <a:t> нитки </a:t>
            </a:r>
            <a:r>
              <a:rPr lang="ru-RU" dirty="0" err="1"/>
              <a:t>розжарювання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8" name="Picture 4" descr="File:Эдисон Томас Альва фото ЖЗ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838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7031" y="170080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b="1" dirty="0"/>
              <a:t>Оноре де Бальзак </a:t>
            </a:r>
            <a:r>
              <a:rPr lang="ru-RU" dirty="0" smtClean="0"/>
              <a:t>по </a:t>
            </a:r>
            <a:r>
              <a:rPr lang="ru-RU" dirty="0"/>
              <a:t>12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переписував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твори.</a:t>
            </a:r>
          </a:p>
          <a:p>
            <a:endParaRPr lang="ru-RU" dirty="0"/>
          </a:p>
        </p:txBody>
      </p:sp>
      <p:pic>
        <p:nvPicPr>
          <p:cNvPr id="2050" name="Picture 2" descr="HBalz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2591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/>
              <a:t>талановиті</a:t>
            </a:r>
            <a:r>
              <a:rPr lang="ru-RU" dirty="0"/>
              <a:t> люди </a:t>
            </a:r>
            <a:r>
              <a:rPr lang="ru-RU" dirty="0" err="1"/>
              <a:t>мають</a:t>
            </a:r>
            <a:r>
              <a:rPr lang="ru-RU" dirty="0"/>
              <a:t> не одну, 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високорозвинутих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. 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b="1" dirty="0" err="1" smtClean="0"/>
              <a:t>Микола</a:t>
            </a:r>
            <a:r>
              <a:rPr lang="ru-RU" b="1" dirty="0" smtClean="0"/>
              <a:t> Амосов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хірургом</a:t>
            </a:r>
            <a:r>
              <a:rPr lang="ru-RU" dirty="0" smtClean="0"/>
              <a:t>, </a:t>
            </a:r>
            <a:r>
              <a:rPr lang="ru-RU" dirty="0" err="1" smtClean="0"/>
              <a:t>кібернетиком</a:t>
            </a:r>
            <a:r>
              <a:rPr lang="ru-RU" dirty="0" smtClean="0"/>
              <a:t> і </a:t>
            </a:r>
            <a:r>
              <a:rPr lang="ru-RU" dirty="0" err="1" smtClean="0"/>
              <a:t>письменником</a:t>
            </a:r>
            <a:r>
              <a:rPr lang="ru-RU" dirty="0" smtClean="0"/>
              <a:t>. Основою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стала систематична, </a:t>
            </a:r>
            <a:r>
              <a:rPr lang="ru-RU" dirty="0" err="1" smtClean="0"/>
              <a:t>творча</a:t>
            </a:r>
            <a:r>
              <a:rPr lang="ru-RU" dirty="0" smtClean="0"/>
              <a:t> і напружена </a:t>
            </a:r>
            <a:r>
              <a:rPr lang="ru-RU" dirty="0" err="1" smtClean="0"/>
              <a:t>праця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 descr="http://im2-tub-ua.yandex.net/i?id=135368893-1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84" y="370384"/>
            <a:ext cx="386951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6-tub-ua.yandex.net/i?id=223930957-53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84" y="3644010"/>
            <a:ext cx="3994616" cy="3017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8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384" y="1694091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Російський</a:t>
            </a:r>
            <a:r>
              <a:rPr lang="ru-RU" dirty="0"/>
              <a:t> художник </a:t>
            </a:r>
            <a:r>
              <a:rPr lang="ru-RU" b="1" dirty="0" err="1"/>
              <a:t>Ілля</a:t>
            </a:r>
            <a:r>
              <a:rPr lang="ru-RU" b="1" dirty="0"/>
              <a:t> </a:t>
            </a:r>
            <a:r>
              <a:rPr lang="ru-RU" b="1" dirty="0" err="1"/>
              <a:t>Рєпін</a:t>
            </a:r>
            <a:r>
              <a:rPr lang="ru-RU" b="1" dirty="0"/>
              <a:t> </a:t>
            </a:r>
            <a:r>
              <a:rPr lang="ru-RU" dirty="0" err="1" smtClean="0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нагорода</a:t>
            </a:r>
            <a:r>
              <a:rPr lang="ru-RU" dirty="0"/>
              <a:t> за </a:t>
            </a:r>
            <a:r>
              <a:rPr lang="ru-RU" dirty="0" err="1"/>
              <a:t>каторжну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. </a:t>
            </a:r>
          </a:p>
        </p:txBody>
      </p:sp>
      <p:pic>
        <p:nvPicPr>
          <p:cNvPr id="3074" name="Picture 2" descr="http://az.lib.ru/img/m/minchenkow_j_d/text_0180/repin_avtoportret_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14603"/>
            <a:ext cx="440055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/>
              <a:t>композитор </a:t>
            </a:r>
            <a:r>
              <a:rPr lang="ru-RU" b="1" dirty="0"/>
              <a:t>Петро </a:t>
            </a:r>
            <a:r>
              <a:rPr lang="ru-RU" b="1" dirty="0" err="1"/>
              <a:t>Чайковський</a:t>
            </a:r>
            <a:r>
              <a:rPr lang="ru-RU" b="1" dirty="0"/>
              <a:t> </a:t>
            </a:r>
            <a:r>
              <a:rPr lang="ru-RU" dirty="0" err="1" smtClean="0"/>
              <a:t>зазначав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гість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любить </a:t>
            </a:r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лінивих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t1.gstatic.com/images?q=tbn:ANd9GcQ4BU8iffwBHbMroU3fTRPpxdWDH67W5VVV27nk7eS8p0Zm6c4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594271" cy="61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Обдарованість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Обдарованість</a:t>
            </a:r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своєрідне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Спільна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структуру,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компенсувати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переважного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обдарованості</a:t>
            </a:r>
            <a:r>
              <a:rPr lang="ru-RU" dirty="0"/>
              <a:t> -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до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оточення</a:t>
            </a:r>
            <a:r>
              <a:rPr lang="ru-RU" dirty="0"/>
              <a:t>,  </a:t>
            </a:r>
            <a:r>
              <a:rPr lang="ru-RU" dirty="0" err="1"/>
              <a:t>знаходження</a:t>
            </a:r>
            <a:r>
              <a:rPr lang="ru-RU" dirty="0"/>
              <a:t> рішення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, </a:t>
            </a:r>
            <a:r>
              <a:rPr lang="ru-RU" dirty="0" err="1"/>
              <a:t>непередбачені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Обдарованість</a:t>
            </a:r>
            <a:r>
              <a:rPr lang="ru-RU" b="1" dirty="0" smtClean="0"/>
              <a:t> </a:t>
            </a:r>
            <a:r>
              <a:rPr lang="ru-RU" b="1" dirty="0"/>
              <a:t>— </a:t>
            </a:r>
            <a:r>
              <a:rPr lang="ru-RU" b="1" dirty="0" err="1"/>
              <a:t>високий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загальних</a:t>
            </a:r>
            <a:r>
              <a:rPr lang="ru-RU" b="1" dirty="0"/>
              <a:t> і </a:t>
            </a:r>
            <a:r>
              <a:rPr lang="ru-RU" b="1" dirty="0" err="1"/>
              <a:t>спеціальних</a:t>
            </a:r>
            <a:r>
              <a:rPr lang="ru-RU" b="1" dirty="0"/>
              <a:t> </a:t>
            </a:r>
            <a:r>
              <a:rPr lang="ru-RU" b="1" dirty="0" err="1"/>
              <a:t>здібностей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є </a:t>
            </a:r>
            <a:r>
              <a:rPr lang="ru-RU" b="1" dirty="0" err="1"/>
              <a:t>передумовою</a:t>
            </a:r>
            <a:r>
              <a:rPr lang="ru-RU" b="1" dirty="0"/>
              <a:t> </a:t>
            </a:r>
            <a:r>
              <a:rPr lang="ru-RU" b="1" dirty="0" err="1"/>
              <a:t>творчих</a:t>
            </a:r>
            <a:r>
              <a:rPr lang="ru-RU" b="1" dirty="0"/>
              <a:t> </a:t>
            </a:r>
            <a:r>
              <a:rPr lang="ru-RU" b="1" dirty="0" err="1"/>
              <a:t>досягнень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9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Геніальність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Геніальність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талантів</a:t>
            </a:r>
            <a:r>
              <a:rPr lang="ru-RU" dirty="0"/>
              <a:t>, </a:t>
            </a:r>
            <a:r>
              <a:rPr lang="ru-RU" dirty="0" err="1"/>
              <a:t>реалізовуючи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неабиякий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	  </a:t>
            </a:r>
            <a:r>
              <a:rPr lang="ru-RU" dirty="0" err="1"/>
              <a:t>Геніальність</a:t>
            </a:r>
            <a:r>
              <a:rPr lang="ru-RU" dirty="0"/>
              <a:t> (лат. </a:t>
            </a:r>
            <a:r>
              <a:rPr lang="ru-RU" dirty="0" err="1"/>
              <a:t>genialis</a:t>
            </a:r>
            <a:r>
              <a:rPr lang="ru-RU" dirty="0"/>
              <a:t> —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генієві</a:t>
            </a:r>
            <a:r>
              <a:rPr lang="ru-RU" dirty="0"/>
              <a:t>, </a:t>
            </a:r>
            <a:r>
              <a:rPr lang="ru-RU" dirty="0" err="1"/>
              <a:t>плідний</a:t>
            </a:r>
            <a:r>
              <a:rPr lang="ru-RU" dirty="0"/>
              <a:t>) — </a:t>
            </a:r>
            <a:r>
              <a:rPr lang="ru-RU" dirty="0" err="1"/>
              <a:t>найвищий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у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8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6-tub-ua.yandex.net/i?id=421346590-58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03" y="4725144"/>
            <a:ext cx="2285054" cy="19836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Талановиті</a:t>
            </a:r>
            <a:r>
              <a:rPr lang="ru-RU" dirty="0" smtClean="0"/>
              <a:t> </a:t>
            </a:r>
            <a:r>
              <a:rPr lang="ru-RU" dirty="0"/>
              <a:t>люди 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геніальних</a:t>
            </a:r>
            <a:r>
              <a:rPr lang="ru-RU" dirty="0"/>
              <a:t> </a:t>
            </a:r>
            <a:r>
              <a:rPr lang="ru-RU" dirty="0" err="1"/>
              <a:t>величчю</a:t>
            </a:r>
            <a:r>
              <a:rPr lang="ru-RU" dirty="0"/>
              <a:t> і </a:t>
            </a:r>
            <a:r>
              <a:rPr lang="ru-RU" dirty="0" err="1"/>
              <a:t>суспільною</a:t>
            </a:r>
            <a:r>
              <a:rPr lang="ru-RU" dirty="0"/>
              <a:t> </a:t>
            </a:r>
            <a:r>
              <a:rPr lang="ru-RU" dirty="0" err="1"/>
              <a:t>значущістю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вирішують</a:t>
            </a:r>
            <a:r>
              <a:rPr lang="ru-RU" dirty="0"/>
              <a:t>. </a:t>
            </a:r>
            <a:r>
              <a:rPr lang="ru-RU" b="1" dirty="0" err="1"/>
              <a:t>Геній</a:t>
            </a:r>
            <a:r>
              <a:rPr lang="ru-RU" dirty="0"/>
              <a:t> — </a:t>
            </a:r>
            <a:r>
              <a:rPr lang="ru-RU" dirty="0" err="1"/>
              <a:t>дуже</a:t>
            </a:r>
            <a:r>
              <a:rPr lang="ru-RU" dirty="0"/>
              <a:t>  </a:t>
            </a:r>
            <a:r>
              <a:rPr lang="ru-RU" dirty="0" err="1"/>
              <a:t>рідкісне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. </a:t>
            </a:r>
            <a:r>
              <a:rPr lang="ru-RU" dirty="0" err="1"/>
              <a:t>Виражаючи</a:t>
            </a:r>
            <a:r>
              <a:rPr lang="ru-RU" dirty="0"/>
              <a:t> потреби </a:t>
            </a:r>
            <a:r>
              <a:rPr lang="ru-RU" dirty="0" err="1"/>
              <a:t>суспільства</a:t>
            </a:r>
            <a:r>
              <a:rPr lang="ru-RU" dirty="0"/>
              <a:t>, він творить </a:t>
            </a:r>
            <a:r>
              <a:rPr lang="ru-RU" dirty="0" err="1"/>
              <a:t>самостійно</a:t>
            </a:r>
            <a:r>
              <a:rPr lang="ru-RU" dirty="0"/>
              <a:t> й </a:t>
            </a:r>
            <a:r>
              <a:rPr lang="ru-RU" dirty="0" err="1"/>
              <a:t>оригінально</a:t>
            </a:r>
            <a:r>
              <a:rPr lang="ru-RU" dirty="0"/>
              <a:t>, </a:t>
            </a:r>
            <a:r>
              <a:rPr lang="ru-RU" dirty="0" err="1"/>
              <a:t>шукаючи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люди часто  й не </a:t>
            </a:r>
            <a:r>
              <a:rPr lang="ru-RU" dirty="0" err="1"/>
              <a:t>помічають</a:t>
            </a:r>
            <a:r>
              <a:rPr lang="ru-RU" dirty="0"/>
              <a:t>. 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геній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прогресивному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939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ib.convdocs.org/pars_docs/refs/206/205691/205691_html_m7d88894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16024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Т</a:t>
            </a:r>
            <a:r>
              <a:rPr lang="ru-RU" b="1" dirty="0"/>
              <a:t>. </a:t>
            </a:r>
            <a:r>
              <a:rPr lang="ru-RU" b="1" dirty="0" err="1"/>
              <a:t>Едісон</a:t>
            </a:r>
            <a:r>
              <a:rPr lang="ru-RU" b="1" dirty="0"/>
              <a:t>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геній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1 </a:t>
            </a:r>
            <a:r>
              <a:rPr lang="ru-RU" i="1" dirty="0" err="1"/>
              <a:t>відсоток</a:t>
            </a:r>
            <a:r>
              <a:rPr lang="ru-RU" i="1" dirty="0"/>
              <a:t> таланту і 99 </a:t>
            </a:r>
            <a:r>
              <a:rPr lang="ru-RU" i="1" dirty="0" err="1"/>
              <a:t>відсотків</a:t>
            </a:r>
            <a:r>
              <a:rPr lang="ru-RU" i="1" dirty="0"/>
              <a:t> </a:t>
            </a:r>
            <a:r>
              <a:rPr lang="ru-RU" i="1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Подібну</a:t>
            </a:r>
            <a:r>
              <a:rPr lang="ru-RU" dirty="0"/>
              <a:t> думку </a:t>
            </a:r>
            <a:r>
              <a:rPr lang="ru-RU" dirty="0" err="1"/>
              <a:t>висловлював</a:t>
            </a:r>
            <a:r>
              <a:rPr lang="ru-RU" dirty="0"/>
              <a:t> Л. </a:t>
            </a:r>
            <a:r>
              <a:rPr lang="ru-RU" b="1" dirty="0"/>
              <a:t>Толстой.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/>
              <a:t> 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3068960"/>
            <a:ext cx="576064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/>
              <a:t>Геніям</a:t>
            </a:r>
            <a:r>
              <a:rPr lang="ru-RU" dirty="0" smtClean="0"/>
              <a:t> </a:t>
            </a:r>
            <a:r>
              <a:rPr lang="ru-RU" dirty="0" err="1" smtClean="0"/>
              <a:t>властива</a:t>
            </a:r>
            <a:r>
              <a:rPr lang="ru-RU" dirty="0" smtClean="0"/>
              <a:t> </a:t>
            </a:r>
            <a:r>
              <a:rPr lang="ru-RU" dirty="0" err="1" smtClean="0"/>
              <a:t>надзвичайна</a:t>
            </a:r>
            <a:r>
              <a:rPr lang="ru-RU" dirty="0" smtClean="0"/>
              <a:t> </a:t>
            </a:r>
            <a:r>
              <a:rPr lang="ru-RU" dirty="0" err="1" smtClean="0"/>
              <a:t>творча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, </a:t>
            </a:r>
            <a:r>
              <a:rPr lang="ru-RU" dirty="0" err="1" smtClean="0"/>
              <a:t>бережливе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надбань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і </a:t>
            </a:r>
            <a:r>
              <a:rPr lang="ru-RU" dirty="0" err="1" smtClean="0"/>
              <a:t>водночас</a:t>
            </a:r>
            <a:r>
              <a:rPr lang="ru-RU" dirty="0" smtClean="0"/>
              <a:t> — </a:t>
            </a:r>
            <a:r>
              <a:rPr lang="ru-RU" dirty="0" err="1" smtClean="0"/>
              <a:t>рішуче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застарілих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і </a:t>
            </a:r>
            <a:r>
              <a:rPr lang="ru-RU" dirty="0" err="1" smtClean="0"/>
              <a:t>традицій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0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на </a:t>
            </a:r>
            <a:r>
              <a:rPr lang="ru-RU" dirty="0" err="1"/>
              <a:t>обдарованість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dirty="0" err="1" smtClean="0"/>
              <a:t>Соціально-економічні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обдарованості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/>
              <a:t>розвинене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err="1"/>
              <a:t>З</a:t>
            </a:r>
            <a:r>
              <a:rPr lang="ru-RU" dirty="0" err="1" smtClean="0"/>
              <a:t>дібності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найзагальнішому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індивідуально-психологічні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у </a:t>
            </a:r>
            <a:r>
              <a:rPr lang="ru-RU" dirty="0" err="1"/>
              <a:t>діяльності</a:t>
            </a:r>
            <a:r>
              <a:rPr lang="ru-RU" dirty="0"/>
              <a:t>, у </a:t>
            </a:r>
            <a:r>
              <a:rPr lang="ru-RU" dirty="0" err="1"/>
              <a:t>спілкуванні</a:t>
            </a:r>
            <a:r>
              <a:rPr lang="ru-RU" dirty="0"/>
              <a:t> і </a:t>
            </a:r>
            <a:r>
              <a:rPr lang="ru-RU" dirty="0" err="1"/>
              <a:t>легкість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ними.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b="1" dirty="0"/>
              <a:t>не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зведені</a:t>
            </a:r>
            <a:r>
              <a:rPr lang="ru-RU" dirty="0"/>
              <a:t> до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у </a:t>
            </a:r>
            <a:r>
              <a:rPr lang="ru-RU" dirty="0" err="1"/>
              <a:t>людини</a:t>
            </a:r>
            <a:r>
              <a:rPr lang="ru-RU" dirty="0"/>
              <a:t>, але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, </a:t>
            </a:r>
            <a:r>
              <a:rPr lang="ru-RU" dirty="0" err="1"/>
              <a:t>фіксацію</a:t>
            </a:r>
            <a:r>
              <a:rPr lang="ru-RU" dirty="0"/>
              <a:t> й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7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Здібності</a:t>
            </a:r>
            <a:r>
              <a:rPr lang="ru-RU" dirty="0"/>
              <a:t> (як і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цілому</a:t>
            </a:r>
            <a:r>
              <a:rPr lang="ru-RU" dirty="0"/>
              <a:t>)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науки - </a:t>
            </a:r>
            <a:r>
              <a:rPr lang="ru-RU" dirty="0" err="1"/>
              <a:t>філософія</a:t>
            </a:r>
            <a:r>
              <a:rPr lang="ru-RU" dirty="0"/>
              <a:t>, </a:t>
            </a:r>
            <a:r>
              <a:rPr lang="ru-RU" dirty="0" err="1"/>
              <a:t>соціологія</a:t>
            </a:r>
            <a:r>
              <a:rPr lang="ru-RU" dirty="0"/>
              <a:t>, медицина та </a:t>
            </a:r>
            <a:r>
              <a:rPr lang="ru-RU" dirty="0" err="1" smtClean="0"/>
              <a:t>ін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Але, </a:t>
            </a:r>
            <a:r>
              <a:rPr lang="ru-RU" dirty="0" err="1"/>
              <a:t>жодна</a:t>
            </a:r>
            <a:r>
              <a:rPr lang="ru-RU" dirty="0"/>
              <a:t> з них не </a:t>
            </a:r>
            <a:r>
              <a:rPr lang="ru-RU" dirty="0" err="1"/>
              <a:t>розглядає</a:t>
            </a:r>
            <a:r>
              <a:rPr lang="ru-RU" dirty="0"/>
              <a:t> так </a:t>
            </a:r>
            <a:r>
              <a:rPr lang="ru-RU" dirty="0" err="1"/>
              <a:t>глибоко</a:t>
            </a:r>
            <a:r>
              <a:rPr lang="ru-RU" dirty="0"/>
              <a:t> і </a:t>
            </a:r>
            <a:r>
              <a:rPr lang="ru-RU" dirty="0" err="1"/>
              <a:t>різнобічно</a:t>
            </a:r>
            <a:r>
              <a:rPr lang="ru-RU" dirty="0"/>
              <a:t> проблему </a:t>
            </a:r>
            <a:r>
              <a:rPr lang="ru-RU" dirty="0" err="1"/>
              <a:t>здібностей</a:t>
            </a:r>
            <a:r>
              <a:rPr lang="ru-RU" dirty="0"/>
              <a:t>, як </a:t>
            </a:r>
            <a:r>
              <a:rPr lang="ru-RU" dirty="0" err="1"/>
              <a:t>психологія</a:t>
            </a:r>
            <a:r>
              <a:rPr lang="ru-RU" dirty="0"/>
              <a:t>. </a:t>
            </a:r>
            <a:r>
              <a:rPr lang="ru-RU" dirty="0" err="1"/>
              <a:t>Серйозний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внесли </a:t>
            </a:r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С. Л. </a:t>
            </a:r>
            <a:r>
              <a:rPr lang="ru-RU" dirty="0" err="1"/>
              <a:t>Рубінштейн</a:t>
            </a:r>
            <a:r>
              <a:rPr lang="ru-RU" dirty="0"/>
              <a:t>, Б. М. Теплов, Н. С. </a:t>
            </a:r>
            <a:r>
              <a:rPr lang="ru-RU" dirty="0" err="1"/>
              <a:t>Лейтес</a:t>
            </a:r>
            <a:r>
              <a:rPr lang="ru-RU" dirty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7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/>
              <a:t>здібностей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/>
              <a:t>здібності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зумовлені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вродженими</a:t>
            </a:r>
            <a:r>
              <a:rPr lang="ru-RU" dirty="0"/>
              <a:t> задатками,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базі</a:t>
            </a:r>
            <a:r>
              <a:rPr lang="ru-RU" dirty="0" smtClean="0"/>
              <a:t> . </a:t>
            </a:r>
            <a:r>
              <a:rPr lang="ru-RU" dirty="0"/>
              <a:t> </a:t>
            </a:r>
          </a:p>
          <a:p>
            <a:r>
              <a:rPr lang="ru-RU" dirty="0" smtClean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суспільно-історичне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і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у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7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Специфічні</a:t>
            </a:r>
            <a:r>
              <a:rPr lang="ru-RU" dirty="0" smtClean="0"/>
              <a:t>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у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а</a:t>
            </a:r>
            <a:r>
              <a:rPr lang="ru-RU" dirty="0" smtClean="0"/>
              <a:t>) </a:t>
            </a:r>
            <a:r>
              <a:rPr lang="ru-RU" b="1" dirty="0" err="1"/>
              <a:t>теоретичні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схильність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абстрактно-</a:t>
            </a:r>
            <a:r>
              <a:rPr lang="ru-RU" dirty="0" err="1"/>
              <a:t>логічного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і </a:t>
            </a:r>
            <a:r>
              <a:rPr lang="ru-RU" b="1" dirty="0" err="1"/>
              <a:t>практичні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лежать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схильності</a:t>
            </a:r>
            <a:r>
              <a:rPr lang="ru-RU" dirty="0"/>
              <a:t> до конкретно-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б)</a:t>
            </a:r>
            <a:r>
              <a:rPr lang="ru-RU" b="1" dirty="0" smtClean="0"/>
              <a:t> </a:t>
            </a:r>
            <a:r>
              <a:rPr lang="ru-RU" b="1" dirty="0" err="1"/>
              <a:t>навчальні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 smtClean="0"/>
              <a:t>,,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і </a:t>
            </a:r>
            <a:r>
              <a:rPr lang="ru-RU" b="1" dirty="0" err="1"/>
              <a:t>творчі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успішністю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і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відкриттів</a:t>
            </a:r>
            <a:r>
              <a:rPr lang="ru-RU" dirty="0"/>
              <a:t>, </a:t>
            </a:r>
            <a:r>
              <a:rPr lang="ru-RU" dirty="0" err="1"/>
              <a:t>винаходів</a:t>
            </a:r>
            <a:r>
              <a:rPr lang="ru-RU" dirty="0"/>
              <a:t>.  </a:t>
            </a:r>
          </a:p>
          <a:p>
            <a:r>
              <a:rPr lang="ru-RU" dirty="0" smtClean="0"/>
              <a:t>в)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smtClean="0"/>
              <a:t>людьми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8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Талант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Талант -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проявляються</a:t>
            </a:r>
            <a:r>
              <a:rPr lang="ru-RU" dirty="0" smtClean="0"/>
              <a:t> в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досягненнях</a:t>
            </a:r>
            <a:r>
              <a:rPr lang="ru-RU" dirty="0" smtClean="0"/>
              <a:t>, </a:t>
            </a:r>
            <a:r>
              <a:rPr lang="ru-RU" dirty="0" err="1" smtClean="0"/>
              <a:t>важливих</a:t>
            </a:r>
            <a:r>
              <a:rPr lang="ru-RU" dirty="0" smtClean="0"/>
              <a:t> у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перш за все - </a:t>
            </a:r>
            <a:r>
              <a:rPr lang="ru-RU" dirty="0" err="1" smtClean="0"/>
              <a:t>здібностей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. Про </a:t>
            </a:r>
            <a:r>
              <a:rPr lang="ru-RU" dirty="0" err="1" smtClean="0"/>
              <a:t>наявність</a:t>
            </a:r>
            <a:r>
              <a:rPr lang="ru-RU" dirty="0" smtClean="0"/>
              <a:t> таланту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судити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відрізнятися</a:t>
            </a:r>
            <a:r>
              <a:rPr lang="ru-RU" dirty="0" smtClean="0"/>
              <a:t> </a:t>
            </a:r>
            <a:r>
              <a:rPr lang="ru-RU" dirty="0" err="1" smtClean="0"/>
              <a:t>принциповою</a:t>
            </a:r>
            <a:r>
              <a:rPr lang="ru-RU" dirty="0" smtClean="0"/>
              <a:t> </a:t>
            </a:r>
            <a:r>
              <a:rPr lang="ru-RU" dirty="0" err="1" smtClean="0"/>
              <a:t>новизною</a:t>
            </a:r>
            <a:r>
              <a:rPr lang="ru-RU" dirty="0" smtClean="0"/>
              <a:t>, </a:t>
            </a:r>
            <a:r>
              <a:rPr lang="ru-RU" dirty="0" err="1" smtClean="0"/>
              <a:t>оригінальністю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Існує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кілька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типів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індивідуальної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обдарованості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раціонально-мислительний</a:t>
            </a:r>
            <a:r>
              <a:rPr lang="ru-RU" b="1" dirty="0"/>
              <a:t> — </a:t>
            </a:r>
            <a:r>
              <a:rPr lang="ru-RU" dirty="0"/>
              <a:t>необхідний</a:t>
            </a:r>
            <a:r>
              <a:rPr lang="ru-RU" dirty="0"/>
              <a:t> </a:t>
            </a:r>
            <a:r>
              <a:rPr lang="ru-RU" dirty="0"/>
              <a:t>ученим</a:t>
            </a:r>
            <a:r>
              <a:rPr lang="ru-RU" dirty="0"/>
              <a:t>, </a:t>
            </a:r>
            <a:r>
              <a:rPr lang="ru-RU" dirty="0"/>
              <a:t>політикам</a:t>
            </a:r>
            <a:r>
              <a:rPr lang="ru-RU" dirty="0"/>
              <a:t>, </a:t>
            </a:r>
            <a:r>
              <a:rPr lang="ru-RU" dirty="0"/>
              <a:t>економістам</a:t>
            </a:r>
            <a:r>
              <a:rPr lang="ru-RU" dirty="0"/>
              <a:t>; </a:t>
            </a:r>
          </a:p>
          <a:p>
            <a:r>
              <a:rPr lang="ru-RU" b="1" dirty="0"/>
              <a:t>образно-</a:t>
            </a:r>
            <a:r>
              <a:rPr lang="ru-RU" b="1" dirty="0"/>
              <a:t>художній</a:t>
            </a:r>
            <a:r>
              <a:rPr lang="ru-RU" b="1" dirty="0"/>
              <a:t> — </a:t>
            </a:r>
            <a:r>
              <a:rPr lang="ru-RU" dirty="0"/>
              <a:t>дизайнерам, конструкторам, художникам, </a:t>
            </a:r>
            <a:r>
              <a:rPr lang="ru-RU" dirty="0"/>
              <a:t>письменникам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b="1" dirty="0" smtClean="0"/>
              <a:t>раціонально-образний</a:t>
            </a:r>
            <a:r>
              <a:rPr lang="ru-RU" dirty="0" smtClean="0"/>
              <a:t> </a:t>
            </a:r>
            <a:r>
              <a:rPr lang="ru-RU" dirty="0"/>
              <a:t>— історикам, філософам, учителям; </a:t>
            </a:r>
          </a:p>
          <a:p>
            <a:r>
              <a:rPr lang="ru-RU" b="1" dirty="0"/>
              <a:t>емоційно-почуттєвий — </a:t>
            </a:r>
            <a:r>
              <a:rPr lang="ru-RU" dirty="0" smtClean="0"/>
              <a:t>режисерам</a:t>
            </a:r>
            <a:r>
              <a:rPr lang="ru-RU" dirty="0"/>
              <a:t>, літераторам </a:t>
            </a:r>
            <a:r>
              <a:rPr lang="ru-RU" dirty="0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Обдаровані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Обдаровані</a:t>
            </a:r>
            <a:r>
              <a:rPr lang="ru-RU" b="1" dirty="0" smtClean="0"/>
              <a:t> </a:t>
            </a:r>
            <a:r>
              <a:rPr lang="ru-RU" b="1" dirty="0"/>
              <a:t>діти</a:t>
            </a:r>
            <a:r>
              <a:rPr lang="ru-RU" b="1" dirty="0"/>
              <a:t> — </a:t>
            </a:r>
            <a:r>
              <a:rPr lang="ru-RU" b="1" dirty="0"/>
              <a:t>діти</a:t>
            </a:r>
            <a:r>
              <a:rPr lang="ru-RU" b="1" dirty="0"/>
              <a:t>, </a:t>
            </a:r>
            <a:r>
              <a:rPr lang="ru-RU" b="1" dirty="0"/>
              <a:t>які</a:t>
            </a:r>
            <a:r>
              <a:rPr lang="ru-RU" b="1" dirty="0"/>
              <a:t> рано </a:t>
            </a:r>
            <a:r>
              <a:rPr lang="ru-RU" b="1" dirty="0"/>
              <a:t>виявляють</a:t>
            </a:r>
            <a:r>
              <a:rPr lang="ru-RU" b="1" dirty="0"/>
              <a:t> </a:t>
            </a:r>
            <a:r>
              <a:rPr lang="ru-RU" b="1" dirty="0"/>
              <a:t>певні</a:t>
            </a:r>
            <a:r>
              <a:rPr lang="ru-RU" b="1" dirty="0"/>
              <a:t> </a:t>
            </a:r>
            <a:r>
              <a:rPr lang="ru-RU" b="1" dirty="0"/>
              <a:t>здібності</a:t>
            </a:r>
            <a:r>
              <a:rPr lang="ru-RU" b="1" dirty="0"/>
              <a:t> та у </a:t>
            </a:r>
            <a:r>
              <a:rPr lang="ru-RU" b="1" dirty="0"/>
              <a:t>своєму</a:t>
            </a:r>
            <a:r>
              <a:rPr lang="ru-RU" b="1" dirty="0"/>
              <a:t> </a:t>
            </a:r>
            <a:r>
              <a:rPr lang="ru-RU" b="1" dirty="0"/>
              <a:t>розвитку</a:t>
            </a:r>
            <a:r>
              <a:rPr lang="ru-RU" b="1" dirty="0"/>
              <a:t> </a:t>
            </a:r>
            <a:r>
              <a:rPr lang="ru-RU" b="1" dirty="0"/>
              <a:t>набагато</a:t>
            </a:r>
            <a:r>
              <a:rPr lang="ru-RU" b="1" dirty="0"/>
              <a:t> </a:t>
            </a:r>
            <a:r>
              <a:rPr lang="ru-RU" b="1" dirty="0"/>
              <a:t>випереджують</a:t>
            </a:r>
            <a:r>
              <a:rPr lang="ru-RU" b="1" dirty="0"/>
              <a:t> </a:t>
            </a:r>
            <a:r>
              <a:rPr lang="ru-RU" b="1" dirty="0"/>
              <a:t>своїх</a:t>
            </a:r>
            <a:r>
              <a:rPr lang="ru-RU" b="1" dirty="0"/>
              <a:t> </a:t>
            </a:r>
            <a:r>
              <a:rPr lang="ru-RU" b="1" dirty="0"/>
              <a:t>ровесників</a:t>
            </a:r>
            <a:r>
              <a:rPr lang="ru-RU" b="1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7172" name="Picture 4" descr="http://maushili.ru/sovetipsiholog/Kniga_Malch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10948"/>
            <a:ext cx="5400600" cy="36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Технологія</a:t>
            </a:r>
            <a:r>
              <a:rPr lang="ru-RU" dirty="0"/>
              <a:t> </a:t>
            </a:r>
            <a:r>
              <a:rPr lang="ru-RU" dirty="0"/>
              <a:t>роботи</a:t>
            </a:r>
            <a:r>
              <a:rPr lang="ru-RU" dirty="0"/>
              <a:t> з </a:t>
            </a:r>
            <a:r>
              <a:rPr lang="ru-RU" dirty="0"/>
              <a:t>обдарованими</a:t>
            </a:r>
            <a:r>
              <a:rPr lang="ru-RU" dirty="0"/>
              <a:t> </a:t>
            </a:r>
            <a:r>
              <a:rPr lang="ru-RU" dirty="0"/>
              <a:t>дітьми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Слід</a:t>
            </a:r>
            <a:r>
              <a:rPr lang="ru-RU" sz="3400" dirty="0"/>
              <a:t> </a:t>
            </a:r>
            <a:r>
              <a:rPr lang="ru-RU" sz="3400" dirty="0"/>
              <a:t>пам'ятати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smtClean="0"/>
              <a:t>якою б </a:t>
            </a:r>
            <a:r>
              <a:rPr lang="ru-RU" sz="3400" dirty="0"/>
              <a:t>не </a:t>
            </a:r>
            <a:r>
              <a:rPr lang="ru-RU" sz="3400" dirty="0" err="1" smtClean="0"/>
              <a:t>була</a:t>
            </a:r>
            <a:r>
              <a:rPr lang="ru-RU" sz="3400" dirty="0" smtClean="0"/>
              <a:t> </a:t>
            </a:r>
            <a:r>
              <a:rPr lang="ru-RU" sz="3400" dirty="0" err="1" smtClean="0"/>
              <a:t>обдарованою</a:t>
            </a:r>
            <a:r>
              <a:rPr lang="ru-RU" sz="3400" dirty="0" smtClean="0"/>
              <a:t>  </a:t>
            </a:r>
            <a:r>
              <a:rPr lang="ru-RU" sz="3400" dirty="0"/>
              <a:t>дитина</a:t>
            </a:r>
            <a:r>
              <a:rPr lang="ru-RU" sz="3400" dirty="0"/>
              <a:t>, </a:t>
            </a:r>
            <a:r>
              <a:rPr lang="ru-RU" sz="3400" dirty="0" err="1" smtClean="0"/>
              <a:t>її</a:t>
            </a:r>
            <a:r>
              <a:rPr lang="ru-RU" sz="3400" dirty="0" smtClean="0"/>
              <a:t> </a:t>
            </a:r>
            <a:r>
              <a:rPr lang="ru-RU" sz="3400" dirty="0"/>
              <a:t>потрібно</a:t>
            </a:r>
            <a:r>
              <a:rPr lang="ru-RU" sz="3400" dirty="0"/>
              <a:t> </a:t>
            </a:r>
            <a:r>
              <a:rPr lang="ru-RU" sz="3400" dirty="0"/>
              <a:t>вчити</a:t>
            </a:r>
            <a:r>
              <a:rPr lang="ru-RU" sz="3400" dirty="0"/>
              <a:t>. </a:t>
            </a:r>
            <a:r>
              <a:rPr lang="ru-RU" sz="3400" dirty="0"/>
              <a:t>Важливо</a:t>
            </a:r>
            <a:r>
              <a:rPr lang="ru-RU" sz="3400" dirty="0"/>
              <a:t> </a:t>
            </a:r>
            <a:r>
              <a:rPr lang="ru-RU" sz="3400" dirty="0"/>
              <a:t>привчити</a:t>
            </a:r>
            <a:r>
              <a:rPr lang="ru-RU" sz="3400" dirty="0"/>
              <a:t> до </a:t>
            </a:r>
            <a:r>
              <a:rPr lang="ru-RU" sz="3400" b="1" i="1" dirty="0"/>
              <a:t>посидючості</a:t>
            </a:r>
            <a:r>
              <a:rPr lang="ru-RU" sz="3400" dirty="0"/>
              <a:t>, </a:t>
            </a:r>
            <a:r>
              <a:rPr lang="ru-RU" sz="3400" b="1" i="1" dirty="0"/>
              <a:t>привчити</a:t>
            </a:r>
            <a:r>
              <a:rPr lang="ru-RU" sz="3400" b="1" i="1" dirty="0"/>
              <a:t> </a:t>
            </a:r>
            <a:r>
              <a:rPr lang="ru-RU" sz="3400" b="1" i="1" dirty="0"/>
              <a:t>трудитися</a:t>
            </a:r>
            <a:r>
              <a:rPr lang="ru-RU" sz="3400" b="1" i="1" dirty="0"/>
              <a:t>, </a:t>
            </a:r>
            <a:r>
              <a:rPr lang="ru-RU" sz="3400" b="1" i="1" dirty="0"/>
              <a:t>самостійно</a:t>
            </a:r>
            <a:r>
              <a:rPr lang="ru-RU" sz="3400" b="1" i="1" dirty="0"/>
              <a:t> </a:t>
            </a:r>
            <a:r>
              <a:rPr lang="ru-RU" sz="3400" b="1" i="1" dirty="0"/>
              <a:t>приймати</a:t>
            </a:r>
            <a:r>
              <a:rPr lang="ru-RU" sz="3400" b="1" i="1" dirty="0"/>
              <a:t> рішення</a:t>
            </a:r>
            <a:r>
              <a:rPr lang="ru-RU" sz="3400" b="1" i="1" dirty="0" smtClean="0"/>
              <a:t>.</a:t>
            </a:r>
            <a:r>
              <a:rPr lang="ru-RU" sz="3400" b="1" i="1" dirty="0"/>
              <a:t> </a:t>
            </a:r>
          </a:p>
          <a:p>
            <a:r>
              <a:rPr lang="ru-RU" sz="3400" dirty="0"/>
              <a:t>У </a:t>
            </a:r>
            <a:r>
              <a:rPr lang="ru-RU" sz="3400" dirty="0"/>
              <a:t>такої</a:t>
            </a:r>
            <a:r>
              <a:rPr lang="ru-RU" sz="3400" dirty="0"/>
              <a:t> </a:t>
            </a:r>
            <a:r>
              <a:rPr lang="ru-RU" sz="3400" dirty="0"/>
              <a:t>дитини</a:t>
            </a:r>
            <a:r>
              <a:rPr lang="ru-RU" sz="3400" dirty="0"/>
              <a:t> </a:t>
            </a:r>
            <a:r>
              <a:rPr lang="ru-RU" sz="3400" dirty="0"/>
              <a:t>важко</a:t>
            </a:r>
            <a:r>
              <a:rPr lang="ru-RU" sz="3400" dirty="0"/>
              <a:t> </a:t>
            </a:r>
            <a:r>
              <a:rPr lang="ru-RU" sz="3400" dirty="0"/>
              <a:t>виховувати</a:t>
            </a:r>
            <a:r>
              <a:rPr lang="ru-RU" sz="3400" dirty="0"/>
              <a:t> </a:t>
            </a:r>
            <a:r>
              <a:rPr lang="ru-RU" sz="3400" b="1" i="1" dirty="0"/>
              <a:t>терпіння</a:t>
            </a:r>
            <a:r>
              <a:rPr lang="ru-RU" sz="3400" dirty="0"/>
              <a:t> і </a:t>
            </a:r>
            <a:r>
              <a:rPr lang="ru-RU" sz="3400" b="1" i="1" dirty="0"/>
              <a:t>ненав'язливість</a:t>
            </a:r>
            <a:r>
              <a:rPr lang="ru-RU" sz="3400" dirty="0"/>
              <a:t>. </a:t>
            </a:r>
            <a:r>
              <a:rPr lang="ru-RU" sz="3400" dirty="0" err="1" smtClean="0"/>
              <a:t>Необхідне</a:t>
            </a:r>
            <a:r>
              <a:rPr lang="ru-RU" sz="3400" dirty="0" smtClean="0"/>
              <a:t>  </a:t>
            </a:r>
            <a:r>
              <a:rPr lang="ru-RU" sz="3400" dirty="0" err="1" smtClean="0"/>
              <a:t>величезне</a:t>
            </a:r>
            <a:r>
              <a:rPr lang="ru-RU" sz="3400" dirty="0" smtClean="0"/>
              <a:t> </a:t>
            </a:r>
            <a:r>
              <a:rPr lang="ru-RU" sz="3400" dirty="0"/>
              <a:t>завантаження</a:t>
            </a:r>
            <a:r>
              <a:rPr lang="ru-RU" sz="3400" dirty="0"/>
              <a:t> </a:t>
            </a:r>
            <a:r>
              <a:rPr lang="ru-RU" sz="3400" dirty="0"/>
              <a:t>дитини</a:t>
            </a:r>
            <a:r>
              <a:rPr lang="ru-RU" sz="3400" dirty="0"/>
              <a:t>, з </a:t>
            </a:r>
            <a:r>
              <a:rPr lang="ru-RU" sz="3400" dirty="0"/>
              <a:t>дошкільного</a:t>
            </a:r>
            <a:r>
              <a:rPr lang="ru-RU" sz="3400" dirty="0"/>
              <a:t> </a:t>
            </a:r>
            <a:r>
              <a:rPr lang="ru-RU" sz="3400" dirty="0" err="1"/>
              <a:t>віку</a:t>
            </a:r>
            <a:r>
              <a:rPr lang="ru-RU" sz="3400" dirty="0"/>
              <a:t> </a:t>
            </a:r>
            <a:r>
              <a:rPr lang="ru-RU" sz="3400" dirty="0" smtClean="0"/>
              <a:t> </a:t>
            </a:r>
            <a:r>
              <a:rPr lang="ru-RU" sz="3400" dirty="0" err="1" smtClean="0"/>
              <a:t>її</a:t>
            </a:r>
            <a:r>
              <a:rPr lang="ru-RU" sz="3400" dirty="0" smtClean="0"/>
              <a:t> </a:t>
            </a:r>
            <a:r>
              <a:rPr lang="ru-RU" sz="3400" dirty="0" err="1" smtClean="0"/>
              <a:t>слід</a:t>
            </a:r>
            <a:r>
              <a:rPr lang="ru-RU" sz="3400" dirty="0" smtClean="0"/>
              <a:t> </a:t>
            </a:r>
            <a:r>
              <a:rPr lang="ru-RU" sz="3400" dirty="0"/>
              <a:t>залучати</a:t>
            </a:r>
            <a:r>
              <a:rPr lang="ru-RU" sz="3400" dirty="0"/>
              <a:t> до </a:t>
            </a:r>
            <a:r>
              <a:rPr lang="ru-RU" sz="3400" dirty="0"/>
              <a:t>творчої</a:t>
            </a:r>
            <a:r>
              <a:rPr lang="ru-RU" sz="3400" dirty="0"/>
              <a:t> </a:t>
            </a:r>
            <a:r>
              <a:rPr lang="ru-RU" sz="3400" dirty="0"/>
              <a:t>праці</a:t>
            </a:r>
            <a:r>
              <a:rPr lang="ru-RU" sz="3400" dirty="0"/>
              <a:t>, </a:t>
            </a:r>
            <a:r>
              <a:rPr lang="ru-RU" sz="3400" dirty="0"/>
              <a:t>створювати</a:t>
            </a:r>
            <a:r>
              <a:rPr lang="ru-RU" sz="3400" dirty="0"/>
              <a:t> обстановку для </a:t>
            </a:r>
            <a:r>
              <a:rPr lang="ru-RU" sz="3400" dirty="0" err="1"/>
              <a:t>творчості</a:t>
            </a:r>
            <a:r>
              <a:rPr lang="ru-RU" sz="3400" dirty="0" smtClean="0"/>
              <a:t>.</a:t>
            </a:r>
            <a:r>
              <a:rPr lang="ru-RU" sz="3400" dirty="0"/>
              <a:t> </a:t>
            </a:r>
          </a:p>
          <a:p>
            <a:r>
              <a:rPr lang="ru-RU" sz="3400" dirty="0"/>
              <a:t>Для </a:t>
            </a:r>
            <a:r>
              <a:rPr lang="ru-RU" sz="3400" dirty="0"/>
              <a:t>розвитку</a:t>
            </a:r>
            <a:r>
              <a:rPr lang="ru-RU" sz="3400" dirty="0"/>
              <a:t> </a:t>
            </a:r>
            <a:r>
              <a:rPr lang="ru-RU" sz="3400" dirty="0"/>
              <a:t>своїх</a:t>
            </a:r>
            <a:r>
              <a:rPr lang="ru-RU" sz="3400" dirty="0"/>
              <a:t> </a:t>
            </a:r>
            <a:r>
              <a:rPr lang="ru-RU" sz="3400" dirty="0"/>
              <a:t>талантів</a:t>
            </a:r>
            <a:r>
              <a:rPr lang="ru-RU" sz="3400" dirty="0"/>
              <a:t> </a:t>
            </a:r>
            <a:r>
              <a:rPr lang="ru-RU" sz="3400" dirty="0"/>
              <a:t>обдаровані</a:t>
            </a:r>
            <a:r>
              <a:rPr lang="ru-RU" sz="3400" dirty="0"/>
              <a:t> </a:t>
            </a:r>
            <a:r>
              <a:rPr lang="ru-RU" sz="3400" dirty="0"/>
              <a:t>діти</a:t>
            </a:r>
            <a:r>
              <a:rPr lang="ru-RU" sz="3400" dirty="0"/>
              <a:t> </a:t>
            </a:r>
            <a:r>
              <a:rPr lang="ru-RU" sz="3400" dirty="0"/>
              <a:t>повинні</a:t>
            </a:r>
            <a:r>
              <a:rPr lang="ru-RU" sz="3400" dirty="0"/>
              <a:t> </a:t>
            </a:r>
            <a:r>
              <a:rPr lang="ru-RU" sz="3400" dirty="0"/>
              <a:t>вільно</a:t>
            </a:r>
            <a:r>
              <a:rPr lang="ru-RU" sz="3400" dirty="0"/>
              <a:t> </a:t>
            </a:r>
            <a:r>
              <a:rPr lang="ru-RU" sz="3400" dirty="0"/>
              <a:t>розпоряджатися</a:t>
            </a:r>
            <a:r>
              <a:rPr lang="ru-RU" sz="3400" dirty="0"/>
              <a:t> часом і </a:t>
            </a:r>
            <a:r>
              <a:rPr lang="ru-RU" sz="3400" dirty="0" smtClean="0"/>
              <a:t>простором.</a:t>
            </a:r>
            <a:endParaRPr lang="ru-RU" sz="3400" dirty="0"/>
          </a:p>
          <a:p>
            <a:r>
              <a:rPr lang="ru-RU" sz="3400" dirty="0" err="1"/>
              <a:t>Важливо</a:t>
            </a:r>
            <a:r>
              <a:rPr lang="ru-RU" sz="3400" dirty="0"/>
              <a:t>, </a:t>
            </a:r>
            <a:r>
              <a:rPr lang="ru-RU" sz="3400" dirty="0" err="1"/>
              <a:t>побачивши</a:t>
            </a:r>
            <a:r>
              <a:rPr lang="ru-RU" sz="3400" dirty="0"/>
              <a:t> талант </a:t>
            </a:r>
            <a:r>
              <a:rPr lang="ru-RU" sz="3400" dirty="0" err="1"/>
              <a:t>дитини</a:t>
            </a:r>
            <a:r>
              <a:rPr lang="ru-RU" sz="3400" dirty="0"/>
              <a:t>, не </a:t>
            </a:r>
            <a:r>
              <a:rPr lang="ru-RU" sz="3400" dirty="0" err="1"/>
              <a:t>пускати</a:t>
            </a:r>
            <a:r>
              <a:rPr lang="ru-RU" sz="3400" dirty="0"/>
              <a:t> на </a:t>
            </a:r>
            <a:r>
              <a:rPr lang="ru-RU" sz="3400" dirty="0" err="1"/>
              <a:t>самоплив</a:t>
            </a:r>
            <a:r>
              <a:rPr lang="ru-RU" sz="3400" dirty="0"/>
              <a:t>, не </a:t>
            </a:r>
            <a:r>
              <a:rPr lang="ru-RU" sz="3400" dirty="0" err="1"/>
              <a:t>думати</a:t>
            </a:r>
            <a:r>
              <a:rPr lang="ru-RU" sz="3400" dirty="0"/>
              <a:t> </a:t>
            </a:r>
            <a:r>
              <a:rPr lang="ru-RU" sz="3400" dirty="0" err="1"/>
              <a:t>що</a:t>
            </a:r>
            <a:r>
              <a:rPr lang="ru-RU" sz="3400" dirty="0"/>
              <a:t> він сам </a:t>
            </a:r>
            <a:r>
              <a:rPr lang="ru-RU" sz="3400" dirty="0" err="1"/>
              <a:t>знайде</a:t>
            </a:r>
            <a:r>
              <a:rPr lang="ru-RU" sz="3400" dirty="0"/>
              <a:t> дорогу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 </a:t>
            </a:r>
            <a:r>
              <a:rPr lang="ru-RU" sz="3400" dirty="0" err="1"/>
              <a:t>Потрібно</a:t>
            </a:r>
            <a:r>
              <a:rPr lang="ru-RU" sz="3400" dirty="0"/>
              <a:t> </a:t>
            </a:r>
            <a:r>
              <a:rPr lang="ru-RU" sz="3400" dirty="0" err="1"/>
              <a:t>забезпечить</a:t>
            </a:r>
            <a:r>
              <a:rPr lang="ru-RU" sz="3400" dirty="0"/>
              <a:t> </a:t>
            </a:r>
            <a:r>
              <a:rPr lang="ru-RU" sz="3400" dirty="0" err="1"/>
              <a:t>максимальний</a:t>
            </a:r>
            <a:r>
              <a:rPr lang="ru-RU" sz="3400" dirty="0"/>
              <a:t> </a:t>
            </a:r>
            <a:r>
              <a:rPr lang="ru-RU" sz="3400" dirty="0" err="1"/>
              <a:t>розвиток</a:t>
            </a:r>
            <a:r>
              <a:rPr lang="ru-RU" sz="3400" dirty="0"/>
              <a:t>; </a:t>
            </a:r>
            <a:r>
              <a:rPr lang="ru-RU" sz="3400" dirty="0" smtClean="0"/>
              <a:t> не </a:t>
            </a:r>
            <a:r>
              <a:rPr lang="ru-RU" sz="3400" dirty="0" err="1"/>
              <a:t>допомагаючи</a:t>
            </a:r>
            <a:r>
              <a:rPr lang="ru-RU" sz="3400" dirty="0"/>
              <a:t> </a:t>
            </a:r>
            <a:r>
              <a:rPr lang="ru-RU" sz="3400" dirty="0" smtClean="0"/>
              <a:t> - </a:t>
            </a:r>
            <a:r>
              <a:rPr lang="ru-RU" sz="3400" dirty="0" err="1" smtClean="0"/>
              <a:t>неважко</a:t>
            </a:r>
            <a:r>
              <a:rPr lang="ru-RU" sz="3400" dirty="0" smtClean="0"/>
              <a:t> </a:t>
            </a:r>
            <a:r>
              <a:rPr lang="ru-RU" sz="3400" dirty="0" err="1"/>
              <a:t>зробити</a:t>
            </a:r>
            <a:r>
              <a:rPr lang="ru-RU" sz="3400" dirty="0"/>
              <a:t> </a:t>
            </a:r>
            <a:r>
              <a:rPr lang="ru-RU" sz="3400" dirty="0" err="1"/>
              <a:t>його</a:t>
            </a:r>
            <a:r>
              <a:rPr lang="ru-RU" sz="3400" dirty="0"/>
              <a:t> </a:t>
            </a:r>
            <a:r>
              <a:rPr lang="ru-RU" sz="3400" dirty="0" err="1"/>
              <a:t>нижче</a:t>
            </a:r>
            <a:r>
              <a:rPr lang="ru-RU" sz="3400" dirty="0"/>
              <a:t> </a:t>
            </a:r>
            <a:r>
              <a:rPr lang="ru-RU" sz="3400" dirty="0" err="1"/>
              <a:t>посередності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9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Так, </a:t>
            </a:r>
            <a:r>
              <a:rPr lang="ru-RU" dirty="0" err="1"/>
              <a:t>російський</a:t>
            </a:r>
            <a:r>
              <a:rPr lang="ru-RU" dirty="0"/>
              <a:t> композитор </a:t>
            </a:r>
            <a:r>
              <a:rPr lang="ru-RU" b="1" dirty="0" err="1"/>
              <a:t>Микола</a:t>
            </a:r>
            <a:r>
              <a:rPr lang="ru-RU" b="1" dirty="0"/>
              <a:t> </a:t>
            </a:r>
            <a:r>
              <a:rPr lang="ru-RU" b="1" dirty="0" err="1"/>
              <a:t>Римський</a:t>
            </a:r>
            <a:r>
              <a:rPr lang="ru-RU" b="1" dirty="0"/>
              <a:t>-Корсаков </a:t>
            </a:r>
            <a:r>
              <a:rPr lang="ru-RU" dirty="0"/>
              <a:t>уже з </a:t>
            </a:r>
            <a:r>
              <a:rPr lang="ru-RU" dirty="0" err="1"/>
              <a:t>дворічного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добре </a:t>
            </a:r>
            <a:r>
              <a:rPr lang="ru-RU" dirty="0" err="1"/>
              <a:t>розрізняв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мелодії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4338" name="Picture 2" descr="http://upload.wikimedia.org/wikipedia/uk/8/87/%D0%A0%D0%B8%D0%BC%D1%81%D0%BA%D0%B8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017437" cy="47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Моцарт </a:t>
            </a:r>
            <a:r>
              <a:rPr lang="ru-RU" dirty="0"/>
              <a:t>у три роки </a:t>
            </a:r>
            <a:r>
              <a:rPr lang="ru-RU" dirty="0" err="1"/>
              <a:t>грав</a:t>
            </a:r>
            <a:r>
              <a:rPr lang="ru-RU" dirty="0"/>
              <a:t> на </a:t>
            </a:r>
            <a:r>
              <a:rPr lang="ru-RU" dirty="0" err="1"/>
              <a:t>клавесині</a:t>
            </a:r>
            <a:r>
              <a:rPr lang="ru-RU" dirty="0"/>
              <a:t>, а в </a:t>
            </a:r>
            <a:r>
              <a:rPr lang="ru-RU" dirty="0" err="1"/>
              <a:t>чотири</a:t>
            </a:r>
            <a:r>
              <a:rPr lang="ru-RU" dirty="0"/>
              <a:t> почав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 descr="http://upload.wikimedia.org/wikipedia/commons/1/1e/Wolfgang-amadeus-mozar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3"/>
            <a:ext cx="3888432" cy="57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Рано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малярський</a:t>
            </a:r>
            <a:r>
              <a:rPr lang="ru-RU" dirty="0"/>
              <a:t> і </a:t>
            </a:r>
            <a:r>
              <a:rPr lang="ru-RU" dirty="0" err="1"/>
              <a:t>поетичний</a:t>
            </a:r>
            <a:r>
              <a:rPr lang="ru-RU" dirty="0"/>
              <a:t> </a:t>
            </a:r>
            <a:r>
              <a:rPr lang="ru-RU" dirty="0" err="1"/>
              <a:t>хист</a:t>
            </a:r>
            <a:r>
              <a:rPr lang="ru-RU" dirty="0"/>
              <a:t> і у </a:t>
            </a:r>
            <a:r>
              <a:rPr lang="ru-RU" b="1" dirty="0" err="1"/>
              <a:t>Шевченка</a:t>
            </a:r>
            <a:r>
              <a:rPr lang="ru-RU" b="1" dirty="0"/>
              <a:t>.  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http://allday.ru/uploads/posts/2009-01/1233427691_avtoportre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76" y="620688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/>
              <a:t>поет </a:t>
            </a:r>
            <a:r>
              <a:rPr lang="ru-RU" b="1" dirty="0" err="1"/>
              <a:t>Олександр</a:t>
            </a:r>
            <a:r>
              <a:rPr lang="ru-RU" b="1" dirty="0"/>
              <a:t> </a:t>
            </a:r>
            <a:r>
              <a:rPr lang="ru-RU" b="1" dirty="0" err="1"/>
              <a:t>Пушкін</a:t>
            </a:r>
            <a:r>
              <a:rPr lang="ru-RU" b="1" dirty="0"/>
              <a:t> </a:t>
            </a:r>
            <a:r>
              <a:rPr lang="ru-RU" dirty="0"/>
              <a:t>писав</a:t>
            </a:r>
            <a:r>
              <a:rPr lang="ru-RU" b="1" dirty="0"/>
              <a:t> </a:t>
            </a:r>
            <a:r>
              <a:rPr lang="ru-RU" dirty="0" err="1"/>
              <a:t>вірші</a:t>
            </a:r>
            <a:r>
              <a:rPr lang="ru-RU" dirty="0"/>
              <a:t> в </a:t>
            </a:r>
            <a:r>
              <a:rPr lang="ru-RU" dirty="0" err="1"/>
              <a:t>дев'ять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</a:p>
          <a:p>
            <a:endParaRPr lang="ru-RU" dirty="0"/>
          </a:p>
        </p:txBody>
      </p:sp>
      <p:pic>
        <p:nvPicPr>
          <p:cNvPr id="6" name="Рисунок 5" descr="http://img1.liveinternet.ru/images/attach/c/5/86/346/86346729_large_7a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147056" cy="5472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0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419</Words>
  <Application>Microsoft Office PowerPoint</Application>
  <PresentationFormat>Экран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Презентація  з психології на тему: ”Талант і обдарованість” Підготували: учениці 7 С-Г класу Шевченко Олена Ніколаєнко Владислава</vt:lpstr>
      <vt:lpstr>Обдарованість</vt:lpstr>
      <vt:lpstr>Існує кілька типів індивідуальної обдарованості: </vt:lpstr>
      <vt:lpstr>Обдаровані діти</vt:lpstr>
      <vt:lpstr>Технологія роботи з обдарованими дітьми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Геніальність</vt:lpstr>
      <vt:lpstr>Презентация PowerPoint</vt:lpstr>
      <vt:lpstr>Презентация PowerPoint</vt:lpstr>
      <vt:lpstr>Вплив соціального середовища на обдарованість</vt:lpstr>
      <vt:lpstr>Здібності</vt:lpstr>
      <vt:lpstr>Презентация PowerPoint</vt:lpstr>
      <vt:lpstr>Класифікація здібностей</vt:lpstr>
      <vt:lpstr>Специфічні людські здібності у свою чергу поділяються на: </vt:lpstr>
      <vt:lpstr>Талант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з психології на тему:”Талант і обдарованість”  Підготували учениці 7 С-Г класу Шевченко Олена Ніколаєнко Владислава</dc:title>
  <dc:creator>SPA</dc:creator>
  <cp:lastModifiedBy>SPA</cp:lastModifiedBy>
  <cp:revision>17</cp:revision>
  <dcterms:created xsi:type="dcterms:W3CDTF">2013-10-20T18:36:22Z</dcterms:created>
  <dcterms:modified xsi:type="dcterms:W3CDTF">2013-10-20T23:13:29Z</dcterms:modified>
</cp:coreProperties>
</file>