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26.08.2013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26.08.2013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6600" dirty="0" smtClean="0">
                <a:solidFill>
                  <a:schemeClr val="tx1">
                    <a:lumMod val="65000"/>
                  </a:schemeClr>
                </a:solidFill>
                <a:latin typeface="Courier New" pitchFamily="49" charset="0"/>
                <a:cs typeface="Courier New" pitchFamily="49" charset="0"/>
              </a:rPr>
              <a:t>Імунна</a:t>
            </a:r>
            <a:r>
              <a:rPr lang="uk-UA" sz="6600" dirty="0" smtClean="0">
                <a:latin typeface="Courier New" pitchFamily="49" charset="0"/>
                <a:cs typeface="Courier New" pitchFamily="49" charset="0"/>
              </a:rPr>
              <a:t> </a:t>
            </a:r>
            <a:r>
              <a:rPr lang="uk-UA" sz="6600" dirty="0" smtClean="0">
                <a:solidFill>
                  <a:schemeClr val="tx1">
                    <a:lumMod val="65000"/>
                  </a:schemeClr>
                </a:solidFill>
                <a:latin typeface="Courier New" pitchFamily="49" charset="0"/>
                <a:cs typeface="Courier New" pitchFamily="49" charset="0"/>
              </a:rPr>
              <a:t>система</a:t>
            </a:r>
            <a:endParaRPr lang="ru-RU" sz="6600" dirty="0">
              <a:solidFill>
                <a:schemeClr val="tx1">
                  <a:lumMod val="65000"/>
                </a:schemeClr>
              </a:solidFill>
              <a:latin typeface="Courier New" pitchFamily="49" charset="0"/>
              <a:cs typeface="Courier New" pitchFamily="49" charset="0"/>
            </a:endParaRPr>
          </a:p>
        </p:txBody>
      </p:sp>
      <p:sp>
        <p:nvSpPr>
          <p:cNvPr id="3" name="Подзаголовок 2"/>
          <p:cNvSpPr>
            <a:spLocks noGrp="1"/>
          </p:cNvSpPr>
          <p:nvPr>
            <p:ph type="subTitle" idx="1"/>
          </p:nvPr>
        </p:nvSpPr>
        <p:spPr/>
        <p:txBody>
          <a:bodyPr/>
          <a:lstStyle/>
          <a:p>
            <a:endParaRPr lang="ru-RU"/>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imunnaya_sistema.png"/>
          <p:cNvPicPr>
            <a:picLocks noGrp="1" noChangeAspect="1"/>
          </p:cNvPicPr>
          <p:nvPr>
            <p:ph idx="1"/>
          </p:nvPr>
        </p:nvPicPr>
        <p:blipFill>
          <a:blip r:embed="rId2"/>
          <a:stretch>
            <a:fillRect/>
          </a:stretch>
        </p:blipFill>
        <p:spPr>
          <a:xfrm>
            <a:off x="357158" y="857233"/>
            <a:ext cx="8286808" cy="600076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Кінець</a:t>
            </a:r>
            <a:br>
              <a:rPr lang="uk-UA" dirty="0" smtClean="0"/>
            </a:br>
            <a:r>
              <a:rPr lang="uk-UA" dirty="0" smtClean="0"/>
              <a:t>Дякую за увагу.</a:t>
            </a:r>
            <a:endParaRPr lang="ru-RU" dirty="0"/>
          </a:p>
        </p:txBody>
      </p:sp>
      <p:pic>
        <p:nvPicPr>
          <p:cNvPr id="4" name="Содержимое 3" descr="1anek.gif"/>
          <p:cNvPicPr>
            <a:picLocks noGrp="1" noChangeAspect="1"/>
          </p:cNvPicPr>
          <p:nvPr>
            <p:ph idx="1"/>
          </p:nvPr>
        </p:nvPicPr>
        <p:blipFill>
          <a:blip r:embed="rId2"/>
          <a:stretch>
            <a:fillRect/>
          </a:stretch>
        </p:blipFill>
        <p:spPr>
          <a:xfrm>
            <a:off x="1142976" y="2214554"/>
            <a:ext cx="6215106" cy="42862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71670" y="285728"/>
            <a:ext cx="6615130" cy="6286544"/>
          </a:xfrm>
        </p:spPr>
        <p:txBody>
          <a:bodyPr>
            <a:normAutofit fontScale="90000"/>
          </a:bodyPr>
          <a:lstStyle/>
          <a:p>
            <a:r>
              <a:rPr lang="uk-UA" dirty="0" smtClean="0"/>
              <a:t>План</a:t>
            </a:r>
            <a:br>
              <a:rPr lang="uk-UA" dirty="0" smtClean="0"/>
            </a:br>
            <a:r>
              <a:rPr lang="en-US" dirty="0" smtClean="0"/>
              <a:t>1</a:t>
            </a:r>
            <a:r>
              <a:rPr lang="uk-UA" dirty="0" err="1" smtClean="0"/>
              <a:t>.Імунна</a:t>
            </a:r>
            <a:r>
              <a:rPr lang="uk-UA" dirty="0" smtClean="0"/>
              <a:t> система.</a:t>
            </a:r>
            <a:br>
              <a:rPr lang="uk-UA" dirty="0" smtClean="0"/>
            </a:br>
            <a:r>
              <a:rPr lang="uk-UA" dirty="0" smtClean="0"/>
              <a:t>2.Лімфоцити(</a:t>
            </a:r>
            <a:r>
              <a:rPr lang="uk-UA" dirty="0" err="1" smtClean="0"/>
              <a:t>Т-клітери</a:t>
            </a:r>
            <a:r>
              <a:rPr lang="uk-UA" dirty="0" smtClean="0"/>
              <a:t>,</a:t>
            </a:r>
            <a:r>
              <a:rPr lang="uk-UA" dirty="0" err="1" smtClean="0"/>
              <a:t>Т-хелпери</a:t>
            </a:r>
            <a:r>
              <a:rPr lang="uk-UA" dirty="0" smtClean="0"/>
              <a:t>).</a:t>
            </a:r>
            <a:br>
              <a:rPr lang="uk-UA" dirty="0" smtClean="0"/>
            </a:br>
            <a:r>
              <a:rPr lang="uk-UA" dirty="0" smtClean="0"/>
              <a:t>3.Функція імунної системи.</a:t>
            </a:r>
            <a:br>
              <a:rPr lang="uk-UA" dirty="0" smtClean="0"/>
            </a:br>
            <a:r>
              <a:rPr lang="uk-UA" dirty="0" smtClean="0"/>
              <a:t>4.Класифікація імунітету.</a:t>
            </a:r>
            <a:br>
              <a:rPr lang="uk-UA" dirty="0" smtClean="0"/>
            </a:br>
            <a:r>
              <a:rPr lang="uk-UA" dirty="0" smtClean="0"/>
              <a:t>5.Набутий імунітет.</a:t>
            </a:r>
            <a:endParaRPr lang="ru-RU" dirty="0"/>
          </a:p>
        </p:txBody>
      </p:sp>
      <p:sp>
        <p:nvSpPr>
          <p:cNvPr id="3" name="Содержимое 2"/>
          <p:cNvSpPr>
            <a:spLocks noGrp="1"/>
          </p:cNvSpPr>
          <p:nvPr>
            <p:ph idx="1"/>
          </p:nvPr>
        </p:nvSpPr>
        <p:spPr>
          <a:xfrm>
            <a:off x="457200" y="1935480"/>
            <a:ext cx="1685908" cy="4389120"/>
          </a:xfrm>
        </p:spPr>
        <p:txBody>
          <a:bodyPr/>
          <a:lstStyle/>
          <a:p>
            <a:endParaRPr lang="ru-RU" dirty="0"/>
          </a:p>
        </p:txBody>
      </p:sp>
    </p:spTree>
  </p:cSld>
  <p:clrMapOvr>
    <a:masterClrMapping/>
  </p:clrMapOvr>
  <p:transition>
    <p:diamon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4546" y="0"/>
            <a:ext cx="6929454" cy="6357958"/>
          </a:xfrm>
        </p:spPr>
        <p:txBody>
          <a:bodyPr>
            <a:normAutofit/>
          </a:bodyPr>
          <a:lstStyle/>
          <a:p>
            <a:r>
              <a:rPr lang="vi-VN" sz="2400" dirty="0" smtClean="0"/>
              <a:t>Іму́нна систе́ма</a:t>
            </a:r>
            <a:r>
              <a:rPr lang="vi-VN" sz="1600" dirty="0" smtClean="0"/>
              <a:t> — сукупність органів, тканин, клітин, які забезпечують захист організму від чужорідних агентів; система організму, яка контролює сталість клітинного і гуморального складу організму.</a:t>
            </a:r>
            <a:br>
              <a:rPr lang="vi-VN" sz="1600" dirty="0" smtClean="0"/>
            </a:br>
            <a:r>
              <a:rPr lang="vi-VN" sz="1600" dirty="0" smtClean="0"/>
              <a:t> Знищенню імунною системою підлягає генетично чужорідне: молекули інших організмів, мікробні клітини, молекули, до яких утворюються антитіла, а також, пошкоджені клітини власного організму; крім того, імунна система може реагувати на власні клітини та тканини, що мають пошкодження або злоякісно трансформовані.</a:t>
            </a:r>
            <a:r>
              <a:rPr lang="uk-UA" sz="1600" dirty="0" smtClean="0"/>
              <a:t/>
            </a:r>
            <a:br>
              <a:rPr lang="uk-UA" sz="1600" dirty="0" smtClean="0"/>
            </a:br>
            <a:r>
              <a:rPr lang="uk-UA" sz="2000" dirty="0" smtClean="0"/>
              <a:t>Органи імунної системи</a:t>
            </a:r>
            <a:r>
              <a:rPr lang="uk-UA" sz="1600" dirty="0" smtClean="0"/>
              <a:t>.</a:t>
            </a:r>
            <a:br>
              <a:rPr lang="uk-UA" sz="1600" dirty="0" smtClean="0"/>
            </a:br>
            <a:r>
              <a:rPr lang="uk-UA" sz="1600" dirty="0" smtClean="0"/>
              <a:t>центральні (кістковий мозок і </a:t>
            </a:r>
            <a:r>
              <a:rPr lang="uk-UA" sz="1600" dirty="0" err="1" smtClean="0"/>
              <a:t>тимус</a:t>
            </a:r>
            <a:r>
              <a:rPr lang="uk-UA" sz="1600" dirty="0" smtClean="0"/>
              <a:t>)</a:t>
            </a:r>
            <a:br>
              <a:rPr lang="uk-UA" sz="1600" dirty="0" smtClean="0"/>
            </a:br>
            <a:r>
              <a:rPr lang="uk-UA" sz="1600" dirty="0" smtClean="0"/>
              <a:t>периферійні (селезінка, лімфатичні вузли та інші накопичення </a:t>
            </a:r>
            <a:r>
              <a:rPr lang="uk-UA" sz="1600" dirty="0" err="1" smtClean="0"/>
              <a:t>лімфоїдних</a:t>
            </a:r>
            <a:r>
              <a:rPr lang="uk-UA" sz="1600" dirty="0" smtClean="0"/>
              <a:t> тканин).</a:t>
            </a:r>
            <a:br>
              <a:rPr lang="uk-UA" sz="1600" dirty="0" smtClean="0"/>
            </a:br>
            <a:r>
              <a:rPr lang="uk-UA" sz="2000" dirty="0" smtClean="0"/>
              <a:t>Клітини імунної системи. </a:t>
            </a:r>
            <a:r>
              <a:rPr lang="uk-UA" sz="1600" dirty="0" smtClean="0"/>
              <a:t/>
            </a:r>
            <a:br>
              <a:rPr lang="uk-UA" sz="1600" dirty="0" smtClean="0"/>
            </a:br>
            <a:r>
              <a:rPr lang="uk-UA" sz="1600" dirty="0" smtClean="0"/>
              <a:t>лейкоцити (спеціальні клітини імунної системи):</a:t>
            </a:r>
            <a:br>
              <a:rPr lang="uk-UA" sz="1600" dirty="0" smtClean="0"/>
            </a:br>
            <a:r>
              <a:rPr lang="uk-UA" sz="1600" dirty="0" smtClean="0"/>
              <a:t>лімфоцити (Т-лімфоцити, В-лімфоцити, Нормальні </a:t>
            </a:r>
            <a:r>
              <a:rPr lang="uk-UA" sz="1600" dirty="0" err="1" smtClean="0"/>
              <a:t>кіллери</a:t>
            </a:r>
            <a:r>
              <a:rPr lang="uk-UA" sz="1600" dirty="0" smtClean="0"/>
              <a:t>)</a:t>
            </a:r>
            <a:br>
              <a:rPr lang="uk-UA" sz="1600" dirty="0" smtClean="0"/>
            </a:br>
            <a:r>
              <a:rPr lang="uk-UA" sz="1600" dirty="0" smtClean="0"/>
              <a:t>фагоцити (макрофаги, еозинофіли, </a:t>
            </a:r>
            <a:r>
              <a:rPr lang="uk-UA" sz="1600" dirty="0" err="1" smtClean="0"/>
              <a:t>нейтрофіли</a:t>
            </a:r>
            <a:r>
              <a:rPr lang="uk-UA" sz="1600" dirty="0" smtClean="0"/>
              <a:t>, базофіли, дендритні клітини, </a:t>
            </a:r>
            <a:r>
              <a:rPr lang="uk-UA" sz="1600" dirty="0" err="1" smtClean="0"/>
              <a:t>мікроглії</a:t>
            </a:r>
            <a:r>
              <a:rPr lang="uk-UA" sz="1600" dirty="0" smtClean="0"/>
              <a:t>, </a:t>
            </a:r>
            <a:r>
              <a:rPr lang="uk-UA" sz="1600" dirty="0" err="1" smtClean="0"/>
              <a:t>купферовські</a:t>
            </a:r>
            <a:r>
              <a:rPr lang="uk-UA" sz="1600" dirty="0" smtClean="0"/>
              <a:t> клітини)</a:t>
            </a:r>
            <a:br>
              <a:rPr lang="uk-UA" sz="1600" dirty="0" smtClean="0"/>
            </a:br>
            <a:r>
              <a:rPr lang="uk-UA" sz="1600" dirty="0" smtClean="0"/>
              <a:t>допоміжні клітини (тучні клітини, тромбоцити)</a:t>
            </a:r>
            <a:endParaRPr lang="ru-RU" sz="1600" dirty="0"/>
          </a:p>
        </p:txBody>
      </p:sp>
      <p:pic>
        <p:nvPicPr>
          <p:cNvPr id="4" name="Содержимое 3" descr="132844a1d3525d2313.jpg"/>
          <p:cNvPicPr>
            <a:picLocks noGrp="1" noChangeAspect="1"/>
          </p:cNvPicPr>
          <p:nvPr>
            <p:ph idx="1"/>
          </p:nvPr>
        </p:nvPicPr>
        <p:blipFill>
          <a:blip r:embed="rId2"/>
          <a:stretch>
            <a:fillRect/>
          </a:stretch>
        </p:blipFill>
        <p:spPr>
          <a:xfrm>
            <a:off x="0" y="1357298"/>
            <a:ext cx="2143108" cy="4929222"/>
          </a:xfrm>
        </p:spPr>
      </p:pic>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142852"/>
            <a:ext cx="9001156" cy="6715148"/>
          </a:xfrm>
        </p:spPr>
        <p:txBody>
          <a:bodyPr>
            <a:normAutofit/>
          </a:bodyPr>
          <a:lstStyle/>
          <a:p>
            <a:r>
              <a:rPr lang="ru-RU" sz="3200" dirty="0" err="1" smtClean="0"/>
              <a:t>Лімфоцити</a:t>
            </a:r>
            <a:r>
              <a:rPr lang="ru-RU" sz="3200" dirty="0" smtClean="0"/>
              <a:t>.</a:t>
            </a:r>
            <a:r>
              <a:rPr lang="ru-RU" sz="1800" dirty="0" smtClean="0"/>
              <a:t/>
            </a:r>
            <a:br>
              <a:rPr lang="ru-RU" sz="1800" dirty="0" smtClean="0"/>
            </a:br>
            <a:r>
              <a:rPr lang="ru-RU" sz="1800" dirty="0" smtClean="0"/>
              <a:t/>
            </a:r>
            <a:br>
              <a:rPr lang="ru-RU" sz="1800" dirty="0" smtClean="0"/>
            </a:br>
            <a:r>
              <a:rPr lang="ru-RU" sz="1800" dirty="0" err="1" smtClean="0"/>
              <a:t>Клітини</a:t>
            </a:r>
            <a:r>
              <a:rPr lang="ru-RU" sz="1800" dirty="0" smtClean="0"/>
              <a:t> </a:t>
            </a:r>
            <a:r>
              <a:rPr lang="ru-RU" sz="1800" dirty="0" err="1" smtClean="0"/>
              <a:t>імунної</a:t>
            </a:r>
            <a:r>
              <a:rPr lang="ru-RU" sz="1800" dirty="0" smtClean="0"/>
              <a:t> </a:t>
            </a:r>
            <a:r>
              <a:rPr lang="ru-RU" sz="1800" dirty="0" err="1" smtClean="0"/>
              <a:t>системи</a:t>
            </a:r>
            <a:r>
              <a:rPr lang="ru-RU" sz="1800" dirty="0" smtClean="0"/>
              <a:t>, на </a:t>
            </a:r>
            <a:r>
              <a:rPr lang="ru-RU" sz="1800" dirty="0" err="1" smtClean="0"/>
              <a:t>які</a:t>
            </a:r>
            <a:r>
              <a:rPr lang="ru-RU" sz="1800" dirty="0" smtClean="0"/>
              <a:t> </a:t>
            </a:r>
            <a:r>
              <a:rPr lang="ru-RU" sz="1800" dirty="0" err="1" smtClean="0"/>
              <a:t>покладені</a:t>
            </a:r>
            <a:r>
              <a:rPr lang="ru-RU" sz="1800" dirty="0" smtClean="0"/>
              <a:t> </a:t>
            </a:r>
            <a:r>
              <a:rPr lang="ru-RU" sz="1800" dirty="0" err="1" smtClean="0"/>
              <a:t>ключові</a:t>
            </a:r>
            <a:r>
              <a:rPr lang="ru-RU" sz="1800" dirty="0" smtClean="0"/>
              <a:t> </a:t>
            </a:r>
            <a:r>
              <a:rPr lang="ru-RU" sz="1800" dirty="0" err="1" smtClean="0"/>
              <a:t>функції</a:t>
            </a:r>
            <a:r>
              <a:rPr lang="ru-RU" sz="1800" dirty="0" smtClean="0"/>
              <a:t> </a:t>
            </a:r>
            <a:r>
              <a:rPr lang="ru-RU" sz="1800" dirty="0" err="1" smtClean="0"/>
              <a:t>щодо</a:t>
            </a:r>
            <a:r>
              <a:rPr lang="ru-RU" sz="1800" dirty="0" smtClean="0"/>
              <a:t> </a:t>
            </a:r>
            <a:r>
              <a:rPr lang="ru-RU" sz="1800" dirty="0" err="1" smtClean="0"/>
              <a:t>здійснення</a:t>
            </a:r>
            <a:r>
              <a:rPr lang="ru-RU" sz="1800" dirty="0" smtClean="0"/>
              <a:t> </a:t>
            </a:r>
            <a:r>
              <a:rPr lang="ru-RU" sz="1800" dirty="0" err="1" smtClean="0"/>
              <a:t>набутого</a:t>
            </a:r>
            <a:r>
              <a:rPr lang="ru-RU" sz="1800" dirty="0" smtClean="0"/>
              <a:t> </a:t>
            </a:r>
            <a:r>
              <a:rPr lang="ru-RU" sz="1800" dirty="0" err="1" smtClean="0"/>
              <a:t>імунітету</a:t>
            </a:r>
            <a:r>
              <a:rPr lang="ru-RU" sz="1800" dirty="0" smtClean="0"/>
              <a:t>, </a:t>
            </a:r>
            <a:r>
              <a:rPr lang="ru-RU" sz="1800" dirty="0" err="1" smtClean="0"/>
              <a:t>відносяться</a:t>
            </a:r>
            <a:r>
              <a:rPr lang="ru-RU" sz="1800" dirty="0" smtClean="0"/>
              <a:t> до </a:t>
            </a:r>
            <a:r>
              <a:rPr lang="ru-RU" sz="1800" dirty="0" err="1" smtClean="0"/>
              <a:t>лімфоцитів</a:t>
            </a:r>
            <a:r>
              <a:rPr lang="ru-RU" sz="1800" dirty="0" smtClean="0"/>
              <a:t>, </a:t>
            </a:r>
            <a:r>
              <a:rPr lang="ru-RU" sz="1800" dirty="0" err="1" smtClean="0"/>
              <a:t>які</a:t>
            </a:r>
            <a:r>
              <a:rPr lang="ru-RU" sz="1800" dirty="0" smtClean="0"/>
              <a:t> </a:t>
            </a:r>
            <a:r>
              <a:rPr lang="ru-RU" sz="1800" dirty="0" err="1" smtClean="0"/>
              <a:t>є</a:t>
            </a:r>
            <a:r>
              <a:rPr lang="ru-RU" sz="1800" dirty="0" smtClean="0"/>
              <a:t> </a:t>
            </a:r>
            <a:r>
              <a:rPr lang="ru-RU" sz="1800" dirty="0" err="1" smtClean="0"/>
              <a:t>підтипом</a:t>
            </a:r>
            <a:r>
              <a:rPr lang="ru-RU" sz="1800" dirty="0" smtClean="0"/>
              <a:t> </a:t>
            </a:r>
            <a:r>
              <a:rPr lang="ru-RU" sz="1800" dirty="0" err="1" smtClean="0"/>
              <a:t>лейкоцитів</a:t>
            </a:r>
            <a:r>
              <a:rPr lang="ru-RU" sz="1800" dirty="0" smtClean="0"/>
              <a:t>. Велика </a:t>
            </a:r>
            <a:r>
              <a:rPr lang="ru-RU" sz="1800" dirty="0" err="1" smtClean="0"/>
              <a:t>частина</a:t>
            </a:r>
            <a:r>
              <a:rPr lang="ru-RU" sz="1800" dirty="0" smtClean="0"/>
              <a:t> </a:t>
            </a:r>
            <a:r>
              <a:rPr lang="ru-RU" sz="1800" dirty="0" err="1" smtClean="0"/>
              <a:t>лімфоцитів</a:t>
            </a:r>
            <a:r>
              <a:rPr lang="ru-RU" sz="1800" dirty="0" smtClean="0"/>
              <a:t> </a:t>
            </a:r>
            <a:r>
              <a:rPr lang="ru-RU" sz="1800" dirty="0" err="1" smtClean="0"/>
              <a:t>відповідає</a:t>
            </a:r>
            <a:r>
              <a:rPr lang="ru-RU" sz="1800" dirty="0" smtClean="0"/>
              <a:t> за </a:t>
            </a:r>
            <a:r>
              <a:rPr lang="ru-RU" sz="1800" dirty="0" err="1" smtClean="0"/>
              <a:t>специфічний</a:t>
            </a:r>
            <a:r>
              <a:rPr lang="ru-RU" sz="1800" dirty="0" smtClean="0"/>
              <a:t> </a:t>
            </a:r>
            <a:r>
              <a:rPr lang="ru-RU" sz="1800" dirty="0" err="1" smtClean="0"/>
              <a:t>набутий</a:t>
            </a:r>
            <a:r>
              <a:rPr lang="ru-RU" sz="1800" dirty="0" smtClean="0"/>
              <a:t> </a:t>
            </a:r>
            <a:r>
              <a:rPr lang="ru-RU" sz="1800" dirty="0" err="1" smtClean="0"/>
              <a:t>імунітет</a:t>
            </a:r>
            <a:r>
              <a:rPr lang="ru-RU" sz="1800" dirty="0" smtClean="0"/>
              <a:t>, </a:t>
            </a:r>
            <a:r>
              <a:rPr lang="ru-RU" sz="1800" dirty="0" err="1" smtClean="0"/>
              <a:t>оскільки</a:t>
            </a:r>
            <a:r>
              <a:rPr lang="ru-RU" sz="1800" dirty="0" smtClean="0"/>
              <a:t> </a:t>
            </a:r>
            <a:r>
              <a:rPr lang="ru-RU" sz="1800" dirty="0" err="1" smtClean="0"/>
              <a:t>можуть</a:t>
            </a:r>
            <a:r>
              <a:rPr lang="ru-RU" sz="1800" dirty="0" smtClean="0"/>
              <a:t> </a:t>
            </a:r>
            <a:r>
              <a:rPr lang="ru-RU" sz="1800" dirty="0" err="1" smtClean="0"/>
              <a:t>розпізнавати</a:t>
            </a:r>
            <a:r>
              <a:rPr lang="ru-RU" sz="1800" dirty="0" smtClean="0"/>
              <a:t> </a:t>
            </a:r>
            <a:r>
              <a:rPr lang="ru-RU" sz="1800" dirty="0" err="1" smtClean="0"/>
              <a:t>збудників</a:t>
            </a:r>
            <a:r>
              <a:rPr lang="ru-RU" sz="1800" dirty="0" smtClean="0"/>
              <a:t> </a:t>
            </a:r>
            <a:r>
              <a:rPr lang="ru-RU" sz="1800" dirty="0" err="1" smtClean="0"/>
              <a:t>інфекції</a:t>
            </a:r>
            <a:r>
              <a:rPr lang="ru-RU" sz="1800" dirty="0" smtClean="0"/>
              <a:t> </a:t>
            </a:r>
            <a:r>
              <a:rPr lang="ru-RU" sz="1800" dirty="0" err="1" smtClean="0"/>
              <a:t>всередині</a:t>
            </a:r>
            <a:r>
              <a:rPr lang="ru-RU" sz="1800" dirty="0" smtClean="0"/>
              <a:t> </a:t>
            </a:r>
            <a:r>
              <a:rPr lang="ru-RU" sz="1800" dirty="0" err="1" smtClean="0"/>
              <a:t>або</a:t>
            </a:r>
            <a:r>
              <a:rPr lang="ru-RU" sz="1800" dirty="0" smtClean="0"/>
              <a:t> поза </a:t>
            </a:r>
            <a:r>
              <a:rPr lang="ru-RU" sz="1800" dirty="0" err="1" smtClean="0"/>
              <a:t>клітинами</a:t>
            </a:r>
            <a:r>
              <a:rPr lang="ru-RU" sz="1800" dirty="0" smtClean="0"/>
              <a:t>, в тканинах </a:t>
            </a:r>
            <a:r>
              <a:rPr lang="ru-RU" sz="1800" dirty="0" err="1" smtClean="0"/>
              <a:t>або</a:t>
            </a:r>
            <a:r>
              <a:rPr lang="ru-RU" sz="1800" dirty="0" smtClean="0"/>
              <a:t> в </a:t>
            </a:r>
            <a:r>
              <a:rPr lang="ru-RU" sz="1800" dirty="0" err="1" smtClean="0"/>
              <a:t>крові</a:t>
            </a:r>
            <a:r>
              <a:rPr lang="ru-RU" sz="1800" dirty="0" smtClean="0"/>
              <a:t>.</a:t>
            </a:r>
            <a:br>
              <a:rPr lang="ru-RU" sz="1800" dirty="0" smtClean="0"/>
            </a:br>
            <a:r>
              <a:rPr lang="ru-RU" sz="1800" dirty="0" smtClean="0"/>
              <a:t/>
            </a:r>
            <a:br>
              <a:rPr lang="ru-RU" sz="1800" dirty="0" smtClean="0"/>
            </a:br>
            <a:r>
              <a:rPr lang="ru-RU" sz="1800" dirty="0" err="1" smtClean="0"/>
              <a:t>Основними</a:t>
            </a:r>
            <a:r>
              <a:rPr lang="ru-RU" sz="1800" dirty="0" smtClean="0"/>
              <a:t> типами </a:t>
            </a:r>
            <a:r>
              <a:rPr lang="ru-RU" sz="1800" dirty="0" err="1" smtClean="0"/>
              <a:t>лімфоцитів</a:t>
            </a:r>
            <a:r>
              <a:rPr lang="ru-RU" sz="1800" dirty="0" smtClean="0"/>
              <a:t> </a:t>
            </a:r>
            <a:r>
              <a:rPr lang="ru-RU" sz="1800" dirty="0" err="1" smtClean="0"/>
              <a:t>є</a:t>
            </a:r>
            <a:r>
              <a:rPr lang="ru-RU" sz="1800" dirty="0" smtClean="0"/>
              <a:t> </a:t>
            </a:r>
            <a:r>
              <a:rPr lang="en-US" sz="1800" dirty="0" smtClean="0"/>
              <a:t>B-</a:t>
            </a:r>
            <a:r>
              <a:rPr lang="ru-RU" sz="1800" dirty="0" err="1" smtClean="0"/>
              <a:t>лімфоцити</a:t>
            </a:r>
            <a:r>
              <a:rPr lang="ru-RU" sz="1800" dirty="0" smtClean="0"/>
              <a:t> та </a:t>
            </a:r>
            <a:r>
              <a:rPr lang="en-US" sz="1800" dirty="0" smtClean="0"/>
              <a:t>T-</a:t>
            </a:r>
            <a:r>
              <a:rPr lang="ru-RU" sz="1800" dirty="0" err="1" smtClean="0"/>
              <a:t>лімфоцити</a:t>
            </a:r>
            <a:r>
              <a:rPr lang="ru-RU" sz="1800" dirty="0" smtClean="0"/>
              <a:t>, </a:t>
            </a:r>
            <a:r>
              <a:rPr lang="ru-RU" sz="1800" dirty="0" err="1" smtClean="0"/>
              <a:t>які</a:t>
            </a:r>
            <a:r>
              <a:rPr lang="ru-RU" sz="1800" dirty="0" smtClean="0"/>
              <a:t> </a:t>
            </a:r>
            <a:r>
              <a:rPr lang="ru-RU" sz="1800" dirty="0" err="1" smtClean="0"/>
              <a:t>відбуваються</a:t>
            </a:r>
            <a:r>
              <a:rPr lang="ru-RU" sz="1800" dirty="0" smtClean="0"/>
              <a:t> </a:t>
            </a:r>
            <a:r>
              <a:rPr lang="ru-RU" sz="1800" dirty="0" err="1" smtClean="0"/>
              <a:t>з</a:t>
            </a:r>
            <a:r>
              <a:rPr lang="ru-RU" sz="1800" dirty="0" smtClean="0"/>
              <a:t> </a:t>
            </a:r>
            <a:r>
              <a:rPr lang="ru-RU" sz="1800" dirty="0" err="1" smtClean="0"/>
              <a:t>плюріпотентних</a:t>
            </a:r>
            <a:r>
              <a:rPr lang="ru-RU" sz="1800" dirty="0" smtClean="0"/>
              <a:t> </a:t>
            </a:r>
            <a:r>
              <a:rPr lang="ru-RU" sz="1800" dirty="0" err="1" smtClean="0"/>
              <a:t>гемопоетичних</a:t>
            </a:r>
            <a:r>
              <a:rPr lang="ru-RU" sz="1800" dirty="0" smtClean="0"/>
              <a:t> </a:t>
            </a:r>
            <a:r>
              <a:rPr lang="ru-RU" sz="1800" dirty="0" err="1" smtClean="0"/>
              <a:t>стовбурових</a:t>
            </a:r>
            <a:r>
              <a:rPr lang="ru-RU" sz="1800" dirty="0" smtClean="0"/>
              <a:t> </a:t>
            </a:r>
            <a:r>
              <a:rPr lang="ru-RU" sz="1800" dirty="0" err="1" smtClean="0"/>
              <a:t>клітин</a:t>
            </a:r>
            <a:r>
              <a:rPr lang="ru-RU" sz="1800" dirty="0" smtClean="0"/>
              <a:t>; у </a:t>
            </a:r>
            <a:r>
              <a:rPr lang="ru-RU" sz="1800" dirty="0" err="1" smtClean="0"/>
              <a:t>дорослої</a:t>
            </a:r>
            <a:r>
              <a:rPr lang="ru-RU" sz="1800" dirty="0" smtClean="0"/>
              <a:t> </a:t>
            </a:r>
            <a:r>
              <a:rPr lang="ru-RU" sz="1800" dirty="0" err="1" smtClean="0"/>
              <a:t>людини</a:t>
            </a:r>
            <a:r>
              <a:rPr lang="ru-RU" sz="1800" dirty="0" smtClean="0"/>
              <a:t> вони </a:t>
            </a:r>
            <a:r>
              <a:rPr lang="ru-RU" sz="1800" dirty="0" err="1" smtClean="0"/>
              <a:t>утворюються</a:t>
            </a:r>
            <a:r>
              <a:rPr lang="ru-RU" sz="1800" dirty="0" smtClean="0"/>
              <a:t> в </a:t>
            </a:r>
            <a:r>
              <a:rPr lang="ru-RU" sz="1800" dirty="0" err="1" smtClean="0"/>
              <a:t>кістковому</a:t>
            </a:r>
            <a:r>
              <a:rPr lang="ru-RU" sz="1800" dirty="0" smtClean="0"/>
              <a:t> </a:t>
            </a:r>
            <a:r>
              <a:rPr lang="ru-RU" sz="1800" dirty="0" err="1" smtClean="0"/>
              <a:t>мозку</a:t>
            </a:r>
            <a:r>
              <a:rPr lang="ru-RU" sz="1800" dirty="0" smtClean="0"/>
              <a:t>, а </a:t>
            </a:r>
            <a:r>
              <a:rPr lang="en-US" sz="1800" dirty="0" smtClean="0"/>
              <a:t>T-</a:t>
            </a:r>
            <a:r>
              <a:rPr lang="ru-RU" sz="1800" dirty="0" err="1" smtClean="0"/>
              <a:t>лімфоцити</a:t>
            </a:r>
            <a:r>
              <a:rPr lang="ru-RU" sz="1800" dirty="0" smtClean="0"/>
              <a:t> </a:t>
            </a:r>
            <a:r>
              <a:rPr lang="ru-RU" sz="1800" dirty="0" err="1" smtClean="0"/>
              <a:t>додатково</a:t>
            </a:r>
            <a:r>
              <a:rPr lang="ru-RU" sz="1800" dirty="0" smtClean="0"/>
              <a:t> </a:t>
            </a:r>
            <a:r>
              <a:rPr lang="ru-RU" sz="1800" dirty="0" err="1" smtClean="0"/>
              <a:t>проходять</a:t>
            </a:r>
            <a:r>
              <a:rPr lang="ru-RU" sz="1800" dirty="0" smtClean="0"/>
              <a:t> </a:t>
            </a:r>
            <a:r>
              <a:rPr lang="ru-RU" sz="1800" dirty="0" err="1" smtClean="0"/>
              <a:t>частина</a:t>
            </a:r>
            <a:r>
              <a:rPr lang="ru-RU" sz="1800" dirty="0" smtClean="0"/>
              <a:t> </a:t>
            </a:r>
            <a:r>
              <a:rPr lang="ru-RU" sz="1800" dirty="0" err="1" smtClean="0"/>
              <a:t>етапів</a:t>
            </a:r>
            <a:r>
              <a:rPr lang="ru-RU" sz="1800" dirty="0" smtClean="0"/>
              <a:t> </a:t>
            </a:r>
            <a:r>
              <a:rPr lang="ru-RU" sz="1800" dirty="0" err="1" smtClean="0"/>
              <a:t>диференціювання</a:t>
            </a:r>
            <a:r>
              <a:rPr lang="ru-RU" sz="1800" dirty="0" smtClean="0"/>
              <a:t> в </a:t>
            </a:r>
            <a:r>
              <a:rPr lang="ru-RU" sz="1800" dirty="0" err="1" smtClean="0"/>
              <a:t>тимусі</a:t>
            </a:r>
            <a:r>
              <a:rPr lang="ru-RU" sz="1800" dirty="0" smtClean="0"/>
              <a:t>. </a:t>
            </a:r>
            <a:r>
              <a:rPr lang="en-US" sz="1800" dirty="0" smtClean="0"/>
              <a:t>B-</a:t>
            </a:r>
            <a:r>
              <a:rPr lang="ru-RU" sz="1800" dirty="0" err="1" smtClean="0"/>
              <a:t>клітини</a:t>
            </a:r>
            <a:r>
              <a:rPr lang="ru-RU" sz="1800" dirty="0" smtClean="0"/>
              <a:t> </a:t>
            </a:r>
            <a:r>
              <a:rPr lang="ru-RU" sz="1800" dirty="0" err="1" smtClean="0"/>
              <a:t>відповідають</a:t>
            </a:r>
            <a:r>
              <a:rPr lang="ru-RU" sz="1800" dirty="0" smtClean="0"/>
              <a:t> за </a:t>
            </a:r>
            <a:r>
              <a:rPr lang="ru-RU" sz="1800" dirty="0" err="1" smtClean="0"/>
              <a:t>гуморальну</a:t>
            </a:r>
            <a:r>
              <a:rPr lang="ru-RU" sz="1800" dirty="0" smtClean="0"/>
              <a:t> ланку </a:t>
            </a:r>
            <a:r>
              <a:rPr lang="ru-RU" sz="1800" dirty="0" err="1" smtClean="0"/>
              <a:t>набутого</a:t>
            </a:r>
            <a:r>
              <a:rPr lang="ru-RU" sz="1800" dirty="0" smtClean="0"/>
              <a:t> </a:t>
            </a:r>
            <a:r>
              <a:rPr lang="ru-RU" sz="1800" dirty="0" err="1" smtClean="0"/>
              <a:t>імунітету</a:t>
            </a:r>
            <a:r>
              <a:rPr lang="ru-RU" sz="1800" dirty="0" smtClean="0"/>
              <a:t>, </a:t>
            </a:r>
            <a:r>
              <a:rPr lang="ru-RU" sz="1800" dirty="0" err="1" smtClean="0"/>
              <a:t>тобто</a:t>
            </a:r>
            <a:r>
              <a:rPr lang="ru-RU" sz="1800" dirty="0" smtClean="0"/>
              <a:t> </a:t>
            </a:r>
            <a:r>
              <a:rPr lang="ru-RU" sz="1800" dirty="0" err="1" smtClean="0"/>
              <a:t>виробляють</a:t>
            </a:r>
            <a:r>
              <a:rPr lang="ru-RU" sz="1800" dirty="0" smtClean="0"/>
              <a:t> </a:t>
            </a:r>
            <a:r>
              <a:rPr lang="ru-RU" sz="1800" dirty="0" err="1" smtClean="0"/>
              <a:t>антитіло</a:t>
            </a:r>
            <a:r>
              <a:rPr lang="ru-RU" sz="1800" dirty="0" smtClean="0"/>
              <a:t>, в той час як </a:t>
            </a:r>
            <a:r>
              <a:rPr lang="en-US" sz="1800" dirty="0" smtClean="0"/>
              <a:t>T-</a:t>
            </a:r>
            <a:r>
              <a:rPr lang="ru-RU" sz="1800" dirty="0" err="1" smtClean="0"/>
              <a:t>клітини</a:t>
            </a:r>
            <a:r>
              <a:rPr lang="ru-RU" sz="1800" dirty="0" smtClean="0"/>
              <a:t> </a:t>
            </a:r>
            <a:r>
              <a:rPr lang="ru-RU" sz="1800" dirty="0" err="1" smtClean="0"/>
              <a:t>є</a:t>
            </a:r>
            <a:r>
              <a:rPr lang="ru-RU" sz="1800" dirty="0" smtClean="0"/>
              <a:t> основу </a:t>
            </a:r>
            <a:r>
              <a:rPr lang="ru-RU" sz="1800" dirty="0" err="1" smtClean="0"/>
              <a:t>клітинної</a:t>
            </a:r>
            <a:r>
              <a:rPr lang="ru-RU" sz="1800" dirty="0" smtClean="0"/>
              <a:t> ланки </a:t>
            </a:r>
            <a:r>
              <a:rPr lang="ru-RU" sz="1800" dirty="0" err="1" smtClean="0"/>
              <a:t>специфічної</a:t>
            </a:r>
            <a:r>
              <a:rPr lang="ru-RU" sz="1800" dirty="0" smtClean="0"/>
              <a:t> </a:t>
            </a:r>
            <a:r>
              <a:rPr lang="ru-RU" sz="1800" dirty="0" err="1" smtClean="0"/>
              <a:t>імунної</a:t>
            </a:r>
            <a:r>
              <a:rPr lang="ru-RU" sz="1800" dirty="0" smtClean="0"/>
              <a:t> </a:t>
            </a:r>
            <a:r>
              <a:rPr lang="ru-RU" sz="1800" dirty="0" err="1" smtClean="0"/>
              <a:t>відповіді</a:t>
            </a:r>
            <a:r>
              <a:rPr lang="ru-RU" sz="1800" dirty="0" smtClean="0"/>
              <a:t>. На </a:t>
            </a:r>
            <a:r>
              <a:rPr lang="ru-RU" sz="1800" dirty="0" err="1" smtClean="0"/>
              <a:t>етапі</a:t>
            </a:r>
            <a:r>
              <a:rPr lang="ru-RU" sz="1800" dirty="0" smtClean="0"/>
              <a:t> </a:t>
            </a:r>
            <a:r>
              <a:rPr lang="ru-RU" sz="1800" dirty="0" err="1" smtClean="0"/>
              <a:t>розвитку</a:t>
            </a:r>
            <a:r>
              <a:rPr lang="ru-RU" sz="1800" dirty="0" smtClean="0"/>
              <a:t> </a:t>
            </a:r>
            <a:r>
              <a:rPr lang="ru-RU" sz="1800" dirty="0" err="1" smtClean="0"/>
              <a:t>лімфоцити</a:t>
            </a:r>
            <a:r>
              <a:rPr lang="ru-RU" sz="1800" dirty="0" smtClean="0"/>
              <a:t> </a:t>
            </a:r>
            <a:r>
              <a:rPr lang="ru-RU" sz="1800" dirty="0" err="1" smtClean="0"/>
              <a:t>проходять</a:t>
            </a:r>
            <a:r>
              <a:rPr lang="ru-RU" sz="1800" dirty="0" smtClean="0"/>
              <a:t> </a:t>
            </a:r>
            <a:r>
              <a:rPr lang="ru-RU" sz="1800" dirty="0" err="1" smtClean="0"/>
              <a:t>відбір</a:t>
            </a:r>
            <a:r>
              <a:rPr lang="ru-RU" sz="1800" dirty="0" smtClean="0"/>
              <a:t>: </a:t>
            </a:r>
            <a:r>
              <a:rPr lang="ru-RU" sz="1800" dirty="0" err="1" smtClean="0"/>
              <a:t>залишаються</a:t>
            </a:r>
            <a:r>
              <a:rPr lang="ru-RU" sz="1800" dirty="0" smtClean="0"/>
              <a:t> </a:t>
            </a:r>
            <a:r>
              <a:rPr lang="ru-RU" sz="1800" dirty="0" err="1" smtClean="0"/>
              <a:t>тільки</a:t>
            </a:r>
            <a:r>
              <a:rPr lang="ru-RU" sz="1800" dirty="0" smtClean="0"/>
              <a:t> </a:t>
            </a:r>
            <a:r>
              <a:rPr lang="ru-RU" sz="1800" dirty="0" err="1" smtClean="0"/>
              <a:t>значимі</a:t>
            </a:r>
            <a:r>
              <a:rPr lang="ru-RU" sz="1800" dirty="0" smtClean="0"/>
              <a:t> </a:t>
            </a:r>
            <a:r>
              <a:rPr lang="ru-RU" sz="1800" dirty="0" err="1" smtClean="0"/>
              <a:t>з</a:t>
            </a:r>
            <a:r>
              <a:rPr lang="ru-RU" sz="1800" dirty="0" smtClean="0"/>
              <a:t> точки </a:t>
            </a:r>
            <a:r>
              <a:rPr lang="ru-RU" sz="1800" dirty="0" err="1" smtClean="0"/>
              <a:t>зору</a:t>
            </a:r>
            <a:r>
              <a:rPr lang="ru-RU" sz="1800" dirty="0" smtClean="0"/>
              <a:t> </a:t>
            </a:r>
            <a:r>
              <a:rPr lang="ru-RU" sz="1800" dirty="0" err="1" smtClean="0"/>
              <a:t>захисту</a:t>
            </a:r>
            <a:r>
              <a:rPr lang="ru-RU" sz="1800" dirty="0" smtClean="0"/>
              <a:t> </a:t>
            </a:r>
            <a:r>
              <a:rPr lang="ru-RU" sz="1800" dirty="0" err="1" smtClean="0"/>
              <a:t>організму</a:t>
            </a:r>
            <a:r>
              <a:rPr lang="ru-RU" sz="1800" dirty="0" smtClean="0"/>
              <a:t>, а </a:t>
            </a:r>
            <a:r>
              <a:rPr lang="ru-RU" sz="1800" dirty="0" err="1" smtClean="0"/>
              <a:t>також</a:t>
            </a:r>
            <a:r>
              <a:rPr lang="ru-RU" sz="1800" dirty="0" smtClean="0"/>
              <a:t> </a:t>
            </a:r>
            <a:r>
              <a:rPr lang="ru-RU" sz="1800" dirty="0" err="1" smtClean="0"/>
              <a:t>ті</a:t>
            </a:r>
            <a:r>
              <a:rPr lang="ru-RU" sz="1800" dirty="0" smtClean="0"/>
              <a:t>, </a:t>
            </a:r>
            <a:r>
              <a:rPr lang="ru-RU" sz="1800" dirty="0" err="1" smtClean="0"/>
              <a:t>які</a:t>
            </a:r>
            <a:r>
              <a:rPr lang="ru-RU" sz="1800" dirty="0" smtClean="0"/>
              <a:t> не </a:t>
            </a:r>
            <a:r>
              <a:rPr lang="ru-RU" sz="1800" dirty="0" err="1" smtClean="0"/>
              <a:t>несуть</a:t>
            </a:r>
            <a:r>
              <a:rPr lang="ru-RU" sz="1800" dirty="0" smtClean="0"/>
              <a:t> </a:t>
            </a:r>
            <a:r>
              <a:rPr lang="ru-RU" sz="1800" dirty="0" err="1" smtClean="0"/>
              <a:t>загрози</a:t>
            </a:r>
            <a:r>
              <a:rPr lang="ru-RU" sz="1800" dirty="0" smtClean="0"/>
              <a:t> </a:t>
            </a:r>
            <a:r>
              <a:rPr lang="ru-RU" sz="1800" dirty="0" err="1" smtClean="0"/>
              <a:t>власних</a:t>
            </a:r>
            <a:r>
              <a:rPr lang="ru-RU" sz="1800" dirty="0" smtClean="0"/>
              <a:t> тканин </a:t>
            </a:r>
            <a:r>
              <a:rPr lang="ru-RU" sz="1800" dirty="0" err="1" smtClean="0"/>
              <a:t>організму</a:t>
            </a:r>
            <a:r>
              <a:rPr lang="ru-RU" sz="1800" dirty="0" smtClean="0"/>
              <a:t>. Як </a:t>
            </a:r>
            <a:r>
              <a:rPr lang="en-US" sz="1800" dirty="0" smtClean="0"/>
              <a:t>B-, </a:t>
            </a:r>
            <a:r>
              <a:rPr lang="ru-RU" sz="1800" dirty="0" smtClean="0"/>
              <a:t>так </a:t>
            </a:r>
            <a:r>
              <a:rPr lang="ru-RU" sz="1800" dirty="0" err="1" smtClean="0"/>
              <a:t>і</a:t>
            </a:r>
            <a:r>
              <a:rPr lang="ru-RU" sz="1800" dirty="0" smtClean="0"/>
              <a:t> </a:t>
            </a:r>
            <a:r>
              <a:rPr lang="en-US" sz="1800" dirty="0" smtClean="0"/>
              <a:t>T-</a:t>
            </a:r>
            <a:r>
              <a:rPr lang="ru-RU" sz="1800" dirty="0" err="1" smtClean="0"/>
              <a:t>клітини</a:t>
            </a:r>
            <a:r>
              <a:rPr lang="ru-RU" sz="1800" dirty="0" smtClean="0"/>
              <a:t> </a:t>
            </a:r>
            <a:r>
              <a:rPr lang="ru-RU" sz="1800" dirty="0" err="1" smtClean="0"/>
              <a:t>несуть</a:t>
            </a:r>
            <a:r>
              <a:rPr lang="ru-RU" sz="1800" dirty="0" smtClean="0"/>
              <a:t> на </a:t>
            </a:r>
            <a:r>
              <a:rPr lang="ru-RU" sz="1800" dirty="0" err="1" smtClean="0"/>
              <a:t>своїй</a:t>
            </a:r>
            <a:r>
              <a:rPr lang="ru-RU" sz="1800" dirty="0" smtClean="0"/>
              <a:t> </a:t>
            </a:r>
            <a:r>
              <a:rPr lang="ru-RU" sz="1800" dirty="0" err="1" smtClean="0"/>
              <a:t>поверхні</a:t>
            </a:r>
            <a:r>
              <a:rPr lang="ru-RU" sz="1800" dirty="0" smtClean="0"/>
              <a:t> </a:t>
            </a:r>
            <a:r>
              <a:rPr lang="ru-RU" sz="1800" dirty="0" err="1" smtClean="0"/>
              <a:t>рецепторні</a:t>
            </a:r>
            <a:r>
              <a:rPr lang="ru-RU" sz="1800" dirty="0" smtClean="0"/>
              <a:t> </a:t>
            </a:r>
            <a:r>
              <a:rPr lang="ru-RU" sz="1800" dirty="0" err="1" smtClean="0"/>
              <a:t>молекули</a:t>
            </a:r>
            <a:r>
              <a:rPr lang="ru-RU" sz="1800" dirty="0" smtClean="0"/>
              <a:t>, </a:t>
            </a:r>
            <a:r>
              <a:rPr lang="ru-RU" sz="1800" dirty="0" err="1" smtClean="0"/>
              <a:t>які</a:t>
            </a:r>
            <a:r>
              <a:rPr lang="ru-RU" sz="1800" dirty="0" smtClean="0"/>
              <a:t> </a:t>
            </a:r>
            <a:r>
              <a:rPr lang="ru-RU" sz="1800" dirty="0" err="1" smtClean="0"/>
              <a:t>розпізнають</a:t>
            </a:r>
            <a:r>
              <a:rPr lang="ru-RU" sz="1800" dirty="0" smtClean="0"/>
              <a:t> </a:t>
            </a:r>
            <a:r>
              <a:rPr lang="ru-RU" sz="1800" dirty="0" err="1" smtClean="0"/>
              <a:t>специфічні</a:t>
            </a:r>
            <a:r>
              <a:rPr lang="ru-RU" sz="1800" dirty="0" smtClean="0"/>
              <a:t> </a:t>
            </a:r>
            <a:r>
              <a:rPr lang="ru-RU" sz="1800" dirty="0" err="1" smtClean="0"/>
              <a:t>мішені</a:t>
            </a:r>
            <a:r>
              <a:rPr lang="ru-RU" sz="1800" dirty="0" smtClean="0"/>
              <a:t>. </a:t>
            </a:r>
            <a:r>
              <a:rPr lang="ru-RU" sz="1800" dirty="0" err="1" smtClean="0"/>
              <a:t>Рецептори</a:t>
            </a:r>
            <a:r>
              <a:rPr lang="ru-RU" sz="1800" dirty="0" smtClean="0"/>
              <a:t> </a:t>
            </a:r>
            <a:r>
              <a:rPr lang="ru-RU" sz="1800" dirty="0" err="1" smtClean="0"/>
              <a:t>представляють</a:t>
            </a:r>
            <a:r>
              <a:rPr lang="ru-RU" sz="1800" dirty="0" smtClean="0"/>
              <a:t> </a:t>
            </a:r>
            <a:r>
              <a:rPr lang="ru-RU" sz="1800" dirty="0" err="1" smtClean="0"/>
              <a:t>із</a:t>
            </a:r>
            <a:r>
              <a:rPr lang="ru-RU" sz="1800" dirty="0" smtClean="0"/>
              <a:t> себе як </a:t>
            </a:r>
            <a:r>
              <a:rPr lang="ru-RU" sz="1800" dirty="0" err="1" smtClean="0"/>
              <a:t>би</a:t>
            </a:r>
            <a:r>
              <a:rPr lang="ru-RU" sz="1800" dirty="0" smtClean="0"/>
              <a:t> «</a:t>
            </a:r>
            <a:r>
              <a:rPr lang="ru-RU" sz="1800" dirty="0" err="1" smtClean="0"/>
              <a:t>дзеркальний</a:t>
            </a:r>
            <a:r>
              <a:rPr lang="ru-RU" sz="1800" dirty="0" smtClean="0"/>
              <a:t> </a:t>
            </a:r>
            <a:r>
              <a:rPr lang="ru-RU" sz="1800" dirty="0" err="1" smtClean="0"/>
              <a:t>відбиток</a:t>
            </a:r>
            <a:r>
              <a:rPr lang="ru-RU" sz="1800" dirty="0" smtClean="0"/>
              <a:t>» </a:t>
            </a:r>
            <a:r>
              <a:rPr lang="ru-RU" sz="1800" dirty="0" err="1" smtClean="0"/>
              <a:t>певної</a:t>
            </a:r>
            <a:r>
              <a:rPr lang="ru-RU" sz="1800" dirty="0" smtClean="0"/>
              <a:t> </a:t>
            </a:r>
            <a:r>
              <a:rPr lang="ru-RU" sz="1800" dirty="0" err="1" smtClean="0"/>
              <a:t>частини</a:t>
            </a:r>
            <a:r>
              <a:rPr lang="ru-RU" sz="1800" dirty="0" smtClean="0"/>
              <a:t> </a:t>
            </a:r>
            <a:r>
              <a:rPr lang="ru-RU" sz="1800" dirty="0" err="1" smtClean="0"/>
              <a:t>чужорідної</a:t>
            </a:r>
            <a:r>
              <a:rPr lang="ru-RU" sz="1800" dirty="0" smtClean="0"/>
              <a:t> </a:t>
            </a:r>
            <a:r>
              <a:rPr lang="ru-RU" sz="1800" dirty="0" err="1" smtClean="0"/>
              <a:t>молекули</a:t>
            </a:r>
            <a:r>
              <a:rPr lang="ru-RU" sz="1800" dirty="0" smtClean="0"/>
              <a:t>, </a:t>
            </a:r>
            <a:r>
              <a:rPr lang="ru-RU" sz="1800" dirty="0" err="1" smtClean="0"/>
              <a:t>здатний</a:t>
            </a:r>
            <a:r>
              <a:rPr lang="ru-RU" sz="1800" dirty="0" smtClean="0"/>
              <a:t> </a:t>
            </a:r>
            <a:r>
              <a:rPr lang="ru-RU" sz="1800" dirty="0" err="1" smtClean="0"/>
              <a:t>приєднуватися</a:t>
            </a:r>
            <a:r>
              <a:rPr lang="ru-RU" sz="1800" dirty="0" smtClean="0"/>
              <a:t> до </a:t>
            </a:r>
            <a:r>
              <a:rPr lang="ru-RU" sz="1800" dirty="0" err="1" smtClean="0"/>
              <a:t>неї</a:t>
            </a:r>
            <a:r>
              <a:rPr lang="ru-RU" sz="1800" dirty="0" smtClean="0"/>
              <a:t>. При </a:t>
            </a:r>
            <a:r>
              <a:rPr lang="ru-RU" sz="1800" dirty="0" err="1" smtClean="0"/>
              <a:t>цьому</a:t>
            </a:r>
            <a:r>
              <a:rPr lang="ru-RU" sz="1800" dirty="0" smtClean="0"/>
              <a:t> одна </a:t>
            </a:r>
            <a:r>
              <a:rPr lang="ru-RU" sz="1800" dirty="0" err="1" smtClean="0"/>
              <a:t>клітина</a:t>
            </a:r>
            <a:r>
              <a:rPr lang="ru-RU" sz="1800" dirty="0" smtClean="0"/>
              <a:t> </a:t>
            </a:r>
            <a:r>
              <a:rPr lang="ru-RU" sz="1800" dirty="0" err="1" smtClean="0"/>
              <a:t>може</a:t>
            </a:r>
            <a:r>
              <a:rPr lang="ru-RU" sz="1800" dirty="0" smtClean="0"/>
              <a:t> </a:t>
            </a:r>
            <a:r>
              <a:rPr lang="ru-RU" sz="1800" dirty="0" err="1" smtClean="0"/>
              <a:t>містити</a:t>
            </a:r>
            <a:r>
              <a:rPr lang="ru-RU" sz="1800" dirty="0" smtClean="0"/>
              <a:t> </a:t>
            </a:r>
            <a:r>
              <a:rPr lang="ru-RU" sz="1800" dirty="0" err="1" smtClean="0"/>
              <a:t>рецептори</a:t>
            </a:r>
            <a:r>
              <a:rPr lang="ru-RU" sz="1800" dirty="0" smtClean="0"/>
              <a:t> </a:t>
            </a:r>
            <a:r>
              <a:rPr lang="ru-RU" sz="1800" dirty="0" err="1" smtClean="0"/>
              <a:t>тільки</a:t>
            </a:r>
            <a:r>
              <a:rPr lang="ru-RU" sz="1800" dirty="0" smtClean="0"/>
              <a:t> для одного виду </a:t>
            </a:r>
            <a:r>
              <a:rPr lang="ru-RU" sz="1800" dirty="0" err="1" smtClean="0"/>
              <a:t>антигенів</a:t>
            </a:r>
            <a:r>
              <a:rPr lang="ru-RU" sz="1800" dirty="0" smtClean="0"/>
              <a:t>.</a:t>
            </a:r>
            <a:endParaRPr lang="ru-RU" sz="1800" dirty="0"/>
          </a:p>
        </p:txBody>
      </p:sp>
      <p:sp>
        <p:nvSpPr>
          <p:cNvPr id="3" name="Содержимое 2"/>
          <p:cNvSpPr>
            <a:spLocks noGrp="1"/>
          </p:cNvSpPr>
          <p:nvPr>
            <p:ph idx="1"/>
          </p:nvPr>
        </p:nvSpPr>
        <p:spPr>
          <a:xfrm>
            <a:off x="457200" y="1935480"/>
            <a:ext cx="1614470" cy="4389120"/>
          </a:xfrm>
        </p:spPr>
        <p:txBody>
          <a:bodyPr/>
          <a:lstStyle/>
          <a:p>
            <a:endParaRPr lang="ru-RU" dirty="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214290"/>
            <a:ext cx="8858280" cy="6429420"/>
          </a:xfrm>
        </p:spPr>
        <p:txBody>
          <a:bodyPr>
            <a:normAutofit/>
          </a:bodyPr>
          <a:lstStyle/>
          <a:p>
            <a:r>
              <a:rPr lang="en-US" sz="1600" dirty="0" smtClean="0"/>
              <a:t>T-</a:t>
            </a:r>
            <a:r>
              <a:rPr lang="ru-RU" sz="1600" dirty="0" err="1" smtClean="0"/>
              <a:t>кілери</a:t>
            </a:r>
            <a:r>
              <a:rPr lang="ru-RU" sz="1600" dirty="0" smtClean="0"/>
              <a:t/>
            </a:r>
            <a:br>
              <a:rPr lang="ru-RU" sz="1600" dirty="0" smtClean="0"/>
            </a:br>
            <a:r>
              <a:rPr lang="ru-RU" sz="1600" dirty="0" smtClean="0"/>
              <a:t/>
            </a:r>
            <a:br>
              <a:rPr lang="ru-RU" sz="1600" dirty="0" smtClean="0"/>
            </a:br>
            <a:r>
              <a:rPr lang="ru-RU" sz="1600" dirty="0" err="1" smtClean="0"/>
              <a:t>Т-кілери</a:t>
            </a:r>
            <a:r>
              <a:rPr lang="ru-RU" sz="1600" dirty="0" smtClean="0"/>
              <a:t> </a:t>
            </a:r>
            <a:r>
              <a:rPr lang="ru-RU" sz="1600" dirty="0" err="1" smtClean="0"/>
              <a:t>являють</a:t>
            </a:r>
            <a:r>
              <a:rPr lang="ru-RU" sz="1600" dirty="0" smtClean="0"/>
              <a:t> собою </a:t>
            </a:r>
            <a:r>
              <a:rPr lang="ru-RU" sz="1600" dirty="0" err="1" smtClean="0"/>
              <a:t>підгрупу</a:t>
            </a:r>
            <a:r>
              <a:rPr lang="ru-RU" sz="1600" dirty="0" smtClean="0"/>
              <a:t> </a:t>
            </a:r>
            <a:r>
              <a:rPr lang="en-US" sz="1600" dirty="0" smtClean="0"/>
              <a:t>T-</a:t>
            </a:r>
            <a:r>
              <a:rPr lang="ru-RU" sz="1600" dirty="0" err="1" smtClean="0"/>
              <a:t>клітин</a:t>
            </a:r>
            <a:r>
              <a:rPr lang="ru-RU" sz="1600" dirty="0" smtClean="0"/>
              <a:t>, </a:t>
            </a:r>
            <a:r>
              <a:rPr lang="ru-RU" sz="1600" dirty="0" err="1" smtClean="0"/>
              <a:t>функцією</a:t>
            </a:r>
            <a:r>
              <a:rPr lang="ru-RU" sz="1600" dirty="0" smtClean="0"/>
              <a:t> </a:t>
            </a:r>
            <a:r>
              <a:rPr lang="ru-RU" sz="1600" dirty="0" err="1" smtClean="0"/>
              <a:t>яких</a:t>
            </a:r>
            <a:r>
              <a:rPr lang="ru-RU" sz="1600" dirty="0" smtClean="0"/>
              <a:t> </a:t>
            </a:r>
            <a:r>
              <a:rPr lang="ru-RU" sz="1600" dirty="0" err="1" smtClean="0"/>
              <a:t>є</a:t>
            </a:r>
            <a:r>
              <a:rPr lang="ru-RU" sz="1600" dirty="0" smtClean="0"/>
              <a:t> </a:t>
            </a:r>
            <a:r>
              <a:rPr lang="ru-RU" sz="1600" dirty="0" err="1" smtClean="0"/>
              <a:t>руйнування</a:t>
            </a:r>
            <a:r>
              <a:rPr lang="ru-RU" sz="1600" dirty="0" smtClean="0"/>
              <a:t> </a:t>
            </a:r>
            <a:r>
              <a:rPr lang="ru-RU" sz="1600" dirty="0" err="1" smtClean="0"/>
              <a:t>власних</a:t>
            </a:r>
            <a:r>
              <a:rPr lang="ru-RU" sz="1600" dirty="0" smtClean="0"/>
              <a:t> </a:t>
            </a:r>
            <a:r>
              <a:rPr lang="ru-RU" sz="1600" dirty="0" err="1" smtClean="0"/>
              <a:t>клітин</a:t>
            </a:r>
            <a:r>
              <a:rPr lang="ru-RU" sz="1600" dirty="0" smtClean="0"/>
              <a:t> </a:t>
            </a:r>
            <a:r>
              <a:rPr lang="ru-RU" sz="1600" dirty="0" err="1" smtClean="0"/>
              <a:t>організму</a:t>
            </a:r>
            <a:r>
              <a:rPr lang="ru-RU" sz="1600" dirty="0" smtClean="0"/>
              <a:t>, </a:t>
            </a:r>
            <a:r>
              <a:rPr lang="ru-RU" sz="1600" dirty="0" err="1" smtClean="0"/>
              <a:t>інфікованих</a:t>
            </a:r>
            <a:r>
              <a:rPr lang="ru-RU" sz="1600" dirty="0" smtClean="0"/>
              <a:t> </a:t>
            </a:r>
            <a:r>
              <a:rPr lang="ru-RU" sz="1600" dirty="0" err="1" smtClean="0"/>
              <a:t>вірусами</a:t>
            </a:r>
            <a:r>
              <a:rPr lang="ru-RU" sz="1600" dirty="0" smtClean="0"/>
              <a:t> </a:t>
            </a:r>
            <a:r>
              <a:rPr lang="ru-RU" sz="1600" dirty="0" err="1" smtClean="0"/>
              <a:t>або</a:t>
            </a:r>
            <a:r>
              <a:rPr lang="ru-RU" sz="1600" dirty="0" smtClean="0"/>
              <a:t> </a:t>
            </a:r>
            <a:r>
              <a:rPr lang="ru-RU" sz="1600" dirty="0" err="1" smtClean="0"/>
              <a:t>іншими</a:t>
            </a:r>
            <a:r>
              <a:rPr lang="ru-RU" sz="1600" dirty="0" smtClean="0"/>
              <a:t> </a:t>
            </a:r>
            <a:r>
              <a:rPr lang="ru-RU" sz="1600" dirty="0" err="1" smtClean="0"/>
              <a:t>патогенними</a:t>
            </a:r>
            <a:r>
              <a:rPr lang="ru-RU" sz="1600" dirty="0" smtClean="0"/>
              <a:t> </a:t>
            </a:r>
            <a:r>
              <a:rPr lang="ru-RU" sz="1600" dirty="0" err="1" smtClean="0"/>
              <a:t>внутрішньоклітинними</a:t>
            </a:r>
            <a:r>
              <a:rPr lang="ru-RU" sz="1600" dirty="0" smtClean="0"/>
              <a:t> </a:t>
            </a:r>
            <a:r>
              <a:rPr lang="ru-RU" sz="1600" dirty="0" err="1" smtClean="0"/>
              <a:t>мікроорганізмами</a:t>
            </a:r>
            <a:r>
              <a:rPr lang="ru-RU" sz="1600" dirty="0" smtClean="0"/>
              <a:t>], </a:t>
            </a:r>
            <a:r>
              <a:rPr lang="ru-RU" sz="1600" dirty="0" err="1" smtClean="0"/>
              <a:t>або</a:t>
            </a:r>
            <a:r>
              <a:rPr lang="ru-RU" sz="1600" dirty="0" smtClean="0"/>
              <a:t> </a:t>
            </a:r>
            <a:r>
              <a:rPr lang="ru-RU" sz="1600" dirty="0" err="1" smtClean="0"/>
              <a:t>клітин</a:t>
            </a:r>
            <a:r>
              <a:rPr lang="ru-RU" sz="1600" dirty="0" smtClean="0"/>
              <a:t>, </a:t>
            </a:r>
            <a:r>
              <a:rPr lang="ru-RU" sz="1600" dirty="0" err="1" smtClean="0"/>
              <a:t>які</a:t>
            </a:r>
            <a:r>
              <a:rPr lang="ru-RU" sz="1600" dirty="0" smtClean="0"/>
              <a:t> </a:t>
            </a:r>
            <a:r>
              <a:rPr lang="ru-RU" sz="1600" dirty="0" err="1" smtClean="0"/>
              <a:t>пошкоджені</a:t>
            </a:r>
            <a:r>
              <a:rPr lang="ru-RU" sz="1600" dirty="0" smtClean="0"/>
              <a:t> </a:t>
            </a:r>
            <a:r>
              <a:rPr lang="ru-RU" sz="1600" dirty="0" err="1" smtClean="0"/>
              <a:t>або</a:t>
            </a:r>
            <a:r>
              <a:rPr lang="ru-RU" sz="1600" dirty="0" smtClean="0"/>
              <a:t> </a:t>
            </a:r>
            <a:r>
              <a:rPr lang="ru-RU" sz="1600" dirty="0" err="1" smtClean="0"/>
              <a:t>невірно</a:t>
            </a:r>
            <a:r>
              <a:rPr lang="ru-RU" sz="1600" dirty="0" smtClean="0"/>
              <a:t> </a:t>
            </a:r>
            <a:r>
              <a:rPr lang="ru-RU" sz="1600" dirty="0" err="1" smtClean="0"/>
              <a:t>функціонують</a:t>
            </a:r>
            <a:r>
              <a:rPr lang="ru-RU" sz="1600" dirty="0" smtClean="0"/>
              <a:t> (</a:t>
            </a:r>
            <a:r>
              <a:rPr lang="ru-RU" sz="1600" dirty="0" err="1" smtClean="0"/>
              <a:t>наприклад</a:t>
            </a:r>
            <a:r>
              <a:rPr lang="ru-RU" sz="1600" dirty="0" smtClean="0"/>
              <a:t>, </a:t>
            </a:r>
            <a:r>
              <a:rPr lang="ru-RU" sz="1600" dirty="0" err="1" smtClean="0"/>
              <a:t>пухлинні</a:t>
            </a:r>
            <a:r>
              <a:rPr lang="ru-RU" sz="1600" dirty="0" smtClean="0"/>
              <a:t> </a:t>
            </a:r>
            <a:r>
              <a:rPr lang="ru-RU" sz="1600" dirty="0" err="1" smtClean="0"/>
              <a:t>клітини</a:t>
            </a:r>
            <a:r>
              <a:rPr lang="ru-RU" sz="1600" dirty="0" smtClean="0"/>
              <a:t>). Як </a:t>
            </a:r>
            <a:r>
              <a:rPr lang="ru-RU" sz="1600" dirty="0" err="1" smtClean="0"/>
              <a:t>і</a:t>
            </a:r>
            <a:r>
              <a:rPr lang="ru-RU" sz="1600" dirty="0" smtClean="0"/>
              <a:t> </a:t>
            </a:r>
            <a:r>
              <a:rPr lang="en-US" sz="1600" dirty="0" smtClean="0"/>
              <a:t>B-</a:t>
            </a:r>
            <a:r>
              <a:rPr lang="ru-RU" sz="1600" dirty="0" err="1" smtClean="0"/>
              <a:t>клітини</a:t>
            </a:r>
            <a:r>
              <a:rPr lang="ru-RU" sz="1600" dirty="0" smtClean="0"/>
              <a:t>, </a:t>
            </a:r>
            <a:r>
              <a:rPr lang="ru-RU" sz="1600" dirty="0" err="1" smtClean="0"/>
              <a:t>кожна</a:t>
            </a:r>
            <a:r>
              <a:rPr lang="ru-RU" sz="1600" dirty="0" smtClean="0"/>
              <a:t> конкретна </a:t>
            </a:r>
            <a:r>
              <a:rPr lang="ru-RU" sz="1600" dirty="0" err="1" smtClean="0"/>
              <a:t>лінія</a:t>
            </a:r>
            <a:r>
              <a:rPr lang="ru-RU" sz="1600" dirty="0" smtClean="0"/>
              <a:t> </a:t>
            </a:r>
            <a:r>
              <a:rPr lang="en-US" sz="1600" dirty="0" smtClean="0"/>
              <a:t>T-</a:t>
            </a:r>
            <a:r>
              <a:rPr lang="ru-RU" sz="1600" dirty="0" err="1" smtClean="0"/>
              <a:t>клітин</a:t>
            </a:r>
            <a:r>
              <a:rPr lang="ru-RU" sz="1600" dirty="0" smtClean="0"/>
              <a:t> </a:t>
            </a:r>
            <a:r>
              <a:rPr lang="ru-RU" sz="1600" dirty="0" err="1" smtClean="0"/>
              <a:t>розпізнає</a:t>
            </a:r>
            <a:r>
              <a:rPr lang="ru-RU" sz="1600" dirty="0" smtClean="0"/>
              <a:t> </a:t>
            </a:r>
            <a:r>
              <a:rPr lang="ru-RU" sz="1600" dirty="0" err="1" smtClean="0"/>
              <a:t>тільки</a:t>
            </a:r>
            <a:r>
              <a:rPr lang="ru-RU" sz="1600" dirty="0" smtClean="0"/>
              <a:t> один антиген. </a:t>
            </a:r>
            <a:r>
              <a:rPr lang="en-US" sz="1600" dirty="0" smtClean="0"/>
              <a:t>T-</a:t>
            </a:r>
            <a:r>
              <a:rPr lang="ru-RU" sz="1600" dirty="0" err="1" smtClean="0"/>
              <a:t>кілери</a:t>
            </a:r>
            <a:r>
              <a:rPr lang="ru-RU" sz="1600" dirty="0" smtClean="0"/>
              <a:t> </a:t>
            </a:r>
            <a:r>
              <a:rPr lang="ru-RU" sz="1600" dirty="0" err="1" smtClean="0"/>
              <a:t>активуються</a:t>
            </a:r>
            <a:r>
              <a:rPr lang="ru-RU" sz="1600" dirty="0" smtClean="0"/>
              <a:t> при </a:t>
            </a:r>
            <a:r>
              <a:rPr lang="ru-RU" sz="1600" dirty="0" err="1" smtClean="0"/>
              <a:t>з'єднанні</a:t>
            </a:r>
            <a:r>
              <a:rPr lang="ru-RU" sz="1600" dirty="0" smtClean="0"/>
              <a:t> </a:t>
            </a:r>
            <a:r>
              <a:rPr lang="ru-RU" sz="1600" dirty="0" err="1" smtClean="0"/>
              <a:t>своїм</a:t>
            </a:r>
            <a:r>
              <a:rPr lang="ru-RU" sz="1600" dirty="0" smtClean="0"/>
              <a:t> </a:t>
            </a:r>
            <a:r>
              <a:rPr lang="en-US" sz="1600" dirty="0" smtClean="0"/>
              <a:t>T-</a:t>
            </a:r>
            <a:r>
              <a:rPr lang="ru-RU" sz="1600" dirty="0" err="1" smtClean="0"/>
              <a:t>клітинним</a:t>
            </a:r>
            <a:r>
              <a:rPr lang="ru-RU" sz="1600" dirty="0" smtClean="0"/>
              <a:t> рецептором (ТКР) </a:t>
            </a:r>
            <a:r>
              <a:rPr lang="ru-RU" sz="1600" dirty="0" err="1" smtClean="0"/>
              <a:t>зі</a:t>
            </a:r>
            <a:r>
              <a:rPr lang="ru-RU" sz="1600" dirty="0" smtClean="0"/>
              <a:t> </a:t>
            </a:r>
            <a:r>
              <a:rPr lang="ru-RU" sz="1600" dirty="0" err="1" smtClean="0"/>
              <a:t>специфічним</a:t>
            </a:r>
            <a:r>
              <a:rPr lang="ru-RU" sz="1600" dirty="0" smtClean="0"/>
              <a:t> антигеном в </a:t>
            </a:r>
            <a:r>
              <a:rPr lang="ru-RU" sz="1600" dirty="0" err="1" smtClean="0"/>
              <a:t>комплексі</a:t>
            </a:r>
            <a:r>
              <a:rPr lang="ru-RU" sz="1600" dirty="0" smtClean="0"/>
              <a:t> </a:t>
            </a:r>
            <a:r>
              <a:rPr lang="ru-RU" sz="1600" dirty="0" err="1" smtClean="0"/>
              <a:t>з</a:t>
            </a:r>
            <a:r>
              <a:rPr lang="ru-RU" sz="1600" dirty="0" smtClean="0"/>
              <a:t> рецептором головного комплексу </a:t>
            </a:r>
            <a:r>
              <a:rPr lang="ru-RU" sz="1600" dirty="0" err="1" smtClean="0"/>
              <a:t>гістосумісності</a:t>
            </a:r>
            <a:r>
              <a:rPr lang="ru-RU" sz="1600" dirty="0" smtClean="0"/>
              <a:t> </a:t>
            </a:r>
            <a:r>
              <a:rPr lang="en-US" sz="1600" dirty="0" smtClean="0"/>
              <a:t>I </a:t>
            </a:r>
            <a:r>
              <a:rPr lang="ru-RU" sz="1600" dirty="0" err="1" smtClean="0"/>
              <a:t>класу</a:t>
            </a:r>
            <a:r>
              <a:rPr lang="ru-RU" sz="1600" dirty="0" smtClean="0"/>
              <a:t> </a:t>
            </a:r>
            <a:r>
              <a:rPr lang="ru-RU" sz="1600" dirty="0" err="1" smtClean="0"/>
              <a:t>іншої</a:t>
            </a:r>
            <a:r>
              <a:rPr lang="ru-RU" sz="1600" dirty="0" smtClean="0"/>
              <a:t> </a:t>
            </a:r>
            <a:r>
              <a:rPr lang="ru-RU" sz="1600" dirty="0" err="1" smtClean="0"/>
              <a:t>клітини</a:t>
            </a:r>
            <a:r>
              <a:rPr lang="ru-RU" sz="1600" dirty="0" smtClean="0"/>
              <a:t>. </a:t>
            </a:r>
            <a:r>
              <a:rPr lang="ru-RU" sz="1600" dirty="0" err="1" smtClean="0"/>
              <a:t>Розпізнавання</a:t>
            </a:r>
            <a:r>
              <a:rPr lang="ru-RU" sz="1600" dirty="0" smtClean="0"/>
              <a:t> </a:t>
            </a:r>
            <a:r>
              <a:rPr lang="ru-RU" sz="1600" dirty="0" err="1" smtClean="0"/>
              <a:t>цього</a:t>
            </a:r>
            <a:r>
              <a:rPr lang="ru-RU" sz="1600" dirty="0" smtClean="0"/>
              <a:t> комплексу рецептора </a:t>
            </a:r>
            <a:r>
              <a:rPr lang="ru-RU" sz="1600" dirty="0" err="1" smtClean="0"/>
              <a:t>гістосумісності</a:t>
            </a:r>
            <a:r>
              <a:rPr lang="ru-RU" sz="1600" dirty="0" smtClean="0"/>
              <a:t> </a:t>
            </a:r>
            <a:r>
              <a:rPr lang="ru-RU" sz="1600" dirty="0" err="1" smtClean="0"/>
              <a:t>з</a:t>
            </a:r>
            <a:r>
              <a:rPr lang="ru-RU" sz="1600" dirty="0" smtClean="0"/>
              <a:t> антигеном </a:t>
            </a:r>
            <a:r>
              <a:rPr lang="ru-RU" sz="1600" dirty="0" err="1" smtClean="0"/>
              <a:t>здійснюється</a:t>
            </a:r>
            <a:r>
              <a:rPr lang="ru-RU" sz="1600" dirty="0" smtClean="0"/>
              <a:t> за </a:t>
            </a:r>
            <a:r>
              <a:rPr lang="ru-RU" sz="1600" dirty="0" err="1" smtClean="0"/>
              <a:t>участю</a:t>
            </a:r>
            <a:r>
              <a:rPr lang="ru-RU" sz="1600" dirty="0" smtClean="0"/>
              <a:t> </a:t>
            </a:r>
            <a:r>
              <a:rPr lang="ru-RU" sz="1600" dirty="0" err="1" smtClean="0"/>
              <a:t>розташованого</a:t>
            </a:r>
            <a:r>
              <a:rPr lang="ru-RU" sz="1600" dirty="0" smtClean="0"/>
              <a:t> на </a:t>
            </a:r>
            <a:r>
              <a:rPr lang="ru-RU" sz="1600" dirty="0" err="1" smtClean="0"/>
              <a:t>поверхні</a:t>
            </a:r>
            <a:r>
              <a:rPr lang="ru-RU" sz="1600" dirty="0" smtClean="0"/>
              <a:t> </a:t>
            </a:r>
            <a:r>
              <a:rPr lang="en-US" sz="1600" dirty="0" smtClean="0"/>
              <a:t>T-</a:t>
            </a:r>
            <a:r>
              <a:rPr lang="ru-RU" sz="1600" dirty="0" err="1" smtClean="0"/>
              <a:t>клітини</a:t>
            </a:r>
            <a:r>
              <a:rPr lang="ru-RU" sz="1600" dirty="0" smtClean="0"/>
              <a:t> </a:t>
            </a:r>
            <a:r>
              <a:rPr lang="ru-RU" sz="1600" dirty="0" err="1" smtClean="0"/>
              <a:t>допоміжного</a:t>
            </a:r>
            <a:r>
              <a:rPr lang="ru-RU" sz="1600" dirty="0" smtClean="0"/>
              <a:t> рецептора </a:t>
            </a:r>
            <a:r>
              <a:rPr lang="en-US" sz="1600" dirty="0" smtClean="0"/>
              <a:t>CD8. </a:t>
            </a:r>
            <a:r>
              <a:rPr lang="ru-RU" sz="1600" dirty="0" smtClean="0"/>
              <a:t>У </a:t>
            </a:r>
            <a:r>
              <a:rPr lang="ru-RU" sz="1600" dirty="0" err="1" smtClean="0"/>
              <a:t>лабораторних</a:t>
            </a:r>
            <a:r>
              <a:rPr lang="ru-RU" sz="1600" dirty="0" smtClean="0"/>
              <a:t> </a:t>
            </a:r>
            <a:r>
              <a:rPr lang="ru-RU" sz="1600" dirty="0" err="1" smtClean="0"/>
              <a:t>умовах</a:t>
            </a:r>
            <a:r>
              <a:rPr lang="ru-RU" sz="1600" dirty="0" smtClean="0"/>
              <a:t> </a:t>
            </a:r>
            <a:r>
              <a:rPr lang="en-US" sz="1600" dirty="0" smtClean="0"/>
              <a:t>T-</a:t>
            </a:r>
            <a:r>
              <a:rPr lang="ru-RU" sz="1600" dirty="0" err="1" smtClean="0"/>
              <a:t>клітини</a:t>
            </a:r>
            <a:r>
              <a:rPr lang="ru-RU" sz="1600" dirty="0" smtClean="0"/>
              <a:t> </a:t>
            </a:r>
            <a:r>
              <a:rPr lang="ru-RU" sz="1600" dirty="0" err="1" smtClean="0"/>
              <a:t>зазвичай</a:t>
            </a:r>
            <a:r>
              <a:rPr lang="ru-RU" sz="1600" dirty="0" smtClean="0"/>
              <a:t> </a:t>
            </a:r>
            <a:r>
              <a:rPr lang="ru-RU" sz="1600" dirty="0" err="1" smtClean="0"/>
              <a:t>виявляють</a:t>
            </a:r>
            <a:r>
              <a:rPr lang="ru-RU" sz="1600" dirty="0" smtClean="0"/>
              <a:t> </a:t>
            </a:r>
            <a:r>
              <a:rPr lang="ru-RU" sz="1600" dirty="0" err="1" smtClean="0"/>
              <a:t>саме</a:t>
            </a:r>
            <a:r>
              <a:rPr lang="ru-RU" sz="1600" dirty="0" smtClean="0"/>
              <a:t> по </a:t>
            </a:r>
            <a:r>
              <a:rPr lang="ru-RU" sz="1600" dirty="0" err="1" smtClean="0"/>
              <a:t>експресії</a:t>
            </a:r>
            <a:r>
              <a:rPr lang="ru-RU" sz="1600" dirty="0" smtClean="0"/>
              <a:t> </a:t>
            </a:r>
            <a:r>
              <a:rPr lang="en-US" sz="1600" dirty="0" smtClean="0"/>
              <a:t>CD8. </a:t>
            </a:r>
            <a:r>
              <a:rPr lang="ru-RU" sz="1600" dirty="0" err="1" smtClean="0"/>
              <a:t>Після</a:t>
            </a:r>
            <a:r>
              <a:rPr lang="ru-RU" sz="1600" dirty="0" smtClean="0"/>
              <a:t> </a:t>
            </a:r>
            <a:r>
              <a:rPr lang="ru-RU" sz="1600" dirty="0" err="1" smtClean="0"/>
              <a:t>активації</a:t>
            </a:r>
            <a:r>
              <a:rPr lang="ru-RU" sz="1600" dirty="0" smtClean="0"/>
              <a:t> </a:t>
            </a:r>
            <a:r>
              <a:rPr lang="en-US" sz="1600" dirty="0" smtClean="0"/>
              <a:t>T-</a:t>
            </a:r>
            <a:r>
              <a:rPr lang="ru-RU" sz="1600" dirty="0" err="1" smtClean="0"/>
              <a:t>клітина</a:t>
            </a:r>
            <a:r>
              <a:rPr lang="ru-RU" sz="1600" dirty="0" smtClean="0"/>
              <a:t> </a:t>
            </a:r>
            <a:r>
              <a:rPr lang="ru-RU" sz="1600" dirty="0" err="1" smtClean="0"/>
              <a:t>переміщається</a:t>
            </a:r>
            <a:r>
              <a:rPr lang="ru-RU" sz="1600" dirty="0" smtClean="0"/>
              <a:t> по </a:t>
            </a:r>
            <a:r>
              <a:rPr lang="ru-RU" sz="1600" dirty="0" err="1" smtClean="0"/>
              <a:t>організму</a:t>
            </a:r>
            <a:r>
              <a:rPr lang="ru-RU" sz="1600" dirty="0" smtClean="0"/>
              <a:t> в </a:t>
            </a:r>
            <a:r>
              <a:rPr lang="ru-RU" sz="1600" dirty="0" err="1" smtClean="0"/>
              <a:t>пошуках</a:t>
            </a:r>
            <a:r>
              <a:rPr lang="ru-RU" sz="1600" dirty="0" smtClean="0"/>
              <a:t> </a:t>
            </a:r>
            <a:r>
              <a:rPr lang="ru-RU" sz="1600" dirty="0" err="1" smtClean="0"/>
              <a:t>клітин</a:t>
            </a:r>
            <a:r>
              <a:rPr lang="ru-RU" sz="1600" dirty="0" smtClean="0"/>
              <a:t>, на </a:t>
            </a:r>
            <a:r>
              <a:rPr lang="ru-RU" sz="1600" dirty="0" err="1" smtClean="0"/>
              <a:t>яких</a:t>
            </a:r>
            <a:r>
              <a:rPr lang="ru-RU" sz="1600" dirty="0" smtClean="0"/>
              <a:t> </a:t>
            </a:r>
            <a:r>
              <a:rPr lang="ru-RU" sz="1600" dirty="0" err="1" smtClean="0"/>
              <a:t>білок</a:t>
            </a:r>
            <a:r>
              <a:rPr lang="ru-RU" sz="1600" dirty="0" smtClean="0"/>
              <a:t> </a:t>
            </a:r>
            <a:r>
              <a:rPr lang="en-US" sz="1600" dirty="0" smtClean="0"/>
              <a:t>I </a:t>
            </a:r>
            <a:r>
              <a:rPr lang="ru-RU" sz="1600" dirty="0" err="1" smtClean="0"/>
              <a:t>класу</a:t>
            </a:r>
            <a:r>
              <a:rPr lang="ru-RU" sz="1600" dirty="0" smtClean="0"/>
              <a:t> головного комплексу </a:t>
            </a:r>
            <a:r>
              <a:rPr lang="ru-RU" sz="1600" dirty="0" err="1" smtClean="0"/>
              <a:t>гістосумісності</a:t>
            </a:r>
            <a:r>
              <a:rPr lang="ru-RU" sz="1600" dirty="0" smtClean="0"/>
              <a:t> </a:t>
            </a:r>
            <a:r>
              <a:rPr lang="ru-RU" sz="1600" dirty="0" err="1" smtClean="0"/>
              <a:t>містить</a:t>
            </a:r>
            <a:r>
              <a:rPr lang="ru-RU" sz="1600" dirty="0" smtClean="0"/>
              <a:t> </a:t>
            </a:r>
            <a:r>
              <a:rPr lang="ru-RU" sz="1600" dirty="0" err="1" smtClean="0"/>
              <a:t>послідовність</a:t>
            </a:r>
            <a:r>
              <a:rPr lang="ru-RU" sz="1600" dirty="0" smtClean="0"/>
              <a:t> </a:t>
            </a:r>
            <a:r>
              <a:rPr lang="ru-RU" sz="1600" dirty="0" err="1" smtClean="0"/>
              <a:t>потрібного</a:t>
            </a:r>
            <a:r>
              <a:rPr lang="ru-RU" sz="1600" dirty="0" smtClean="0"/>
              <a:t> антигену. При </a:t>
            </a:r>
            <a:r>
              <a:rPr lang="ru-RU" sz="1600" dirty="0" err="1" smtClean="0"/>
              <a:t>контакті</a:t>
            </a:r>
            <a:r>
              <a:rPr lang="ru-RU" sz="1600" dirty="0" smtClean="0"/>
              <a:t> </a:t>
            </a:r>
            <a:r>
              <a:rPr lang="ru-RU" sz="1600" dirty="0" err="1" smtClean="0"/>
              <a:t>активованого</a:t>
            </a:r>
            <a:r>
              <a:rPr lang="ru-RU" sz="1600" dirty="0" smtClean="0"/>
              <a:t> </a:t>
            </a:r>
            <a:r>
              <a:rPr lang="en-US" sz="1600" dirty="0" smtClean="0"/>
              <a:t>T-</a:t>
            </a:r>
            <a:r>
              <a:rPr lang="ru-RU" sz="1600" dirty="0" err="1" smtClean="0"/>
              <a:t>кілера</a:t>
            </a:r>
            <a:r>
              <a:rPr lang="ru-RU" sz="1600" dirty="0" smtClean="0"/>
              <a:t> </a:t>
            </a:r>
            <a:r>
              <a:rPr lang="ru-RU" sz="1600" dirty="0" err="1" smtClean="0"/>
              <a:t>з</a:t>
            </a:r>
            <a:r>
              <a:rPr lang="ru-RU" sz="1600" dirty="0" smtClean="0"/>
              <a:t> такими </a:t>
            </a:r>
            <a:r>
              <a:rPr lang="ru-RU" sz="1600" dirty="0" err="1" smtClean="0"/>
              <a:t>клітинами</a:t>
            </a:r>
            <a:r>
              <a:rPr lang="ru-RU" sz="1600" dirty="0" smtClean="0"/>
              <a:t> </a:t>
            </a:r>
            <a:r>
              <a:rPr lang="ru-RU" sz="1600" dirty="0" err="1" smtClean="0"/>
              <a:t>він</a:t>
            </a:r>
            <a:r>
              <a:rPr lang="ru-RU" sz="1600" dirty="0" smtClean="0"/>
              <a:t> </a:t>
            </a:r>
            <a:r>
              <a:rPr lang="ru-RU" sz="1600" dirty="0" err="1" smtClean="0"/>
              <a:t>виділяє</a:t>
            </a:r>
            <a:r>
              <a:rPr lang="ru-RU" sz="1600" dirty="0" smtClean="0"/>
              <a:t> </a:t>
            </a:r>
            <a:r>
              <a:rPr lang="ru-RU" sz="1600" dirty="0" err="1" smtClean="0"/>
              <a:t>токсини</a:t>
            </a:r>
            <a:r>
              <a:rPr lang="ru-RU" sz="1600" dirty="0" smtClean="0"/>
              <a:t>, </a:t>
            </a:r>
            <a:r>
              <a:rPr lang="ru-RU" sz="1600" dirty="0" err="1" smtClean="0"/>
              <a:t>що</a:t>
            </a:r>
            <a:r>
              <a:rPr lang="ru-RU" sz="1600" dirty="0" smtClean="0"/>
              <a:t> </a:t>
            </a:r>
            <a:r>
              <a:rPr lang="ru-RU" sz="1600" dirty="0" err="1" smtClean="0"/>
              <a:t>утворюють</a:t>
            </a:r>
            <a:r>
              <a:rPr lang="ru-RU" sz="1600" dirty="0" smtClean="0"/>
              <a:t> отвори в </a:t>
            </a:r>
            <a:r>
              <a:rPr lang="ru-RU" sz="1600" dirty="0" err="1" smtClean="0"/>
              <a:t>цитоплазматичної</a:t>
            </a:r>
            <a:r>
              <a:rPr lang="ru-RU" sz="1600" dirty="0" smtClean="0"/>
              <a:t> </a:t>
            </a:r>
            <a:r>
              <a:rPr lang="ru-RU" sz="1600" dirty="0" err="1" smtClean="0"/>
              <a:t>мембрани</a:t>
            </a:r>
            <a:r>
              <a:rPr lang="ru-RU" sz="1600" dirty="0" smtClean="0"/>
              <a:t> </a:t>
            </a:r>
            <a:r>
              <a:rPr lang="ru-RU" sz="1600" dirty="0" err="1" smtClean="0"/>
              <a:t>клітин-мішеней</a:t>
            </a:r>
            <a:r>
              <a:rPr lang="ru-RU" sz="1600" dirty="0" smtClean="0"/>
              <a:t>, </a:t>
            </a:r>
            <a:r>
              <a:rPr lang="ru-RU" sz="1600" dirty="0" err="1" smtClean="0"/>
              <a:t>в</a:t>
            </a:r>
            <a:r>
              <a:rPr lang="ru-RU" sz="1600" dirty="0" smtClean="0"/>
              <a:t> </a:t>
            </a:r>
            <a:r>
              <a:rPr lang="ru-RU" sz="1600" dirty="0" err="1" smtClean="0"/>
              <a:t>результаті</a:t>
            </a:r>
            <a:r>
              <a:rPr lang="ru-RU" sz="1600" dirty="0" smtClean="0"/>
              <a:t> </a:t>
            </a:r>
            <a:r>
              <a:rPr lang="ru-RU" sz="1600" dirty="0" err="1" smtClean="0"/>
              <a:t>іони</a:t>
            </a:r>
            <a:r>
              <a:rPr lang="ru-RU" sz="1600" dirty="0" smtClean="0"/>
              <a:t>, вода та токсин </a:t>
            </a:r>
            <a:r>
              <a:rPr lang="ru-RU" sz="1600" dirty="0" err="1" smtClean="0"/>
              <a:t>вільно</a:t>
            </a:r>
            <a:r>
              <a:rPr lang="ru-RU" sz="1600" dirty="0" smtClean="0"/>
              <a:t> </a:t>
            </a:r>
            <a:r>
              <a:rPr lang="ru-RU" sz="1600" dirty="0" err="1" smtClean="0"/>
              <a:t>переміщаються</a:t>
            </a:r>
            <a:r>
              <a:rPr lang="ru-RU" sz="1600" dirty="0" smtClean="0"/>
              <a:t> в </a:t>
            </a:r>
            <a:r>
              <a:rPr lang="ru-RU" sz="1600" dirty="0" err="1" smtClean="0"/>
              <a:t>клітку-мішень</a:t>
            </a:r>
            <a:r>
              <a:rPr lang="ru-RU" sz="1600" dirty="0" smtClean="0"/>
              <a:t> та </a:t>
            </a:r>
            <a:r>
              <a:rPr lang="ru-RU" sz="1600" dirty="0" err="1" smtClean="0"/>
              <a:t>з</a:t>
            </a:r>
            <a:r>
              <a:rPr lang="ru-RU" sz="1600" dirty="0" smtClean="0"/>
              <a:t> </a:t>
            </a:r>
            <a:r>
              <a:rPr lang="ru-RU" sz="1600" dirty="0" err="1" smtClean="0"/>
              <a:t>неї</a:t>
            </a:r>
            <a:r>
              <a:rPr lang="ru-RU" sz="1600" dirty="0" smtClean="0"/>
              <a:t>: </a:t>
            </a:r>
            <a:r>
              <a:rPr lang="ru-RU" sz="1600" dirty="0" err="1" smtClean="0"/>
              <a:t>клітина-мішень</a:t>
            </a:r>
            <a:r>
              <a:rPr lang="ru-RU" sz="1600" dirty="0" smtClean="0"/>
              <a:t> </a:t>
            </a:r>
            <a:r>
              <a:rPr lang="ru-RU" sz="1600" dirty="0" err="1" smtClean="0"/>
              <a:t>гине</a:t>
            </a:r>
            <a:r>
              <a:rPr lang="ru-RU" sz="1600" dirty="0" smtClean="0"/>
              <a:t>. </a:t>
            </a:r>
            <a:r>
              <a:rPr lang="ru-RU" sz="1600" dirty="0" err="1" smtClean="0"/>
              <a:t>Руйнування</a:t>
            </a:r>
            <a:r>
              <a:rPr lang="ru-RU" sz="1600" dirty="0" smtClean="0"/>
              <a:t> </a:t>
            </a:r>
            <a:r>
              <a:rPr lang="ru-RU" sz="1600" dirty="0" err="1" smtClean="0"/>
              <a:t>власних</a:t>
            </a:r>
            <a:r>
              <a:rPr lang="ru-RU" sz="1600" dirty="0" smtClean="0"/>
              <a:t> </a:t>
            </a:r>
            <a:r>
              <a:rPr lang="ru-RU" sz="1600" dirty="0" err="1" smtClean="0"/>
              <a:t>клітин</a:t>
            </a:r>
            <a:r>
              <a:rPr lang="ru-RU" sz="1600" dirty="0" smtClean="0"/>
              <a:t> </a:t>
            </a:r>
            <a:r>
              <a:rPr lang="en-US" sz="1600" dirty="0" smtClean="0"/>
              <a:t>T-</a:t>
            </a:r>
            <a:r>
              <a:rPr lang="ru-RU" sz="1600" dirty="0" err="1" smtClean="0"/>
              <a:t>кілерами</a:t>
            </a:r>
            <a:r>
              <a:rPr lang="ru-RU" sz="1600" dirty="0" smtClean="0"/>
              <a:t> </a:t>
            </a:r>
            <a:r>
              <a:rPr lang="ru-RU" sz="1600" dirty="0" err="1" smtClean="0"/>
              <a:t>важливо</a:t>
            </a:r>
            <a:r>
              <a:rPr lang="ru-RU" sz="1600" dirty="0" smtClean="0"/>
              <a:t>, </a:t>
            </a:r>
            <a:r>
              <a:rPr lang="ru-RU" sz="1600" dirty="0" err="1" smtClean="0"/>
              <a:t>зокрема</a:t>
            </a:r>
            <a:r>
              <a:rPr lang="ru-RU" sz="1600" dirty="0" smtClean="0"/>
              <a:t>, для </a:t>
            </a:r>
            <a:r>
              <a:rPr lang="ru-RU" sz="1600" dirty="0" err="1" smtClean="0"/>
              <a:t>запобігання</a:t>
            </a:r>
            <a:r>
              <a:rPr lang="ru-RU" sz="1600" dirty="0" smtClean="0"/>
              <a:t> </a:t>
            </a:r>
            <a:r>
              <a:rPr lang="ru-RU" sz="1600" dirty="0" err="1" smtClean="0"/>
              <a:t>розмноження</a:t>
            </a:r>
            <a:r>
              <a:rPr lang="ru-RU" sz="1600" dirty="0" smtClean="0"/>
              <a:t> </a:t>
            </a:r>
            <a:r>
              <a:rPr lang="ru-RU" sz="1600" dirty="0" err="1" smtClean="0"/>
              <a:t>вірусів</a:t>
            </a:r>
            <a:r>
              <a:rPr lang="ru-RU" sz="1600" dirty="0" smtClean="0"/>
              <a:t>. </a:t>
            </a:r>
            <a:r>
              <a:rPr lang="ru-RU" sz="1600" dirty="0" err="1" smtClean="0"/>
              <a:t>Активація</a:t>
            </a:r>
            <a:r>
              <a:rPr lang="ru-RU" sz="1600" dirty="0" smtClean="0"/>
              <a:t> </a:t>
            </a:r>
            <a:r>
              <a:rPr lang="en-US" sz="1600" dirty="0" smtClean="0"/>
              <a:t>T-</a:t>
            </a:r>
            <a:r>
              <a:rPr lang="ru-RU" sz="1600" dirty="0" err="1" smtClean="0"/>
              <a:t>кілерів</a:t>
            </a:r>
            <a:r>
              <a:rPr lang="ru-RU" sz="1600" dirty="0" smtClean="0"/>
              <a:t> </a:t>
            </a:r>
            <a:r>
              <a:rPr lang="ru-RU" sz="1600" dirty="0" err="1" smtClean="0"/>
              <a:t>жорстко</a:t>
            </a:r>
            <a:r>
              <a:rPr lang="ru-RU" sz="1600" dirty="0" smtClean="0"/>
              <a:t> </a:t>
            </a:r>
            <a:r>
              <a:rPr lang="ru-RU" sz="1600" dirty="0" err="1" smtClean="0"/>
              <a:t>управляється</a:t>
            </a:r>
            <a:r>
              <a:rPr lang="ru-RU" sz="1600" dirty="0" smtClean="0"/>
              <a:t> та "</a:t>
            </a:r>
            <a:r>
              <a:rPr lang="ru-RU" sz="1600" dirty="0" err="1" smtClean="0"/>
              <a:t>зазвичай</a:t>
            </a:r>
            <a:r>
              <a:rPr lang="ru-RU" sz="1600" dirty="0" smtClean="0"/>
              <a:t> </a:t>
            </a:r>
            <a:r>
              <a:rPr lang="ru-RU" sz="1600" dirty="0" err="1" smtClean="0"/>
              <a:t>вимагає</a:t>
            </a:r>
            <a:r>
              <a:rPr lang="ru-RU" sz="1600" dirty="0" smtClean="0"/>
              <a:t> </a:t>
            </a:r>
            <a:r>
              <a:rPr lang="ru-RU" sz="1600" dirty="0" err="1" smtClean="0"/>
              <a:t>дуже</a:t>
            </a:r>
            <a:r>
              <a:rPr lang="ru-RU" sz="1600" dirty="0" smtClean="0"/>
              <a:t> сильного сигналу </a:t>
            </a:r>
            <a:r>
              <a:rPr lang="ru-RU" sz="1600" dirty="0" err="1" smtClean="0"/>
              <a:t>активації</a:t>
            </a:r>
            <a:r>
              <a:rPr lang="ru-RU" sz="1600" dirty="0" smtClean="0"/>
              <a:t> </a:t>
            </a:r>
            <a:r>
              <a:rPr lang="ru-RU" sz="1600" dirty="0" err="1" smtClean="0"/>
              <a:t>від</a:t>
            </a:r>
            <a:r>
              <a:rPr lang="ru-RU" sz="1600" dirty="0" smtClean="0"/>
              <a:t> комплексу </a:t>
            </a:r>
            <a:r>
              <a:rPr lang="ru-RU" sz="1600" dirty="0" err="1" smtClean="0"/>
              <a:t>білка</a:t>
            </a:r>
            <a:r>
              <a:rPr lang="ru-RU" sz="1600" dirty="0" smtClean="0"/>
              <a:t> </a:t>
            </a:r>
            <a:r>
              <a:rPr lang="ru-RU" sz="1600" dirty="0" err="1" smtClean="0"/>
              <a:t>гістосумісності</a:t>
            </a:r>
            <a:r>
              <a:rPr lang="ru-RU" sz="1600" dirty="0" smtClean="0"/>
              <a:t> </a:t>
            </a:r>
            <a:r>
              <a:rPr lang="ru-RU" sz="1600" dirty="0" err="1" smtClean="0"/>
              <a:t>з</a:t>
            </a:r>
            <a:r>
              <a:rPr lang="ru-RU" sz="1600" dirty="0" smtClean="0"/>
              <a:t> антигеном, </a:t>
            </a:r>
            <a:r>
              <a:rPr lang="ru-RU" sz="1600" dirty="0" err="1" smtClean="0"/>
              <a:t>або</a:t>
            </a:r>
            <a:r>
              <a:rPr lang="ru-RU" sz="1600" dirty="0" smtClean="0"/>
              <a:t> </a:t>
            </a:r>
            <a:r>
              <a:rPr lang="ru-RU" sz="1600" dirty="0" err="1" smtClean="0"/>
              <a:t>додаткової</a:t>
            </a:r>
            <a:r>
              <a:rPr lang="ru-RU" sz="1600" dirty="0" smtClean="0"/>
              <a:t> </a:t>
            </a:r>
            <a:r>
              <a:rPr lang="ru-RU" sz="1600" dirty="0" err="1" smtClean="0"/>
              <a:t>активації</a:t>
            </a:r>
            <a:r>
              <a:rPr lang="ru-RU" sz="1600" dirty="0" smtClean="0"/>
              <a:t> факторами </a:t>
            </a:r>
            <a:r>
              <a:rPr lang="en-US" sz="1600" dirty="0" smtClean="0"/>
              <a:t>T-</a:t>
            </a:r>
            <a:r>
              <a:rPr lang="ru-RU" sz="1600" dirty="0" err="1" smtClean="0"/>
              <a:t>хелперів</a:t>
            </a:r>
            <a:r>
              <a:rPr lang="ru-RU" sz="1600" dirty="0" smtClean="0"/>
              <a:t>.</a:t>
            </a:r>
            <a:endParaRPr lang="ru-RU" sz="1600" dirty="0"/>
          </a:p>
        </p:txBody>
      </p:sp>
      <p:sp>
        <p:nvSpPr>
          <p:cNvPr id="3" name="Содержимое 2"/>
          <p:cNvSpPr>
            <a:spLocks noGrp="1"/>
          </p:cNvSpPr>
          <p:nvPr>
            <p:ph idx="1"/>
          </p:nvPr>
        </p:nvSpPr>
        <p:spPr>
          <a:xfrm>
            <a:off x="457200" y="1935480"/>
            <a:ext cx="900090" cy="4389120"/>
          </a:xfrm>
        </p:spPr>
        <p:txBody>
          <a:bodyPr/>
          <a:lstStyle/>
          <a:p>
            <a:endParaRPr lang="ru-RU" dirty="0"/>
          </a:p>
        </p:txBody>
      </p:sp>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14290"/>
            <a:ext cx="8686800" cy="6643710"/>
          </a:xfrm>
        </p:spPr>
        <p:txBody>
          <a:bodyPr>
            <a:normAutofit fontScale="90000"/>
          </a:bodyPr>
          <a:lstStyle/>
          <a:p>
            <a:r>
              <a:rPr lang="en-US" sz="1800" dirty="0" smtClean="0"/>
              <a:t>T-</a:t>
            </a:r>
            <a:r>
              <a:rPr lang="ru-RU" sz="1800" dirty="0" err="1" smtClean="0"/>
              <a:t>хелпери</a:t>
            </a:r>
            <a:r>
              <a:rPr lang="ru-RU" sz="1800" dirty="0" smtClean="0"/>
              <a:t>.</a:t>
            </a:r>
            <a:br>
              <a:rPr lang="ru-RU" sz="1800" dirty="0" smtClean="0"/>
            </a:br>
            <a:r>
              <a:rPr lang="ru-RU" sz="1800" dirty="0" smtClean="0"/>
              <a:t/>
            </a:r>
            <a:br>
              <a:rPr lang="ru-RU" sz="1800" dirty="0" smtClean="0"/>
            </a:br>
            <a:r>
              <a:rPr lang="ru-RU" sz="1800" dirty="0" err="1" smtClean="0"/>
              <a:t>Т-хелпери</a:t>
            </a:r>
            <a:r>
              <a:rPr lang="ru-RU" sz="1800" dirty="0" smtClean="0"/>
              <a:t> </a:t>
            </a:r>
            <a:r>
              <a:rPr lang="ru-RU" sz="1800" dirty="0" err="1" smtClean="0"/>
              <a:t>регулюють</a:t>
            </a:r>
            <a:r>
              <a:rPr lang="ru-RU" sz="1800" dirty="0" smtClean="0"/>
              <a:t> </a:t>
            </a:r>
            <a:r>
              <a:rPr lang="ru-RU" sz="1800" dirty="0" err="1" smtClean="0"/>
              <a:t>реакції</a:t>
            </a:r>
            <a:r>
              <a:rPr lang="ru-RU" sz="1800" dirty="0" smtClean="0"/>
              <a:t> як </a:t>
            </a:r>
            <a:r>
              <a:rPr lang="ru-RU" sz="1800" dirty="0" err="1" smtClean="0"/>
              <a:t>вродженого</a:t>
            </a:r>
            <a:r>
              <a:rPr lang="ru-RU" sz="1800" dirty="0" smtClean="0"/>
              <a:t>, так </a:t>
            </a:r>
            <a:r>
              <a:rPr lang="ru-RU" sz="1800" dirty="0" err="1" smtClean="0"/>
              <a:t>і</a:t>
            </a:r>
            <a:r>
              <a:rPr lang="ru-RU" sz="1800" dirty="0" smtClean="0"/>
              <a:t> </a:t>
            </a:r>
            <a:r>
              <a:rPr lang="ru-RU" sz="1800" dirty="0" err="1" smtClean="0"/>
              <a:t>набутого</a:t>
            </a:r>
            <a:r>
              <a:rPr lang="ru-RU" sz="1800" dirty="0" smtClean="0"/>
              <a:t> </a:t>
            </a:r>
            <a:r>
              <a:rPr lang="ru-RU" sz="1800" dirty="0" err="1" smtClean="0"/>
              <a:t>імунітету</a:t>
            </a:r>
            <a:r>
              <a:rPr lang="ru-RU" sz="1800" dirty="0" smtClean="0"/>
              <a:t>, </a:t>
            </a:r>
            <a:r>
              <a:rPr lang="ru-RU" sz="1800" dirty="0" err="1" smtClean="0"/>
              <a:t>і</a:t>
            </a:r>
            <a:r>
              <a:rPr lang="ru-RU" sz="1800" dirty="0" smtClean="0"/>
              <a:t> </a:t>
            </a:r>
            <a:r>
              <a:rPr lang="ru-RU" sz="1800" dirty="0" err="1" smtClean="0"/>
              <a:t>дозволяють</a:t>
            </a:r>
            <a:r>
              <a:rPr lang="ru-RU" sz="1800" dirty="0" smtClean="0"/>
              <a:t> </a:t>
            </a:r>
            <a:r>
              <a:rPr lang="ru-RU" sz="1800" dirty="0" err="1" smtClean="0"/>
              <a:t>визначати</a:t>
            </a:r>
            <a:r>
              <a:rPr lang="ru-RU" sz="1800" dirty="0" smtClean="0"/>
              <a:t> тип </a:t>
            </a:r>
            <a:r>
              <a:rPr lang="ru-RU" sz="1800" dirty="0" err="1" smtClean="0"/>
              <a:t>відповіді</a:t>
            </a:r>
            <a:r>
              <a:rPr lang="ru-RU" sz="1800" dirty="0" smtClean="0"/>
              <a:t>, </a:t>
            </a:r>
            <a:r>
              <a:rPr lang="ru-RU" sz="1800" dirty="0" err="1" smtClean="0"/>
              <a:t>який</a:t>
            </a:r>
            <a:r>
              <a:rPr lang="ru-RU" sz="1800" dirty="0" smtClean="0"/>
              <a:t> </a:t>
            </a:r>
            <a:r>
              <a:rPr lang="ru-RU" sz="1800" dirty="0" err="1" smtClean="0"/>
              <a:t>організм</a:t>
            </a:r>
            <a:r>
              <a:rPr lang="ru-RU" sz="1800" dirty="0" smtClean="0"/>
              <a:t> </a:t>
            </a:r>
            <a:r>
              <a:rPr lang="ru-RU" sz="1800" dirty="0" err="1" smtClean="0"/>
              <a:t>зробить</a:t>
            </a:r>
            <a:r>
              <a:rPr lang="ru-RU" sz="1800" dirty="0" smtClean="0"/>
              <a:t> на </a:t>
            </a:r>
            <a:r>
              <a:rPr lang="ru-RU" sz="1800" dirty="0" err="1" smtClean="0"/>
              <a:t>конкретний</a:t>
            </a:r>
            <a:r>
              <a:rPr lang="ru-RU" sz="1800" dirty="0" smtClean="0"/>
              <a:t> </a:t>
            </a:r>
            <a:r>
              <a:rPr lang="ru-RU" sz="1800" dirty="0" err="1" smtClean="0"/>
              <a:t>чужорідний</a:t>
            </a:r>
            <a:r>
              <a:rPr lang="ru-RU" sz="1800" dirty="0" smtClean="0"/>
              <a:t> </a:t>
            </a:r>
            <a:r>
              <a:rPr lang="ru-RU" sz="1800" dirty="0" err="1" smtClean="0"/>
              <a:t>матеріал</a:t>
            </a:r>
            <a:r>
              <a:rPr lang="ru-RU" sz="1800" dirty="0" smtClean="0"/>
              <a:t>. </a:t>
            </a:r>
            <a:r>
              <a:rPr lang="ru-RU" sz="1800" dirty="0" err="1" smtClean="0"/>
              <a:t>Ці</a:t>
            </a:r>
            <a:r>
              <a:rPr lang="ru-RU" sz="1800" dirty="0" smtClean="0"/>
              <a:t> </a:t>
            </a:r>
            <a:r>
              <a:rPr lang="ru-RU" sz="1800" dirty="0" err="1" smtClean="0"/>
              <a:t>клітини</a:t>
            </a:r>
            <a:r>
              <a:rPr lang="ru-RU" sz="1800" dirty="0" smtClean="0"/>
              <a:t> не </a:t>
            </a:r>
            <a:r>
              <a:rPr lang="ru-RU" sz="1800" dirty="0" err="1" smtClean="0"/>
              <a:t>виявляють</a:t>
            </a:r>
            <a:r>
              <a:rPr lang="ru-RU" sz="1800" dirty="0" smtClean="0"/>
              <a:t> </a:t>
            </a:r>
            <a:r>
              <a:rPr lang="ru-RU" sz="1800" dirty="0" err="1" smtClean="0"/>
              <a:t>цитотоксичності</a:t>
            </a:r>
            <a:r>
              <a:rPr lang="ru-RU" sz="1800" dirty="0" smtClean="0"/>
              <a:t> та не </a:t>
            </a:r>
            <a:r>
              <a:rPr lang="ru-RU" sz="1800" dirty="0" err="1" smtClean="0"/>
              <a:t>беруть</a:t>
            </a:r>
            <a:r>
              <a:rPr lang="ru-RU" sz="1800" dirty="0" smtClean="0"/>
              <a:t> участь у </a:t>
            </a:r>
            <a:r>
              <a:rPr lang="ru-RU" sz="1800" dirty="0" err="1" smtClean="0"/>
              <a:t>знищенні</a:t>
            </a:r>
            <a:r>
              <a:rPr lang="ru-RU" sz="1800" dirty="0" smtClean="0"/>
              <a:t> </a:t>
            </a:r>
            <a:r>
              <a:rPr lang="ru-RU" sz="1800" dirty="0" err="1" smtClean="0"/>
              <a:t>інфікованих</a:t>
            </a:r>
            <a:r>
              <a:rPr lang="ru-RU" sz="1800" dirty="0" smtClean="0"/>
              <a:t> </a:t>
            </a:r>
            <a:r>
              <a:rPr lang="ru-RU" sz="1800" dirty="0" err="1" smtClean="0"/>
              <a:t>клітин</a:t>
            </a:r>
            <a:r>
              <a:rPr lang="ru-RU" sz="1800" dirty="0" smtClean="0"/>
              <a:t> </a:t>
            </a:r>
            <a:r>
              <a:rPr lang="ru-RU" sz="1800" dirty="0" err="1" smtClean="0"/>
              <a:t>або</a:t>
            </a:r>
            <a:r>
              <a:rPr lang="ru-RU" sz="1800" dirty="0" smtClean="0"/>
              <a:t> </a:t>
            </a:r>
            <a:r>
              <a:rPr lang="ru-RU" sz="1800" dirty="0" err="1" smtClean="0"/>
              <a:t>безпосередньо</a:t>
            </a:r>
            <a:r>
              <a:rPr lang="ru-RU" sz="1800" dirty="0" smtClean="0"/>
              <a:t> </a:t>
            </a:r>
            <a:r>
              <a:rPr lang="ru-RU" sz="1800" dirty="0" err="1" smtClean="0"/>
              <a:t>збудників</a:t>
            </a:r>
            <a:r>
              <a:rPr lang="ru-RU" sz="1800" dirty="0" smtClean="0"/>
              <a:t>. </a:t>
            </a:r>
            <a:r>
              <a:rPr lang="ru-RU" sz="1800" dirty="0" err="1" smtClean="0"/>
              <a:t>Замість</a:t>
            </a:r>
            <a:r>
              <a:rPr lang="ru-RU" sz="1800" dirty="0" smtClean="0"/>
              <a:t> </a:t>
            </a:r>
            <a:r>
              <a:rPr lang="ru-RU" sz="1800" dirty="0" err="1" smtClean="0"/>
              <a:t>цього</a:t>
            </a:r>
            <a:r>
              <a:rPr lang="ru-RU" sz="1800" dirty="0" smtClean="0"/>
              <a:t>, вони </a:t>
            </a:r>
            <a:r>
              <a:rPr lang="ru-RU" sz="1800" dirty="0" err="1" smtClean="0"/>
              <a:t>керують</a:t>
            </a:r>
            <a:r>
              <a:rPr lang="ru-RU" sz="1800" dirty="0" smtClean="0"/>
              <a:t> </a:t>
            </a:r>
            <a:r>
              <a:rPr lang="ru-RU" sz="1800" dirty="0" err="1" smtClean="0"/>
              <a:t>імунною</a:t>
            </a:r>
            <a:r>
              <a:rPr lang="ru-RU" sz="1800" dirty="0" smtClean="0"/>
              <a:t> </a:t>
            </a:r>
            <a:r>
              <a:rPr lang="ru-RU" sz="1800" dirty="0" err="1" smtClean="0"/>
              <a:t>відповіддю</a:t>
            </a:r>
            <a:r>
              <a:rPr lang="ru-RU" sz="1800" dirty="0" smtClean="0"/>
              <a:t>, </a:t>
            </a:r>
            <a:r>
              <a:rPr lang="ru-RU" sz="1800" dirty="0" err="1" smtClean="0"/>
              <a:t>спрямовуючи</a:t>
            </a:r>
            <a:r>
              <a:rPr lang="ru-RU" sz="1800" dirty="0" smtClean="0"/>
              <a:t> </a:t>
            </a:r>
            <a:r>
              <a:rPr lang="ru-RU" sz="1800" dirty="0" err="1" smtClean="0"/>
              <a:t>інші</a:t>
            </a:r>
            <a:r>
              <a:rPr lang="ru-RU" sz="1800" dirty="0" smtClean="0"/>
              <a:t> </a:t>
            </a:r>
            <a:r>
              <a:rPr lang="ru-RU" sz="1800" dirty="0" err="1" smtClean="0"/>
              <a:t>клітини</a:t>
            </a:r>
            <a:r>
              <a:rPr lang="ru-RU" sz="1800" dirty="0" smtClean="0"/>
              <a:t> на </a:t>
            </a:r>
            <a:r>
              <a:rPr lang="ru-RU" sz="1800" dirty="0" err="1" smtClean="0"/>
              <a:t>виконання</a:t>
            </a:r>
            <a:r>
              <a:rPr lang="ru-RU" sz="1800" dirty="0" smtClean="0"/>
              <a:t> </a:t>
            </a:r>
            <a:r>
              <a:rPr lang="ru-RU" sz="1800" dirty="0" err="1" smtClean="0"/>
              <a:t>цих</a:t>
            </a:r>
            <a:r>
              <a:rPr lang="ru-RU" sz="1800" dirty="0" smtClean="0"/>
              <a:t> </a:t>
            </a:r>
            <a:r>
              <a:rPr lang="ru-RU" sz="1800" dirty="0" err="1" smtClean="0"/>
              <a:t>завдань</a:t>
            </a:r>
            <a:r>
              <a:rPr lang="ru-RU" sz="1800" dirty="0" smtClean="0"/>
              <a:t>.</a:t>
            </a:r>
            <a:br>
              <a:rPr lang="ru-RU" sz="1800" dirty="0" smtClean="0"/>
            </a:br>
            <a:r>
              <a:rPr lang="ru-RU" sz="1800" dirty="0" smtClean="0"/>
              <a:t/>
            </a:r>
            <a:br>
              <a:rPr lang="ru-RU" sz="1800" dirty="0" smtClean="0"/>
            </a:br>
            <a:r>
              <a:rPr lang="en-US" sz="1800" dirty="0" smtClean="0"/>
              <a:t>T-</a:t>
            </a:r>
            <a:r>
              <a:rPr lang="ru-RU" sz="1800" dirty="0" err="1" smtClean="0"/>
              <a:t>хелпери</a:t>
            </a:r>
            <a:r>
              <a:rPr lang="ru-RU" sz="1800" dirty="0" smtClean="0"/>
              <a:t> </a:t>
            </a:r>
            <a:r>
              <a:rPr lang="ru-RU" sz="1800" dirty="0" err="1" smtClean="0"/>
              <a:t>експресують</a:t>
            </a:r>
            <a:r>
              <a:rPr lang="ru-RU" sz="1800" dirty="0" smtClean="0"/>
              <a:t> </a:t>
            </a:r>
            <a:r>
              <a:rPr lang="en-US" sz="1800" dirty="0" smtClean="0"/>
              <a:t>T-</a:t>
            </a:r>
            <a:r>
              <a:rPr lang="ru-RU" sz="1800" dirty="0" err="1" smtClean="0"/>
              <a:t>клітинні</a:t>
            </a:r>
            <a:r>
              <a:rPr lang="ru-RU" sz="1800" dirty="0" smtClean="0"/>
              <a:t> </a:t>
            </a:r>
            <a:r>
              <a:rPr lang="ru-RU" sz="1800" dirty="0" err="1" smtClean="0"/>
              <a:t>рецептори</a:t>
            </a:r>
            <a:r>
              <a:rPr lang="ru-RU" sz="1800" dirty="0" smtClean="0"/>
              <a:t> (ТКР), </a:t>
            </a:r>
            <a:r>
              <a:rPr lang="ru-RU" sz="1800" dirty="0" err="1" smtClean="0"/>
              <a:t>які</a:t>
            </a:r>
            <a:r>
              <a:rPr lang="ru-RU" sz="1800" dirty="0" smtClean="0"/>
              <a:t> </a:t>
            </a:r>
            <a:r>
              <a:rPr lang="ru-RU" sz="1800" dirty="0" err="1" smtClean="0"/>
              <a:t>розпізнають</a:t>
            </a:r>
            <a:r>
              <a:rPr lang="ru-RU" sz="1800" dirty="0" smtClean="0"/>
              <a:t> </a:t>
            </a:r>
            <a:r>
              <a:rPr lang="ru-RU" sz="1800" dirty="0" err="1" smtClean="0"/>
              <a:t>антигени</a:t>
            </a:r>
            <a:r>
              <a:rPr lang="ru-RU" sz="1800" dirty="0" smtClean="0"/>
              <a:t>, </a:t>
            </a:r>
            <a:r>
              <a:rPr lang="ru-RU" sz="1800" dirty="0" err="1" smtClean="0"/>
              <a:t>пов'язані</a:t>
            </a:r>
            <a:r>
              <a:rPr lang="ru-RU" sz="1800" dirty="0" smtClean="0"/>
              <a:t> </a:t>
            </a:r>
            <a:r>
              <a:rPr lang="ru-RU" sz="1800" dirty="0" err="1" smtClean="0"/>
              <a:t>з</a:t>
            </a:r>
            <a:r>
              <a:rPr lang="ru-RU" sz="1800" dirty="0" smtClean="0"/>
              <a:t> молекулами </a:t>
            </a:r>
            <a:r>
              <a:rPr lang="en-US" sz="1800" dirty="0" smtClean="0"/>
              <a:t>II </a:t>
            </a:r>
            <a:r>
              <a:rPr lang="ru-RU" sz="1800" dirty="0" err="1" smtClean="0"/>
              <a:t>класу</a:t>
            </a:r>
            <a:r>
              <a:rPr lang="ru-RU" sz="1800" dirty="0" smtClean="0"/>
              <a:t> головного комплексу </a:t>
            </a:r>
            <a:r>
              <a:rPr lang="ru-RU" sz="1800" dirty="0" err="1" smtClean="0"/>
              <a:t>гістосумісності</a:t>
            </a:r>
            <a:r>
              <a:rPr lang="ru-RU" sz="1800" dirty="0" smtClean="0"/>
              <a:t>. Комплекс </a:t>
            </a:r>
            <a:r>
              <a:rPr lang="ru-RU" sz="1800" dirty="0" err="1" smtClean="0"/>
              <a:t>молекули</a:t>
            </a:r>
            <a:r>
              <a:rPr lang="ru-RU" sz="1800" dirty="0" smtClean="0"/>
              <a:t> головного комплексу </a:t>
            </a:r>
            <a:r>
              <a:rPr lang="ru-RU" sz="1800" dirty="0" err="1" smtClean="0"/>
              <a:t>гістосумісності</a:t>
            </a:r>
            <a:r>
              <a:rPr lang="ru-RU" sz="1800" dirty="0" smtClean="0"/>
              <a:t> </a:t>
            </a:r>
            <a:r>
              <a:rPr lang="ru-RU" sz="1800" dirty="0" err="1" smtClean="0"/>
              <a:t>з</a:t>
            </a:r>
            <a:r>
              <a:rPr lang="ru-RU" sz="1800" dirty="0" smtClean="0"/>
              <a:t> антигеном </a:t>
            </a:r>
            <a:r>
              <a:rPr lang="ru-RU" sz="1800" dirty="0" err="1" smtClean="0"/>
              <a:t>також</a:t>
            </a:r>
            <a:r>
              <a:rPr lang="ru-RU" sz="1800" dirty="0" smtClean="0"/>
              <a:t> </a:t>
            </a:r>
            <a:r>
              <a:rPr lang="ru-RU" sz="1800" dirty="0" err="1" smtClean="0"/>
              <a:t>розпізнається</a:t>
            </a:r>
            <a:r>
              <a:rPr lang="ru-RU" sz="1800" dirty="0" smtClean="0"/>
              <a:t> </a:t>
            </a:r>
            <a:r>
              <a:rPr lang="ru-RU" sz="1800" dirty="0" err="1" smtClean="0"/>
              <a:t>корецепторів</a:t>
            </a:r>
            <a:r>
              <a:rPr lang="ru-RU" sz="1800" dirty="0" smtClean="0"/>
              <a:t> </a:t>
            </a:r>
            <a:r>
              <a:rPr lang="ru-RU" sz="1800" dirty="0" err="1" smtClean="0"/>
              <a:t>клітин-хелперів</a:t>
            </a:r>
            <a:r>
              <a:rPr lang="ru-RU" sz="1800" dirty="0" smtClean="0"/>
              <a:t> </a:t>
            </a:r>
            <a:r>
              <a:rPr lang="en-US" sz="1800" dirty="0" smtClean="0"/>
              <a:t>CD4, </a:t>
            </a:r>
            <a:r>
              <a:rPr lang="ru-RU" sz="1800" dirty="0" err="1" smtClean="0"/>
              <a:t>який</a:t>
            </a:r>
            <a:r>
              <a:rPr lang="ru-RU" sz="1800" dirty="0" smtClean="0"/>
              <a:t> </a:t>
            </a:r>
            <a:r>
              <a:rPr lang="ru-RU" sz="1800" dirty="0" err="1" smtClean="0"/>
              <a:t>привертає</a:t>
            </a:r>
            <a:r>
              <a:rPr lang="ru-RU" sz="1800" dirty="0" smtClean="0"/>
              <a:t> </a:t>
            </a:r>
            <a:r>
              <a:rPr lang="ru-RU" sz="1800" dirty="0" err="1" smtClean="0"/>
              <a:t>внутрішньоклітинні</a:t>
            </a:r>
            <a:r>
              <a:rPr lang="ru-RU" sz="1800" dirty="0" smtClean="0"/>
              <a:t> </a:t>
            </a:r>
            <a:r>
              <a:rPr lang="ru-RU" sz="1800" dirty="0" err="1" smtClean="0"/>
              <a:t>молекули</a:t>
            </a:r>
            <a:r>
              <a:rPr lang="ru-RU" sz="1800" dirty="0" smtClean="0"/>
              <a:t> </a:t>
            </a:r>
            <a:r>
              <a:rPr lang="en-US" sz="1800" dirty="0" smtClean="0"/>
              <a:t>T-</a:t>
            </a:r>
            <a:r>
              <a:rPr lang="ru-RU" sz="1800" dirty="0" err="1" smtClean="0"/>
              <a:t>клітини</a:t>
            </a:r>
            <a:r>
              <a:rPr lang="ru-RU" sz="1800" dirty="0" smtClean="0"/>
              <a:t> (</a:t>
            </a:r>
            <a:r>
              <a:rPr lang="ru-RU" sz="1800" dirty="0" err="1" smtClean="0"/>
              <a:t>наприклад</a:t>
            </a:r>
            <a:r>
              <a:rPr lang="ru-RU" sz="1800" dirty="0" smtClean="0"/>
              <a:t>, </a:t>
            </a:r>
            <a:r>
              <a:rPr lang="en-US" sz="1800" dirty="0" err="1" smtClean="0"/>
              <a:t>Lck</a:t>
            </a:r>
            <a:r>
              <a:rPr lang="en-US" sz="1800" dirty="0" smtClean="0"/>
              <a:t>), </a:t>
            </a:r>
            <a:r>
              <a:rPr lang="ru-RU" sz="1800" dirty="0" err="1" smtClean="0"/>
              <a:t>відповідальні</a:t>
            </a:r>
            <a:r>
              <a:rPr lang="ru-RU" sz="1800" dirty="0" smtClean="0"/>
              <a:t> за </a:t>
            </a:r>
            <a:r>
              <a:rPr lang="ru-RU" sz="1800" dirty="0" err="1" smtClean="0"/>
              <a:t>активацію</a:t>
            </a:r>
            <a:r>
              <a:rPr lang="ru-RU" sz="1800" dirty="0" smtClean="0"/>
              <a:t> </a:t>
            </a:r>
            <a:r>
              <a:rPr lang="en-US" sz="1800" dirty="0" smtClean="0"/>
              <a:t>T-</a:t>
            </a:r>
            <a:r>
              <a:rPr lang="ru-RU" sz="1800" dirty="0" err="1" smtClean="0"/>
              <a:t>клітини</a:t>
            </a:r>
            <a:r>
              <a:rPr lang="ru-RU" sz="1800" dirty="0" smtClean="0"/>
              <a:t>. </a:t>
            </a:r>
            <a:r>
              <a:rPr lang="en-US" sz="1800" dirty="0" smtClean="0"/>
              <a:t>T-</a:t>
            </a:r>
            <a:r>
              <a:rPr lang="ru-RU" sz="1800" dirty="0" err="1" smtClean="0"/>
              <a:t>хелпери</a:t>
            </a:r>
            <a:r>
              <a:rPr lang="ru-RU" sz="1800" dirty="0" smtClean="0"/>
              <a:t> </a:t>
            </a:r>
            <a:r>
              <a:rPr lang="ru-RU" sz="1800" dirty="0" err="1" smtClean="0"/>
              <a:t>мають</a:t>
            </a:r>
            <a:r>
              <a:rPr lang="ru-RU" sz="1800" dirty="0" smtClean="0"/>
              <a:t> </a:t>
            </a:r>
            <a:r>
              <a:rPr lang="ru-RU" sz="1800" dirty="0" err="1" smtClean="0"/>
              <a:t>менший</a:t>
            </a:r>
            <a:r>
              <a:rPr lang="ru-RU" sz="1800" dirty="0" smtClean="0"/>
              <a:t> </a:t>
            </a:r>
            <a:r>
              <a:rPr lang="ru-RU" sz="1800" dirty="0" err="1" smtClean="0"/>
              <a:t>чутливістю</a:t>
            </a:r>
            <a:r>
              <a:rPr lang="ru-RU" sz="1800" dirty="0" smtClean="0"/>
              <a:t> до комплексу </a:t>
            </a:r>
            <a:r>
              <a:rPr lang="ru-RU" sz="1800" dirty="0" err="1" smtClean="0"/>
              <a:t>молекули</a:t>
            </a:r>
            <a:r>
              <a:rPr lang="ru-RU" sz="1800" dirty="0" smtClean="0"/>
              <a:t> головного комплексу </a:t>
            </a:r>
            <a:r>
              <a:rPr lang="ru-RU" sz="1800" dirty="0" err="1" smtClean="0"/>
              <a:t>гістосумісності</a:t>
            </a:r>
            <a:r>
              <a:rPr lang="ru-RU" sz="1800" dirty="0" smtClean="0"/>
              <a:t> та антигену, </a:t>
            </a:r>
            <a:r>
              <a:rPr lang="ru-RU" sz="1800" dirty="0" err="1" smtClean="0"/>
              <a:t>ніж</a:t>
            </a:r>
            <a:r>
              <a:rPr lang="ru-RU" sz="1800" dirty="0" smtClean="0"/>
              <a:t> </a:t>
            </a:r>
            <a:r>
              <a:rPr lang="en-US" sz="1800" dirty="0" smtClean="0"/>
              <a:t>T-</a:t>
            </a:r>
            <a:r>
              <a:rPr lang="ru-RU" sz="1800" dirty="0" err="1" smtClean="0"/>
              <a:t>кілери</a:t>
            </a:r>
            <a:r>
              <a:rPr lang="ru-RU" sz="1800" dirty="0" smtClean="0"/>
              <a:t>, </a:t>
            </a:r>
            <a:r>
              <a:rPr lang="ru-RU" sz="1800" dirty="0" err="1" smtClean="0"/>
              <a:t>тобто</a:t>
            </a:r>
            <a:r>
              <a:rPr lang="ru-RU" sz="1800" dirty="0" smtClean="0"/>
              <a:t> для </a:t>
            </a:r>
            <a:r>
              <a:rPr lang="ru-RU" sz="1800" dirty="0" err="1" smtClean="0"/>
              <a:t>активації</a:t>
            </a:r>
            <a:r>
              <a:rPr lang="ru-RU" sz="1800" dirty="0" smtClean="0"/>
              <a:t> </a:t>
            </a:r>
            <a:r>
              <a:rPr lang="en-US" sz="1800" dirty="0" smtClean="0"/>
              <a:t>T-</a:t>
            </a:r>
            <a:r>
              <a:rPr lang="ru-RU" sz="1800" dirty="0" err="1" smtClean="0"/>
              <a:t>хелпери</a:t>
            </a:r>
            <a:r>
              <a:rPr lang="ru-RU" sz="1800" dirty="0" smtClean="0"/>
              <a:t> </a:t>
            </a:r>
            <a:r>
              <a:rPr lang="ru-RU" sz="1800" dirty="0" err="1" smtClean="0"/>
              <a:t>потрібно</a:t>
            </a:r>
            <a:r>
              <a:rPr lang="ru-RU" sz="1800" dirty="0" smtClean="0"/>
              <a:t> </a:t>
            </a:r>
            <a:r>
              <a:rPr lang="ru-RU" sz="1800" dirty="0" err="1" smtClean="0"/>
              <a:t>зв'язування</a:t>
            </a:r>
            <a:r>
              <a:rPr lang="ru-RU" sz="1800" dirty="0" smtClean="0"/>
              <a:t> </a:t>
            </a:r>
            <a:r>
              <a:rPr lang="ru-RU" sz="1800" dirty="0" err="1" smtClean="0"/>
              <a:t>набагато</a:t>
            </a:r>
            <a:r>
              <a:rPr lang="ru-RU" sz="1800" dirty="0" smtClean="0"/>
              <a:t> </a:t>
            </a:r>
            <a:r>
              <a:rPr lang="ru-RU" sz="1800" dirty="0" err="1" smtClean="0"/>
              <a:t>більшої</a:t>
            </a:r>
            <a:r>
              <a:rPr lang="ru-RU" sz="1800" dirty="0" smtClean="0"/>
              <a:t> </a:t>
            </a:r>
            <a:r>
              <a:rPr lang="ru-RU" sz="1800" dirty="0" err="1" smtClean="0"/>
              <a:t>кількості</a:t>
            </a:r>
            <a:r>
              <a:rPr lang="ru-RU" sz="1800" dirty="0" smtClean="0"/>
              <a:t> </a:t>
            </a:r>
            <a:r>
              <a:rPr lang="ru-RU" sz="1800" dirty="0" err="1" smtClean="0"/>
              <a:t>його</a:t>
            </a:r>
            <a:r>
              <a:rPr lang="ru-RU" sz="1800" dirty="0" smtClean="0"/>
              <a:t> </a:t>
            </a:r>
            <a:r>
              <a:rPr lang="ru-RU" sz="1800" dirty="0" err="1" smtClean="0"/>
              <a:t>рецепторів</a:t>
            </a:r>
            <a:r>
              <a:rPr lang="ru-RU" sz="1800" dirty="0" smtClean="0"/>
              <a:t> (</a:t>
            </a:r>
            <a:r>
              <a:rPr lang="ru-RU" sz="1800" dirty="0" err="1" smtClean="0"/>
              <a:t>близько</a:t>
            </a:r>
            <a:r>
              <a:rPr lang="ru-RU" sz="1800" dirty="0" smtClean="0"/>
              <a:t> 200–300) </a:t>
            </a:r>
            <a:r>
              <a:rPr lang="ru-RU" sz="1800" dirty="0" err="1" smtClean="0"/>
              <a:t>з</a:t>
            </a:r>
            <a:r>
              <a:rPr lang="ru-RU" sz="1800" dirty="0" smtClean="0"/>
              <a:t> комплексом </a:t>
            </a:r>
            <a:r>
              <a:rPr lang="ru-RU" sz="1800" dirty="0" err="1" smtClean="0"/>
              <a:t>молекули</a:t>
            </a:r>
            <a:r>
              <a:rPr lang="ru-RU" sz="1800" dirty="0" smtClean="0"/>
              <a:t> </a:t>
            </a:r>
            <a:r>
              <a:rPr lang="ru-RU" sz="1800" dirty="0" err="1" smtClean="0"/>
              <a:t>гістосумісності</a:t>
            </a:r>
            <a:r>
              <a:rPr lang="ru-RU" sz="1800" dirty="0" smtClean="0"/>
              <a:t> та антигену, в той час як </a:t>
            </a:r>
            <a:r>
              <a:rPr lang="en-US" sz="1800" dirty="0" smtClean="0"/>
              <a:t>T-</a:t>
            </a:r>
            <a:r>
              <a:rPr lang="ru-RU" sz="1800" dirty="0" err="1" smtClean="0"/>
              <a:t>кілери</a:t>
            </a:r>
            <a:r>
              <a:rPr lang="ru-RU" sz="1800" dirty="0" smtClean="0"/>
              <a:t> </a:t>
            </a:r>
            <a:r>
              <a:rPr lang="ru-RU" sz="1800" dirty="0" err="1" smtClean="0"/>
              <a:t>можуть</a:t>
            </a:r>
            <a:r>
              <a:rPr lang="ru-RU" sz="1800" dirty="0" smtClean="0"/>
              <a:t> бути </a:t>
            </a:r>
            <a:r>
              <a:rPr lang="ru-RU" sz="1800" dirty="0" err="1" smtClean="0"/>
              <a:t>активовані</a:t>
            </a:r>
            <a:r>
              <a:rPr lang="ru-RU" sz="1800" dirty="0" smtClean="0"/>
              <a:t> </a:t>
            </a:r>
            <a:r>
              <a:rPr lang="ru-RU" sz="1800" dirty="0" err="1" smtClean="0"/>
              <a:t>після</a:t>
            </a:r>
            <a:r>
              <a:rPr lang="ru-RU" sz="1800" dirty="0" smtClean="0"/>
              <a:t> </a:t>
            </a:r>
            <a:r>
              <a:rPr lang="ru-RU" sz="1800" dirty="0" err="1" smtClean="0"/>
              <a:t>зв'язування</a:t>
            </a:r>
            <a:r>
              <a:rPr lang="ru-RU" sz="1800" dirty="0" smtClean="0"/>
              <a:t> </a:t>
            </a:r>
            <a:r>
              <a:rPr lang="ru-RU" sz="1800" dirty="0" err="1" smtClean="0"/>
              <a:t>з</a:t>
            </a:r>
            <a:r>
              <a:rPr lang="ru-RU" sz="1800" dirty="0" smtClean="0"/>
              <a:t> одним таким комплексом. </a:t>
            </a:r>
            <a:r>
              <a:rPr lang="ru-RU" sz="1800" dirty="0" err="1" smtClean="0"/>
              <a:t>Активація</a:t>
            </a:r>
            <a:r>
              <a:rPr lang="ru-RU" sz="1800" dirty="0" smtClean="0"/>
              <a:t> </a:t>
            </a:r>
            <a:r>
              <a:rPr lang="en-US" sz="1800" dirty="0" smtClean="0"/>
              <a:t>T-</a:t>
            </a:r>
            <a:r>
              <a:rPr lang="ru-RU" sz="1800" dirty="0" err="1" smtClean="0"/>
              <a:t>хелпери</a:t>
            </a:r>
            <a:r>
              <a:rPr lang="ru-RU" sz="1800" dirty="0" smtClean="0"/>
              <a:t> </a:t>
            </a:r>
            <a:r>
              <a:rPr lang="ru-RU" sz="1800" dirty="0" err="1" smtClean="0"/>
              <a:t>також</a:t>
            </a:r>
            <a:r>
              <a:rPr lang="ru-RU" sz="1800" dirty="0" smtClean="0"/>
              <a:t> </a:t>
            </a:r>
            <a:r>
              <a:rPr lang="ru-RU" sz="1800" dirty="0" err="1" smtClean="0"/>
              <a:t>вимагає</a:t>
            </a:r>
            <a:r>
              <a:rPr lang="ru-RU" sz="1800" dirty="0" smtClean="0"/>
              <a:t> </a:t>
            </a:r>
            <a:r>
              <a:rPr lang="ru-RU" sz="1800" dirty="0" err="1" smtClean="0"/>
              <a:t>тривалішого</a:t>
            </a:r>
            <a:r>
              <a:rPr lang="ru-RU" sz="1800" dirty="0" smtClean="0"/>
              <a:t> контакту </a:t>
            </a:r>
            <a:r>
              <a:rPr lang="ru-RU" sz="1800" dirty="0" err="1" smtClean="0"/>
              <a:t>з</a:t>
            </a:r>
            <a:r>
              <a:rPr lang="ru-RU" sz="1800" dirty="0" smtClean="0"/>
              <a:t> </a:t>
            </a:r>
            <a:r>
              <a:rPr lang="ru-RU" sz="1800" dirty="0" err="1" smtClean="0"/>
              <a:t>антиген-презентірующімі</a:t>
            </a:r>
            <a:r>
              <a:rPr lang="ru-RU" sz="1800" dirty="0" smtClean="0"/>
              <a:t> </a:t>
            </a:r>
            <a:r>
              <a:rPr lang="ru-RU" sz="1800" dirty="0" err="1" smtClean="0"/>
              <a:t>клітиною</a:t>
            </a:r>
            <a:r>
              <a:rPr lang="ru-RU" sz="1800" dirty="0" smtClean="0"/>
              <a:t>[6]. </a:t>
            </a:r>
            <a:r>
              <a:rPr lang="ru-RU" sz="1800" dirty="0" err="1" smtClean="0"/>
              <a:t>Активація</a:t>
            </a:r>
            <a:r>
              <a:rPr lang="ru-RU" sz="1800" dirty="0" smtClean="0"/>
              <a:t> неактивного </a:t>
            </a:r>
            <a:r>
              <a:rPr lang="en-US" sz="1800" dirty="0" smtClean="0"/>
              <a:t>T-</a:t>
            </a:r>
            <a:r>
              <a:rPr lang="ru-RU" sz="1800" dirty="0" err="1" smtClean="0"/>
              <a:t>хелперів</a:t>
            </a:r>
            <a:r>
              <a:rPr lang="ru-RU" sz="1800" dirty="0" smtClean="0"/>
              <a:t> </a:t>
            </a:r>
            <a:r>
              <a:rPr lang="ru-RU" sz="1800" dirty="0" err="1" smtClean="0"/>
              <a:t>призводить</a:t>
            </a:r>
            <a:r>
              <a:rPr lang="ru-RU" sz="1800" dirty="0" smtClean="0"/>
              <a:t> до </a:t>
            </a:r>
            <a:r>
              <a:rPr lang="ru-RU" sz="1800" dirty="0" err="1" smtClean="0"/>
              <a:t>вивільнення</a:t>
            </a:r>
            <a:r>
              <a:rPr lang="ru-RU" sz="1800" dirty="0" smtClean="0"/>
              <a:t> </a:t>
            </a:r>
            <a:r>
              <a:rPr lang="ru-RU" sz="1800" dirty="0" err="1" smtClean="0"/>
              <a:t>їм</a:t>
            </a:r>
            <a:r>
              <a:rPr lang="ru-RU" sz="1800" dirty="0" smtClean="0"/>
              <a:t> </a:t>
            </a:r>
            <a:r>
              <a:rPr lang="ru-RU" sz="1800" dirty="0" err="1" smtClean="0"/>
              <a:t>цитокінів</a:t>
            </a:r>
            <a:r>
              <a:rPr lang="ru-RU" sz="1800" dirty="0" smtClean="0"/>
              <a:t>, </a:t>
            </a:r>
            <a:r>
              <a:rPr lang="ru-RU" sz="1800" dirty="0" err="1" smtClean="0"/>
              <a:t>які</a:t>
            </a:r>
            <a:r>
              <a:rPr lang="ru-RU" sz="1800" dirty="0" smtClean="0"/>
              <a:t> </a:t>
            </a:r>
            <a:r>
              <a:rPr lang="ru-RU" sz="1800" dirty="0" err="1" smtClean="0"/>
              <a:t>впливають</a:t>
            </a:r>
            <a:r>
              <a:rPr lang="ru-RU" sz="1800" dirty="0" smtClean="0"/>
              <a:t> на </a:t>
            </a:r>
            <a:r>
              <a:rPr lang="ru-RU" sz="1800" dirty="0" err="1" smtClean="0"/>
              <a:t>активність</a:t>
            </a:r>
            <a:r>
              <a:rPr lang="ru-RU" sz="1800" dirty="0" smtClean="0"/>
              <a:t> </a:t>
            </a:r>
            <a:r>
              <a:rPr lang="ru-RU" sz="1800" dirty="0" err="1" smtClean="0"/>
              <a:t>багатьох</a:t>
            </a:r>
            <a:r>
              <a:rPr lang="ru-RU" sz="1800" dirty="0" smtClean="0"/>
              <a:t> </a:t>
            </a:r>
            <a:r>
              <a:rPr lang="ru-RU" sz="1800" dirty="0" err="1" smtClean="0"/>
              <a:t>видів</a:t>
            </a:r>
            <a:r>
              <a:rPr lang="ru-RU" sz="1800" dirty="0" smtClean="0"/>
              <a:t> </a:t>
            </a:r>
            <a:r>
              <a:rPr lang="ru-RU" sz="1800" dirty="0" err="1" smtClean="0"/>
              <a:t>клітин</a:t>
            </a:r>
            <a:r>
              <a:rPr lang="ru-RU" sz="1800" dirty="0" smtClean="0"/>
              <a:t>. </a:t>
            </a:r>
            <a:r>
              <a:rPr lang="ru-RU" sz="1800" dirty="0" err="1" smtClean="0"/>
              <a:t>Цитокінових</a:t>
            </a:r>
            <a:r>
              <a:rPr lang="ru-RU" sz="1800" dirty="0" smtClean="0"/>
              <a:t> </a:t>
            </a:r>
            <a:r>
              <a:rPr lang="ru-RU" sz="1800" dirty="0" err="1" smtClean="0"/>
              <a:t>сигнали</a:t>
            </a:r>
            <a:r>
              <a:rPr lang="ru-RU" sz="1800" dirty="0" smtClean="0"/>
              <a:t>, </a:t>
            </a:r>
            <a:r>
              <a:rPr lang="ru-RU" sz="1800" dirty="0" err="1" smtClean="0"/>
              <a:t>створювані</a:t>
            </a:r>
            <a:r>
              <a:rPr lang="ru-RU" sz="1800" dirty="0" smtClean="0"/>
              <a:t> </a:t>
            </a:r>
            <a:r>
              <a:rPr lang="en-US" sz="1800" dirty="0" smtClean="0"/>
              <a:t>T-</a:t>
            </a:r>
            <a:r>
              <a:rPr lang="ru-RU" sz="1800" dirty="0" smtClean="0"/>
              <a:t>хелперами, </a:t>
            </a:r>
            <a:r>
              <a:rPr lang="ru-RU" sz="1800" dirty="0" err="1" smtClean="0"/>
              <a:t>посилюють</a:t>
            </a:r>
            <a:r>
              <a:rPr lang="ru-RU" sz="1800" dirty="0" smtClean="0"/>
              <a:t> </a:t>
            </a:r>
            <a:r>
              <a:rPr lang="ru-RU" sz="1800" dirty="0" err="1" smtClean="0"/>
              <a:t>бактерицидну</a:t>
            </a:r>
            <a:r>
              <a:rPr lang="ru-RU" sz="1800" dirty="0" smtClean="0"/>
              <a:t> </a:t>
            </a:r>
            <a:r>
              <a:rPr lang="ru-RU" sz="1800" dirty="0" err="1" smtClean="0"/>
              <a:t>функцію</a:t>
            </a:r>
            <a:r>
              <a:rPr lang="ru-RU" sz="1800" dirty="0" smtClean="0"/>
              <a:t> </a:t>
            </a:r>
            <a:r>
              <a:rPr lang="ru-RU" sz="1800" dirty="0" err="1" smtClean="0"/>
              <a:t>макрофагів</a:t>
            </a:r>
            <a:r>
              <a:rPr lang="ru-RU" sz="1800" dirty="0" smtClean="0"/>
              <a:t> та </a:t>
            </a:r>
            <a:r>
              <a:rPr lang="ru-RU" sz="1800" dirty="0" err="1" smtClean="0"/>
              <a:t>активність</a:t>
            </a:r>
            <a:r>
              <a:rPr lang="ru-RU" sz="1800" dirty="0" smtClean="0"/>
              <a:t> </a:t>
            </a:r>
            <a:r>
              <a:rPr lang="en-US" sz="1800" dirty="0" smtClean="0"/>
              <a:t>T-</a:t>
            </a:r>
            <a:r>
              <a:rPr lang="ru-RU" sz="1800" dirty="0" err="1" smtClean="0"/>
              <a:t>кілерів</a:t>
            </a:r>
            <a:r>
              <a:rPr lang="ru-RU" sz="1800" dirty="0" smtClean="0"/>
              <a:t>[7]. </a:t>
            </a:r>
            <a:r>
              <a:rPr lang="ru-RU" sz="1800" dirty="0" err="1" smtClean="0"/>
              <a:t>Крім</a:t>
            </a:r>
            <a:r>
              <a:rPr lang="ru-RU" sz="1800" dirty="0" smtClean="0"/>
              <a:t> того, </a:t>
            </a:r>
            <a:r>
              <a:rPr lang="ru-RU" sz="1800" dirty="0" err="1" smtClean="0"/>
              <a:t>активація</a:t>
            </a:r>
            <a:r>
              <a:rPr lang="ru-RU" sz="1800" dirty="0" smtClean="0"/>
              <a:t> </a:t>
            </a:r>
            <a:r>
              <a:rPr lang="en-US" sz="1800" dirty="0" smtClean="0"/>
              <a:t>T-</a:t>
            </a:r>
            <a:r>
              <a:rPr lang="ru-RU" sz="1800" dirty="0" err="1" smtClean="0"/>
              <a:t>хелперів</a:t>
            </a:r>
            <a:r>
              <a:rPr lang="ru-RU" sz="1800" dirty="0" smtClean="0"/>
              <a:t> </a:t>
            </a:r>
            <a:r>
              <a:rPr lang="ru-RU" sz="1800" dirty="0" err="1" smtClean="0"/>
              <a:t>викликає</a:t>
            </a:r>
            <a:r>
              <a:rPr lang="ru-RU" sz="1800" dirty="0" smtClean="0"/>
              <a:t> </a:t>
            </a:r>
            <a:r>
              <a:rPr lang="ru-RU" sz="1800" dirty="0" err="1" smtClean="0"/>
              <a:t>зміни</a:t>
            </a:r>
            <a:r>
              <a:rPr lang="ru-RU" sz="1800" dirty="0" smtClean="0"/>
              <a:t> в </a:t>
            </a:r>
            <a:r>
              <a:rPr lang="ru-RU" sz="1800" dirty="0" err="1" smtClean="0"/>
              <a:t>експресії</a:t>
            </a:r>
            <a:r>
              <a:rPr lang="ru-RU" sz="1800" dirty="0" smtClean="0"/>
              <a:t> молекул на </a:t>
            </a:r>
            <a:r>
              <a:rPr lang="ru-RU" sz="1800" dirty="0" err="1" smtClean="0"/>
              <a:t>поверхні</a:t>
            </a:r>
            <a:r>
              <a:rPr lang="ru-RU" sz="1800" dirty="0" smtClean="0"/>
              <a:t> </a:t>
            </a:r>
            <a:r>
              <a:rPr lang="en-US" sz="1800" dirty="0" smtClean="0"/>
              <a:t>T-</a:t>
            </a:r>
            <a:r>
              <a:rPr lang="ru-RU" sz="1800" dirty="0" err="1" smtClean="0"/>
              <a:t>клітини</a:t>
            </a:r>
            <a:r>
              <a:rPr lang="ru-RU" sz="1800" dirty="0" smtClean="0"/>
              <a:t>, </a:t>
            </a:r>
            <a:r>
              <a:rPr lang="ru-RU" sz="1800" dirty="0" err="1" smtClean="0"/>
              <a:t>зокрема</a:t>
            </a:r>
            <a:r>
              <a:rPr lang="ru-RU" sz="1800" dirty="0" smtClean="0"/>
              <a:t> </a:t>
            </a:r>
            <a:r>
              <a:rPr lang="ru-RU" sz="1800" dirty="0" err="1" smtClean="0"/>
              <a:t>ліганду</a:t>
            </a:r>
            <a:r>
              <a:rPr lang="ru-RU" sz="1800" dirty="0" smtClean="0"/>
              <a:t> </a:t>
            </a:r>
            <a:r>
              <a:rPr lang="en-US" sz="1800" dirty="0" smtClean="0"/>
              <a:t>CD40 (</a:t>
            </a:r>
            <a:r>
              <a:rPr lang="ru-RU" sz="1800" dirty="0" err="1" smtClean="0"/>
              <a:t>також</a:t>
            </a:r>
            <a:r>
              <a:rPr lang="ru-RU" sz="1800" dirty="0" smtClean="0"/>
              <a:t> </a:t>
            </a:r>
            <a:r>
              <a:rPr lang="ru-RU" sz="1800" dirty="0" err="1" smtClean="0"/>
              <a:t>відомого</a:t>
            </a:r>
            <a:r>
              <a:rPr lang="ru-RU" sz="1800" dirty="0" smtClean="0"/>
              <a:t> </a:t>
            </a:r>
            <a:r>
              <a:rPr lang="ru-RU" sz="1800" dirty="0" err="1" smtClean="0"/>
              <a:t>під</a:t>
            </a:r>
            <a:r>
              <a:rPr lang="ru-RU" sz="1800" dirty="0" smtClean="0"/>
              <a:t> </a:t>
            </a:r>
            <a:r>
              <a:rPr lang="ru-RU" sz="1800" dirty="0" err="1" smtClean="0"/>
              <a:t>позначенням</a:t>
            </a:r>
            <a:r>
              <a:rPr lang="ru-RU" sz="1800" dirty="0" smtClean="0"/>
              <a:t> </a:t>
            </a:r>
            <a:r>
              <a:rPr lang="en-US" sz="1800" dirty="0" smtClean="0"/>
              <a:t>CD154), </a:t>
            </a:r>
            <a:r>
              <a:rPr lang="ru-RU" sz="1800" dirty="0" err="1" smtClean="0"/>
              <a:t>що</a:t>
            </a:r>
            <a:r>
              <a:rPr lang="ru-RU" sz="1800" dirty="0" smtClean="0"/>
              <a:t> </a:t>
            </a:r>
            <a:r>
              <a:rPr lang="ru-RU" sz="1800" dirty="0" err="1" smtClean="0"/>
              <a:t>створює</a:t>
            </a:r>
            <a:r>
              <a:rPr lang="ru-RU" sz="1800" dirty="0" smtClean="0"/>
              <a:t> </a:t>
            </a:r>
            <a:r>
              <a:rPr lang="ru-RU" sz="1800" dirty="0" err="1" smtClean="0"/>
              <a:t>додаткові</a:t>
            </a:r>
            <a:r>
              <a:rPr lang="ru-RU" sz="1800" dirty="0" smtClean="0"/>
              <a:t> </a:t>
            </a:r>
            <a:r>
              <a:rPr lang="ru-RU" sz="1800" dirty="0" err="1" smtClean="0"/>
              <a:t>стимулюючі</a:t>
            </a:r>
            <a:r>
              <a:rPr lang="ru-RU" sz="1800" dirty="0" smtClean="0"/>
              <a:t> </a:t>
            </a:r>
            <a:r>
              <a:rPr lang="ru-RU" sz="1800" dirty="0" err="1" smtClean="0"/>
              <a:t>сигнали</a:t>
            </a:r>
            <a:r>
              <a:rPr lang="ru-RU" sz="1800" dirty="0" smtClean="0"/>
              <a:t>, </a:t>
            </a:r>
            <a:r>
              <a:rPr lang="ru-RU" sz="1800" dirty="0" err="1" smtClean="0"/>
              <a:t>зазвичай</a:t>
            </a:r>
            <a:r>
              <a:rPr lang="ru-RU" sz="1800" dirty="0" smtClean="0"/>
              <a:t> </a:t>
            </a:r>
            <a:r>
              <a:rPr lang="ru-RU" sz="1800" dirty="0" err="1" smtClean="0"/>
              <a:t>необхідні</a:t>
            </a:r>
            <a:r>
              <a:rPr lang="ru-RU" sz="1800" dirty="0" smtClean="0"/>
              <a:t> для </a:t>
            </a:r>
            <a:r>
              <a:rPr lang="ru-RU" sz="1800" dirty="0" err="1" smtClean="0"/>
              <a:t>активації</a:t>
            </a:r>
            <a:r>
              <a:rPr lang="ru-RU" sz="1800" dirty="0" smtClean="0"/>
              <a:t> </a:t>
            </a:r>
            <a:r>
              <a:rPr lang="ru-RU" sz="1800" dirty="0" err="1" smtClean="0"/>
              <a:t>виробляють</a:t>
            </a:r>
            <a:r>
              <a:rPr lang="ru-RU" sz="1800" dirty="0" smtClean="0"/>
              <a:t> </a:t>
            </a:r>
            <a:r>
              <a:rPr lang="ru-RU" sz="1800" dirty="0" err="1" smtClean="0"/>
              <a:t>антитіла</a:t>
            </a:r>
            <a:r>
              <a:rPr lang="ru-RU" sz="1800" dirty="0" smtClean="0"/>
              <a:t> </a:t>
            </a:r>
            <a:r>
              <a:rPr lang="en-US" sz="1800" dirty="0" smtClean="0"/>
              <a:t>B-</a:t>
            </a:r>
            <a:r>
              <a:rPr lang="ru-RU" sz="1800" dirty="0" err="1" smtClean="0"/>
              <a:t>клітин</a:t>
            </a:r>
            <a:r>
              <a:rPr lang="ru-RU" sz="1800" dirty="0" smtClean="0"/>
              <a:t>[8].</a:t>
            </a:r>
            <a:endParaRPr lang="ru-RU" sz="1800" dirty="0"/>
          </a:p>
        </p:txBody>
      </p:sp>
      <p:sp>
        <p:nvSpPr>
          <p:cNvPr id="3" name="Содержимое 2"/>
          <p:cNvSpPr>
            <a:spLocks noGrp="1"/>
          </p:cNvSpPr>
          <p:nvPr>
            <p:ph idx="1"/>
          </p:nvPr>
        </p:nvSpPr>
        <p:spPr>
          <a:xfrm>
            <a:off x="457200" y="1935480"/>
            <a:ext cx="685776" cy="4389120"/>
          </a:xfrm>
        </p:spPr>
        <p:txBody>
          <a:bodyPr/>
          <a:lstStyle/>
          <a:p>
            <a:endParaRPr lang="ru-RU" dirty="0"/>
          </a:p>
        </p:txBody>
      </p:sp>
    </p:spTree>
  </p:cSld>
  <p:clrMapOvr>
    <a:masterClrMapping/>
  </p:clrMapOvr>
  <p:transition>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57422" y="285728"/>
            <a:ext cx="6543692" cy="6153912"/>
          </a:xfrm>
        </p:spPr>
        <p:txBody>
          <a:bodyPr>
            <a:normAutofit/>
          </a:bodyPr>
          <a:lstStyle/>
          <a:p>
            <a:r>
              <a:rPr lang="ru-RU" sz="2400" dirty="0" err="1" smtClean="0"/>
              <a:t>Функція</a:t>
            </a:r>
            <a:r>
              <a:rPr lang="ru-RU" sz="2400" dirty="0" smtClean="0"/>
              <a:t> </a:t>
            </a:r>
            <a:r>
              <a:rPr lang="ru-RU" sz="2400" dirty="0" err="1" smtClean="0"/>
              <a:t>імунної</a:t>
            </a:r>
            <a:r>
              <a:rPr lang="ru-RU" sz="2400" dirty="0" smtClean="0"/>
              <a:t>  </a:t>
            </a:r>
            <a:r>
              <a:rPr lang="ru-RU" sz="2400" dirty="0" err="1" smtClean="0"/>
              <a:t>системи</a:t>
            </a:r>
            <a:r>
              <a:rPr lang="ru-RU" sz="2400" dirty="0" smtClean="0"/>
              <a:t>.</a:t>
            </a:r>
            <a:br>
              <a:rPr lang="ru-RU" sz="2400" dirty="0" smtClean="0"/>
            </a:br>
            <a:r>
              <a:rPr lang="ru-RU" sz="2400" dirty="0" smtClean="0"/>
              <a:t/>
            </a:r>
            <a:br>
              <a:rPr lang="ru-RU" sz="2400" dirty="0" smtClean="0"/>
            </a:br>
            <a:r>
              <a:rPr lang="ru-RU" sz="2400" dirty="0" err="1" smtClean="0"/>
              <a:t>Імунна</a:t>
            </a:r>
            <a:r>
              <a:rPr lang="ru-RU" sz="2400" dirty="0" smtClean="0"/>
              <a:t> система </a:t>
            </a:r>
            <a:r>
              <a:rPr lang="ru-RU" sz="2400" dirty="0" err="1" smtClean="0"/>
              <a:t>розпізнає</a:t>
            </a:r>
            <a:r>
              <a:rPr lang="ru-RU" sz="2400" dirty="0" smtClean="0"/>
              <a:t> </a:t>
            </a:r>
            <a:r>
              <a:rPr lang="ru-RU" sz="2400" dirty="0" err="1" smtClean="0"/>
              <a:t>чужорідні</a:t>
            </a:r>
            <a:r>
              <a:rPr lang="ru-RU" sz="2400" dirty="0" smtClean="0"/>
              <a:t> </a:t>
            </a:r>
            <a:r>
              <a:rPr lang="ru-RU" sz="2400" dirty="0" err="1" smtClean="0"/>
              <a:t>речовини</a:t>
            </a:r>
            <a:r>
              <a:rPr lang="ru-RU" sz="2400" dirty="0" smtClean="0"/>
              <a:t>, </a:t>
            </a:r>
            <a:r>
              <a:rPr lang="ru-RU" sz="2400" dirty="0" err="1" smtClean="0"/>
              <a:t>нейтралізує</a:t>
            </a:r>
            <a:r>
              <a:rPr lang="ru-RU" sz="2400" dirty="0" smtClean="0"/>
              <a:t> </a:t>
            </a:r>
            <a:r>
              <a:rPr lang="ru-RU" sz="2400" dirty="0" err="1" smtClean="0"/>
              <a:t>їх</a:t>
            </a:r>
            <a:r>
              <a:rPr lang="ru-RU" sz="2400" dirty="0" smtClean="0"/>
              <a:t> </a:t>
            </a:r>
            <a:r>
              <a:rPr lang="ru-RU" sz="2400" dirty="0" err="1" smtClean="0"/>
              <a:t>і</a:t>
            </a:r>
            <a:r>
              <a:rPr lang="ru-RU" sz="2400" dirty="0" smtClean="0"/>
              <a:t> «</a:t>
            </a:r>
            <a:r>
              <a:rPr lang="ru-RU" sz="2400" dirty="0" err="1" smtClean="0"/>
              <a:t>запам'ятовує</a:t>
            </a:r>
            <a:r>
              <a:rPr lang="ru-RU" sz="2400" dirty="0" smtClean="0"/>
              <a:t>» свою </a:t>
            </a:r>
            <a:r>
              <a:rPr lang="ru-RU" sz="2400" dirty="0" err="1" smtClean="0"/>
              <a:t>відповідь</a:t>
            </a:r>
            <a:r>
              <a:rPr lang="ru-RU" sz="2400" dirty="0" smtClean="0"/>
              <a:t>, </a:t>
            </a:r>
            <a:r>
              <a:rPr lang="ru-RU" sz="2400" dirty="0" err="1" smtClean="0"/>
              <a:t>щоб</a:t>
            </a:r>
            <a:r>
              <a:rPr lang="ru-RU" sz="2400" dirty="0" smtClean="0"/>
              <a:t> </a:t>
            </a:r>
            <a:r>
              <a:rPr lang="ru-RU" sz="2400" dirty="0" err="1" smtClean="0"/>
              <a:t>відтворити</a:t>
            </a:r>
            <a:r>
              <a:rPr lang="ru-RU" sz="2400" dirty="0" smtClean="0"/>
              <a:t> </a:t>
            </a:r>
            <a:r>
              <a:rPr lang="ru-RU" sz="2400" dirty="0" err="1" smtClean="0"/>
              <a:t>її</a:t>
            </a:r>
            <a:r>
              <a:rPr lang="ru-RU" sz="2400" dirty="0" smtClean="0"/>
              <a:t> при </a:t>
            </a:r>
            <a:r>
              <a:rPr lang="ru-RU" sz="2400" dirty="0" err="1" smtClean="0"/>
              <a:t>зіткненні</a:t>
            </a:r>
            <a:r>
              <a:rPr lang="ru-RU" sz="2400" dirty="0" smtClean="0"/>
              <a:t> </a:t>
            </a:r>
            <a:r>
              <a:rPr lang="ru-RU" sz="2400" dirty="0" err="1" smtClean="0"/>
              <a:t>з</a:t>
            </a:r>
            <a:r>
              <a:rPr lang="ru-RU" sz="2400" dirty="0" smtClean="0"/>
              <a:t> </a:t>
            </a:r>
            <a:r>
              <a:rPr lang="ru-RU" sz="2400" dirty="0" err="1" smtClean="0"/>
              <a:t>аналогічним</a:t>
            </a:r>
            <a:r>
              <a:rPr lang="ru-RU" sz="2400" dirty="0" smtClean="0"/>
              <a:t> антигеном. До </a:t>
            </a:r>
            <a:r>
              <a:rPr lang="ru-RU" sz="2400" dirty="0" err="1" smtClean="0"/>
              <a:t>компетенції</a:t>
            </a:r>
            <a:r>
              <a:rPr lang="ru-RU" sz="2400" dirty="0" smtClean="0"/>
              <a:t> </a:t>
            </a:r>
            <a:r>
              <a:rPr lang="ru-RU" sz="2400" dirty="0" err="1" smtClean="0"/>
              <a:t>імунної</a:t>
            </a:r>
            <a:r>
              <a:rPr lang="ru-RU" sz="2400" dirty="0" smtClean="0"/>
              <a:t> </a:t>
            </a:r>
            <a:r>
              <a:rPr lang="ru-RU" sz="2400" dirty="0" err="1" smtClean="0"/>
              <a:t>системи</a:t>
            </a:r>
            <a:r>
              <a:rPr lang="ru-RU" sz="2400" dirty="0" smtClean="0"/>
              <a:t> </a:t>
            </a:r>
            <a:r>
              <a:rPr lang="ru-RU" sz="2400" dirty="0" err="1" smtClean="0"/>
              <a:t>відносять</a:t>
            </a:r>
            <a:r>
              <a:rPr lang="ru-RU" sz="2400" dirty="0" smtClean="0"/>
              <a:t> </a:t>
            </a:r>
            <a:r>
              <a:rPr lang="ru-RU" sz="2400" dirty="0" err="1" smtClean="0"/>
              <a:t>і</a:t>
            </a:r>
            <a:r>
              <a:rPr lang="ru-RU" sz="2400" dirty="0" smtClean="0"/>
              <a:t> </a:t>
            </a:r>
            <a:r>
              <a:rPr lang="ru-RU" sz="2400" dirty="0" err="1" smtClean="0"/>
              <a:t>знищення</a:t>
            </a:r>
            <a:r>
              <a:rPr lang="ru-RU" sz="2400" dirty="0" smtClean="0"/>
              <a:t> </a:t>
            </a:r>
            <a:r>
              <a:rPr lang="ru-RU" sz="2400" dirty="0" err="1" smtClean="0"/>
              <a:t>клітин</a:t>
            </a:r>
            <a:r>
              <a:rPr lang="ru-RU" sz="2400" dirty="0" smtClean="0"/>
              <a:t> </a:t>
            </a:r>
            <a:r>
              <a:rPr lang="ru-RU" sz="2400" dirty="0" err="1" smtClean="0"/>
              <a:t>і</a:t>
            </a:r>
            <a:r>
              <a:rPr lang="ru-RU" sz="2400" dirty="0" smtClean="0"/>
              <a:t> </a:t>
            </a:r>
            <a:r>
              <a:rPr lang="ru-RU" sz="2400" dirty="0" err="1" smtClean="0"/>
              <a:t>білків</a:t>
            </a:r>
            <a:r>
              <a:rPr lang="ru-RU" sz="2400" dirty="0" smtClean="0"/>
              <a:t> </a:t>
            </a:r>
            <a:r>
              <a:rPr lang="ru-RU" sz="2400" dirty="0" err="1" smtClean="0"/>
              <a:t>власного</a:t>
            </a:r>
            <a:r>
              <a:rPr lang="ru-RU" sz="2400" dirty="0" smtClean="0"/>
              <a:t> </a:t>
            </a:r>
            <a:r>
              <a:rPr lang="ru-RU" sz="2400" dirty="0" err="1" smtClean="0"/>
              <a:t>організму</a:t>
            </a:r>
            <a:r>
              <a:rPr lang="ru-RU" sz="2400" dirty="0" smtClean="0"/>
              <a:t>, </a:t>
            </a:r>
            <a:r>
              <a:rPr lang="ru-RU" sz="2400" dirty="0" err="1" smtClean="0"/>
              <a:t>що</a:t>
            </a:r>
            <a:r>
              <a:rPr lang="ru-RU" sz="2400" dirty="0" smtClean="0"/>
              <a:t> </a:t>
            </a:r>
            <a:r>
              <a:rPr lang="ru-RU" sz="2400" dirty="0" err="1" smtClean="0"/>
              <a:t>виникають</a:t>
            </a:r>
            <a:r>
              <a:rPr lang="ru-RU" sz="2400" dirty="0" smtClean="0"/>
              <a:t> при нормальному, </a:t>
            </a:r>
            <a:r>
              <a:rPr lang="ru-RU" sz="2400" dirty="0" err="1" smtClean="0"/>
              <a:t>фізіологічному</a:t>
            </a:r>
            <a:r>
              <a:rPr lang="ru-RU" sz="2400" dirty="0" smtClean="0"/>
              <a:t> </a:t>
            </a:r>
            <a:r>
              <a:rPr lang="ru-RU" sz="2400" dirty="0" err="1" smtClean="0"/>
              <a:t>функціонуванні</a:t>
            </a:r>
            <a:r>
              <a:rPr lang="ru-RU" sz="2400" dirty="0" smtClean="0"/>
              <a:t> </a:t>
            </a:r>
            <a:r>
              <a:rPr lang="ru-RU" sz="2400" dirty="0" err="1" smtClean="0"/>
              <a:t>організму</a:t>
            </a:r>
            <a:r>
              <a:rPr lang="ru-RU" sz="2400" dirty="0" smtClean="0"/>
              <a:t> в </a:t>
            </a:r>
            <a:r>
              <a:rPr lang="ru-RU" sz="2400" dirty="0" err="1" smtClean="0"/>
              <a:t>екстремальних</a:t>
            </a:r>
            <a:r>
              <a:rPr lang="ru-RU" sz="2400" dirty="0" smtClean="0"/>
              <a:t> </a:t>
            </a:r>
            <a:r>
              <a:rPr lang="ru-RU" sz="2400" dirty="0" err="1" smtClean="0"/>
              <a:t>умовах</a:t>
            </a:r>
            <a:r>
              <a:rPr lang="ru-RU" sz="2400" dirty="0" smtClean="0"/>
              <a:t> — при травмах. В </a:t>
            </a:r>
            <a:r>
              <a:rPr lang="ru-RU" sz="2400" dirty="0" err="1" smtClean="0"/>
              <a:t>будь-якому</a:t>
            </a:r>
            <a:r>
              <a:rPr lang="ru-RU" sz="2400" dirty="0" smtClean="0"/>
              <a:t> </a:t>
            </a:r>
            <a:r>
              <a:rPr lang="ru-RU" sz="2400" dirty="0" err="1" smtClean="0"/>
              <a:t>стані</a:t>
            </a:r>
            <a:r>
              <a:rPr lang="ru-RU" sz="2400" dirty="0" smtClean="0"/>
              <a:t> </a:t>
            </a:r>
            <a:r>
              <a:rPr lang="ru-RU" sz="2400" dirty="0" err="1" smtClean="0"/>
              <a:t>організму</a:t>
            </a:r>
            <a:r>
              <a:rPr lang="ru-RU" sz="2400" dirty="0" smtClean="0"/>
              <a:t> </a:t>
            </a:r>
            <a:r>
              <a:rPr lang="ru-RU" sz="2400" dirty="0" err="1" smtClean="0"/>
              <a:t>імунна</a:t>
            </a:r>
            <a:r>
              <a:rPr lang="ru-RU" sz="2400" dirty="0" smtClean="0"/>
              <a:t> система </a:t>
            </a:r>
            <a:r>
              <a:rPr lang="ru-RU" sz="2400" dirty="0" err="1" smtClean="0"/>
              <a:t>постійно</a:t>
            </a:r>
            <a:r>
              <a:rPr lang="ru-RU" sz="2400" dirty="0" smtClean="0"/>
              <a:t> </a:t>
            </a:r>
            <a:r>
              <a:rPr lang="ru-RU" sz="2400" dirty="0" err="1" smtClean="0"/>
              <a:t>працює</a:t>
            </a:r>
            <a:r>
              <a:rPr lang="ru-RU" sz="2400" dirty="0" smtClean="0"/>
              <a:t>, </a:t>
            </a:r>
            <a:r>
              <a:rPr lang="ru-RU" sz="2400" dirty="0" err="1" smtClean="0"/>
              <a:t>хоч</a:t>
            </a:r>
            <a:r>
              <a:rPr lang="ru-RU" sz="2400" dirty="0" smtClean="0"/>
              <a:t> </a:t>
            </a:r>
            <a:r>
              <a:rPr lang="ru-RU" sz="2400" dirty="0" err="1" smtClean="0"/>
              <a:t>і</a:t>
            </a:r>
            <a:r>
              <a:rPr lang="ru-RU" sz="2400" dirty="0" smtClean="0"/>
              <a:t> </a:t>
            </a:r>
            <a:r>
              <a:rPr lang="ru-RU" sz="2400" dirty="0" err="1" smtClean="0"/>
              <a:t>з</a:t>
            </a:r>
            <a:r>
              <a:rPr lang="ru-RU" sz="2400" dirty="0" smtClean="0"/>
              <a:t> </a:t>
            </a:r>
            <a:r>
              <a:rPr lang="ru-RU" sz="2400" dirty="0" err="1" smtClean="0"/>
              <a:t>різним</a:t>
            </a:r>
            <a:r>
              <a:rPr lang="ru-RU" sz="2400" dirty="0" smtClean="0"/>
              <a:t> </a:t>
            </a:r>
            <a:r>
              <a:rPr lang="ru-RU" sz="2400" dirty="0" err="1" smtClean="0"/>
              <a:t>ступенем</a:t>
            </a:r>
            <a:r>
              <a:rPr lang="ru-RU" sz="2400" dirty="0" smtClean="0"/>
              <a:t> </a:t>
            </a:r>
            <a:r>
              <a:rPr lang="ru-RU" sz="2400" dirty="0" err="1" smtClean="0"/>
              <a:t>активності</a:t>
            </a:r>
            <a:r>
              <a:rPr lang="ru-RU" sz="1800" dirty="0" smtClean="0"/>
              <a:t>.</a:t>
            </a:r>
            <a:endParaRPr lang="ru-RU" sz="1800" dirty="0"/>
          </a:p>
        </p:txBody>
      </p:sp>
      <p:pic>
        <p:nvPicPr>
          <p:cNvPr id="4" name="Содержимое 3" descr="R61.jpg"/>
          <p:cNvPicPr>
            <a:picLocks noGrp="1" noChangeAspect="1"/>
          </p:cNvPicPr>
          <p:nvPr>
            <p:ph idx="1"/>
          </p:nvPr>
        </p:nvPicPr>
        <p:blipFill>
          <a:blip r:embed="rId2"/>
          <a:stretch>
            <a:fillRect/>
          </a:stretch>
        </p:blipFill>
        <p:spPr>
          <a:xfrm>
            <a:off x="0" y="1214422"/>
            <a:ext cx="2214546" cy="5643578"/>
          </a:xfrm>
        </p:spPr>
      </p:pic>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28670"/>
            <a:ext cx="8229600" cy="1357322"/>
          </a:xfrm>
        </p:spPr>
        <p:txBody>
          <a:bodyPr>
            <a:normAutofit/>
          </a:bodyPr>
          <a:lstStyle/>
          <a:p>
            <a:r>
              <a:rPr lang="uk-UA" sz="3200" dirty="0" smtClean="0"/>
              <a:t>Класифікація імунітету.</a:t>
            </a:r>
            <a:endParaRPr lang="ru-RU" sz="3200" dirty="0"/>
          </a:p>
        </p:txBody>
      </p:sp>
      <p:graphicFrame>
        <p:nvGraphicFramePr>
          <p:cNvPr id="4" name="Содержимое 3"/>
          <p:cNvGraphicFramePr>
            <a:graphicFrameLocks noGrp="1"/>
          </p:cNvGraphicFramePr>
          <p:nvPr>
            <p:ph idx="1"/>
          </p:nvPr>
        </p:nvGraphicFramePr>
        <p:xfrm>
          <a:off x="428596" y="2571744"/>
          <a:ext cx="8229600" cy="3669885"/>
        </p:xfrm>
        <a:graphic>
          <a:graphicData uri="http://schemas.openxmlformats.org/drawingml/2006/table">
            <a:tbl>
              <a:tblPr firstRow="1" bandRow="1">
                <a:tableStyleId>{5C22544A-7EE6-4342-B048-85BDC9FD1C3A}</a:tableStyleId>
              </a:tblPr>
              <a:tblGrid>
                <a:gridCol w="4114800"/>
                <a:gridCol w="4114800"/>
              </a:tblGrid>
              <a:tr h="403755">
                <a:tc>
                  <a:txBody>
                    <a:bodyPr/>
                    <a:lstStyle/>
                    <a:p>
                      <a:r>
                        <a:rPr lang="ru-RU" dirty="0" err="1" smtClean="0"/>
                        <a:t>Вроджений</a:t>
                      </a:r>
                      <a:r>
                        <a:rPr lang="ru-RU" dirty="0" smtClean="0"/>
                        <a:t> </a:t>
                      </a:r>
                      <a:r>
                        <a:rPr lang="ru-RU" dirty="0" err="1" smtClean="0"/>
                        <a:t>імунінтет</a:t>
                      </a:r>
                      <a:endParaRPr lang="ru-RU" dirty="0"/>
                    </a:p>
                  </a:txBody>
                  <a:tcPr/>
                </a:tc>
                <a:tc>
                  <a:txBody>
                    <a:bodyPr/>
                    <a:lstStyle/>
                    <a:p>
                      <a:r>
                        <a:rPr lang="ru-RU" dirty="0" err="1" smtClean="0"/>
                        <a:t>Набутий</a:t>
                      </a:r>
                      <a:r>
                        <a:rPr lang="ru-RU" dirty="0" smtClean="0"/>
                        <a:t> </a:t>
                      </a:r>
                      <a:r>
                        <a:rPr lang="ru-RU" dirty="0" err="1" smtClean="0"/>
                        <a:t>імунітет</a:t>
                      </a:r>
                      <a:endParaRPr lang="ru-RU" dirty="0"/>
                    </a:p>
                  </a:txBody>
                  <a:tcPr/>
                </a:tc>
              </a:tr>
              <a:tr h="667815">
                <a:tc>
                  <a:txBody>
                    <a:bodyPr/>
                    <a:lstStyle/>
                    <a:p>
                      <a:r>
                        <a:rPr lang="ru-RU" dirty="0" err="1" smtClean="0"/>
                        <a:t>Реакція</a:t>
                      </a:r>
                      <a:r>
                        <a:rPr lang="ru-RU" dirty="0" smtClean="0"/>
                        <a:t> </a:t>
                      </a:r>
                      <a:r>
                        <a:rPr lang="ru-RU" dirty="0" err="1" smtClean="0"/>
                        <a:t>неспецифічна</a:t>
                      </a:r>
                      <a:endParaRPr lang="ru-RU" dirty="0"/>
                    </a:p>
                  </a:txBody>
                  <a:tcPr/>
                </a:tc>
                <a:tc>
                  <a:txBody>
                    <a:bodyPr/>
                    <a:lstStyle/>
                    <a:p>
                      <a:r>
                        <a:rPr lang="ru-RU" dirty="0" err="1" smtClean="0"/>
                        <a:t>Специфічна</a:t>
                      </a:r>
                      <a:r>
                        <a:rPr lang="ru-RU" dirty="0" smtClean="0"/>
                        <a:t> </a:t>
                      </a:r>
                      <a:r>
                        <a:rPr lang="ru-RU" dirty="0" err="1" smtClean="0"/>
                        <a:t>реакція</a:t>
                      </a:r>
                      <a:r>
                        <a:rPr lang="ru-RU" dirty="0" smtClean="0"/>
                        <a:t>, </a:t>
                      </a:r>
                      <a:r>
                        <a:rPr lang="ru-RU" dirty="0" err="1" smtClean="0"/>
                        <a:t>прив'язана</a:t>
                      </a:r>
                      <a:r>
                        <a:rPr lang="ru-RU" dirty="0" smtClean="0"/>
                        <a:t> до </a:t>
                      </a:r>
                      <a:r>
                        <a:rPr lang="ru-RU" dirty="0" err="1" smtClean="0"/>
                        <a:t>чужорідного</a:t>
                      </a:r>
                      <a:r>
                        <a:rPr lang="ru-RU" dirty="0" smtClean="0"/>
                        <a:t> антигену</a:t>
                      </a:r>
                      <a:endParaRPr lang="ru-RU" dirty="0"/>
                    </a:p>
                  </a:txBody>
                  <a:tcPr/>
                </a:tc>
              </a:tr>
              <a:tr h="403755">
                <a:tc>
                  <a:txBody>
                    <a:bodyPr/>
                    <a:lstStyle/>
                    <a:p>
                      <a:r>
                        <a:rPr lang="ru-RU" dirty="0" err="1" smtClean="0"/>
                        <a:t>Зіткнення</a:t>
                      </a:r>
                      <a:r>
                        <a:rPr lang="ru-RU" dirty="0" smtClean="0"/>
                        <a:t> </a:t>
                      </a:r>
                      <a:r>
                        <a:rPr lang="ru-RU" dirty="0" err="1" smtClean="0"/>
                        <a:t>з</a:t>
                      </a:r>
                      <a:r>
                        <a:rPr lang="ru-RU" dirty="0" smtClean="0"/>
                        <a:t> </a:t>
                      </a:r>
                      <a:r>
                        <a:rPr lang="ru-RU" dirty="0" err="1" smtClean="0"/>
                        <a:t>інфекцією</a:t>
                      </a:r>
                      <a:r>
                        <a:rPr lang="ru-RU" dirty="0" smtClean="0"/>
                        <a:t> </a:t>
                      </a:r>
                      <a:r>
                        <a:rPr lang="ru-RU" dirty="0" err="1" smtClean="0"/>
                        <a:t>призводить</a:t>
                      </a:r>
                      <a:r>
                        <a:rPr lang="ru-RU" dirty="0" smtClean="0"/>
                        <a:t> до </a:t>
                      </a:r>
                      <a:r>
                        <a:rPr lang="ru-RU" dirty="0" err="1" smtClean="0"/>
                        <a:t>негайної</a:t>
                      </a:r>
                      <a:r>
                        <a:rPr lang="ru-RU" dirty="0" smtClean="0"/>
                        <a:t> </a:t>
                      </a:r>
                      <a:r>
                        <a:rPr lang="ru-RU" dirty="0" err="1" smtClean="0"/>
                        <a:t>максимальної</a:t>
                      </a:r>
                      <a:r>
                        <a:rPr lang="ru-RU" dirty="0" smtClean="0"/>
                        <a:t> </a:t>
                      </a:r>
                      <a:r>
                        <a:rPr lang="ru-RU" dirty="0" err="1" smtClean="0"/>
                        <a:t>реакції</a:t>
                      </a:r>
                      <a:endParaRPr lang="ru-RU" dirty="0"/>
                    </a:p>
                  </a:txBody>
                  <a:tcPr/>
                </a:tc>
                <a:tc>
                  <a:txBody>
                    <a:bodyPr/>
                    <a:lstStyle/>
                    <a:p>
                      <a:r>
                        <a:rPr lang="ru-RU" dirty="0" err="1" smtClean="0"/>
                        <a:t>Між</a:t>
                      </a:r>
                      <a:r>
                        <a:rPr lang="ru-RU" dirty="0" smtClean="0"/>
                        <a:t> контактом </a:t>
                      </a:r>
                      <a:r>
                        <a:rPr lang="ru-RU" dirty="0" err="1" smtClean="0"/>
                        <a:t>з</a:t>
                      </a:r>
                      <a:r>
                        <a:rPr lang="ru-RU" dirty="0" smtClean="0"/>
                        <a:t> </a:t>
                      </a:r>
                      <a:r>
                        <a:rPr lang="ru-RU" dirty="0" err="1" smtClean="0"/>
                        <a:t>інфекцією</a:t>
                      </a:r>
                      <a:r>
                        <a:rPr lang="ru-RU" dirty="0" smtClean="0"/>
                        <a:t> </a:t>
                      </a:r>
                      <a:r>
                        <a:rPr lang="ru-RU" dirty="0" err="1" smtClean="0"/>
                        <a:t>і</a:t>
                      </a:r>
                      <a:r>
                        <a:rPr lang="ru-RU" dirty="0" smtClean="0"/>
                        <a:t> </a:t>
                      </a:r>
                      <a:r>
                        <a:rPr lang="ru-RU" dirty="0" err="1" smtClean="0"/>
                        <a:t>максимальним</a:t>
                      </a:r>
                      <a:r>
                        <a:rPr lang="ru-RU" dirty="0" smtClean="0"/>
                        <a:t> </a:t>
                      </a:r>
                      <a:r>
                        <a:rPr lang="ru-RU" dirty="0" err="1" smtClean="0"/>
                        <a:t>відповіддю</a:t>
                      </a:r>
                      <a:r>
                        <a:rPr lang="ru-RU" dirty="0" smtClean="0"/>
                        <a:t> </a:t>
                      </a:r>
                      <a:r>
                        <a:rPr lang="ru-RU" dirty="0" err="1" smtClean="0"/>
                        <a:t>латентний</a:t>
                      </a:r>
                      <a:r>
                        <a:rPr lang="ru-RU" dirty="0" smtClean="0"/>
                        <a:t> </a:t>
                      </a:r>
                      <a:r>
                        <a:rPr lang="ru-RU" dirty="0" err="1" smtClean="0"/>
                        <a:t>період</a:t>
                      </a:r>
                      <a:endParaRPr lang="ru-RU" dirty="0"/>
                    </a:p>
                  </a:txBody>
                  <a:tcPr/>
                </a:tc>
              </a:tr>
              <a:tr h="403755">
                <a:tc>
                  <a:txBody>
                    <a:bodyPr/>
                    <a:lstStyle/>
                    <a:p>
                      <a:r>
                        <a:rPr lang="ru-RU" dirty="0" err="1" smtClean="0"/>
                        <a:t>Клітинні</a:t>
                      </a:r>
                      <a:r>
                        <a:rPr lang="ru-RU" dirty="0" smtClean="0"/>
                        <a:t> </a:t>
                      </a:r>
                      <a:r>
                        <a:rPr lang="ru-RU" dirty="0" err="1" smtClean="0"/>
                        <a:t>і</a:t>
                      </a:r>
                      <a:r>
                        <a:rPr lang="ru-RU" dirty="0" smtClean="0"/>
                        <a:t> </a:t>
                      </a:r>
                      <a:r>
                        <a:rPr lang="ru-RU" dirty="0" err="1" smtClean="0"/>
                        <a:t>гуморальні</a:t>
                      </a:r>
                      <a:r>
                        <a:rPr lang="ru-RU" dirty="0" smtClean="0"/>
                        <a:t> ланки</a:t>
                      </a:r>
                      <a:endParaRPr lang="ru-RU" dirty="0"/>
                    </a:p>
                  </a:txBody>
                  <a:tcPr/>
                </a:tc>
                <a:tc>
                  <a:txBody>
                    <a:bodyPr/>
                    <a:lstStyle/>
                    <a:p>
                      <a:r>
                        <a:rPr lang="ru-RU" dirty="0" err="1" smtClean="0"/>
                        <a:t>Клітинні</a:t>
                      </a:r>
                      <a:r>
                        <a:rPr lang="ru-RU" dirty="0" smtClean="0"/>
                        <a:t> </a:t>
                      </a:r>
                      <a:r>
                        <a:rPr lang="ru-RU" dirty="0" err="1" smtClean="0"/>
                        <a:t>і</a:t>
                      </a:r>
                      <a:r>
                        <a:rPr lang="ru-RU" dirty="0" smtClean="0"/>
                        <a:t> </a:t>
                      </a:r>
                      <a:r>
                        <a:rPr lang="ru-RU" dirty="0" err="1" smtClean="0"/>
                        <a:t>гуморальні</a:t>
                      </a:r>
                      <a:r>
                        <a:rPr lang="ru-RU" dirty="0" smtClean="0"/>
                        <a:t> ланки</a:t>
                      </a:r>
                      <a:endParaRPr lang="ru-RU" dirty="0"/>
                    </a:p>
                  </a:txBody>
                  <a:tcPr/>
                </a:tc>
              </a:tr>
              <a:tr h="403755">
                <a:tc>
                  <a:txBody>
                    <a:bodyPr/>
                    <a:lstStyle/>
                    <a:p>
                      <a:r>
                        <a:rPr lang="ru-RU" dirty="0" smtClean="0"/>
                        <a:t>Не </a:t>
                      </a:r>
                      <a:r>
                        <a:rPr lang="ru-RU" dirty="0" err="1" smtClean="0"/>
                        <a:t>має</a:t>
                      </a:r>
                      <a:r>
                        <a:rPr lang="ru-RU" dirty="0" smtClean="0"/>
                        <a:t> </a:t>
                      </a:r>
                      <a:r>
                        <a:rPr lang="ru-RU" dirty="0" err="1" smtClean="0"/>
                        <a:t>імунологічної</a:t>
                      </a:r>
                      <a:r>
                        <a:rPr lang="ru-RU" dirty="0" smtClean="0"/>
                        <a:t> </a:t>
                      </a:r>
                      <a:r>
                        <a:rPr lang="ru-RU" dirty="0" err="1" smtClean="0"/>
                        <a:t>пам'яті</a:t>
                      </a:r>
                      <a:endParaRPr lang="ru-RU" dirty="0"/>
                    </a:p>
                  </a:txBody>
                  <a:tcPr/>
                </a:tc>
                <a:tc>
                  <a:txBody>
                    <a:bodyPr/>
                    <a:lstStyle/>
                    <a:p>
                      <a:r>
                        <a:rPr lang="ru-RU" dirty="0" err="1" smtClean="0"/>
                        <a:t>Зіткнення</a:t>
                      </a:r>
                      <a:r>
                        <a:rPr lang="ru-RU" dirty="0" smtClean="0"/>
                        <a:t> </a:t>
                      </a:r>
                      <a:r>
                        <a:rPr lang="ru-RU" dirty="0" err="1" smtClean="0"/>
                        <a:t>з</a:t>
                      </a:r>
                      <a:r>
                        <a:rPr lang="ru-RU" dirty="0" smtClean="0"/>
                        <a:t> </a:t>
                      </a:r>
                      <a:r>
                        <a:rPr lang="ru-RU" dirty="0" err="1" smtClean="0"/>
                        <a:t>чужорідним</a:t>
                      </a:r>
                      <a:r>
                        <a:rPr lang="ru-RU" dirty="0" smtClean="0"/>
                        <a:t> агентом </a:t>
                      </a:r>
                      <a:r>
                        <a:rPr lang="ru-RU" dirty="0" err="1" smtClean="0"/>
                        <a:t>призводить</a:t>
                      </a:r>
                      <a:r>
                        <a:rPr lang="ru-RU" dirty="0" smtClean="0"/>
                        <a:t> до </a:t>
                      </a:r>
                      <a:r>
                        <a:rPr lang="ru-RU" dirty="0" err="1" smtClean="0"/>
                        <a:t>імунологічної</a:t>
                      </a:r>
                      <a:r>
                        <a:rPr lang="ru-RU" dirty="0" smtClean="0"/>
                        <a:t> </a:t>
                      </a:r>
                      <a:r>
                        <a:rPr lang="ru-RU" dirty="0" err="1" smtClean="0"/>
                        <a:t>пам'яті</a:t>
                      </a:r>
                      <a:endParaRPr lang="ru-RU" dirty="0"/>
                    </a:p>
                  </a:txBody>
                  <a:tcPr/>
                </a:tc>
              </a:tr>
              <a:tr h="403755">
                <a:tc>
                  <a:txBody>
                    <a:bodyPr/>
                    <a:lstStyle/>
                    <a:p>
                      <a:r>
                        <a:rPr lang="ru-RU" dirty="0" err="1" smtClean="0"/>
                        <a:t>Виявляється</a:t>
                      </a:r>
                      <a:r>
                        <a:rPr lang="ru-RU" dirty="0" smtClean="0"/>
                        <a:t> практично у </a:t>
                      </a:r>
                      <a:r>
                        <a:rPr lang="ru-RU" dirty="0" err="1" smtClean="0"/>
                        <a:t>всіх</a:t>
                      </a:r>
                      <a:r>
                        <a:rPr lang="ru-RU" dirty="0" smtClean="0"/>
                        <a:t> форм </a:t>
                      </a:r>
                      <a:r>
                        <a:rPr lang="ru-RU" dirty="0" err="1" smtClean="0"/>
                        <a:t>життя</a:t>
                      </a:r>
                      <a:endParaRPr lang="ru-RU" dirty="0"/>
                    </a:p>
                  </a:txBody>
                  <a:tcPr/>
                </a:tc>
                <a:tc>
                  <a:txBody>
                    <a:bodyPr/>
                    <a:lstStyle/>
                    <a:p>
                      <a:r>
                        <a:rPr lang="ru-RU" dirty="0" err="1" smtClean="0"/>
                        <a:t>Виявлено</a:t>
                      </a:r>
                      <a:r>
                        <a:rPr lang="ru-RU" dirty="0" smtClean="0"/>
                        <a:t> </a:t>
                      </a:r>
                      <a:r>
                        <a:rPr lang="ru-RU" dirty="0" err="1" smtClean="0"/>
                        <a:t>тільки</a:t>
                      </a:r>
                      <a:r>
                        <a:rPr lang="ru-RU" dirty="0" smtClean="0"/>
                        <a:t> у </a:t>
                      </a:r>
                      <a:r>
                        <a:rPr lang="ru-RU" dirty="0" err="1" smtClean="0"/>
                        <a:t>деяких</a:t>
                      </a:r>
                      <a:r>
                        <a:rPr lang="ru-RU" dirty="0" smtClean="0"/>
                        <a:t> </a:t>
                      </a:r>
                      <a:r>
                        <a:rPr lang="ru-RU" dirty="0" err="1" smtClean="0"/>
                        <a:t>організмів</a:t>
                      </a:r>
                      <a:endParaRPr lang="ru-RU"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00232" y="500042"/>
            <a:ext cx="6829444" cy="5868184"/>
          </a:xfrm>
        </p:spPr>
        <p:txBody>
          <a:bodyPr>
            <a:normAutofit/>
          </a:bodyPr>
          <a:lstStyle/>
          <a:p>
            <a:r>
              <a:rPr lang="ru-RU" sz="2800" dirty="0" err="1" smtClean="0"/>
              <a:t>Набутий</a:t>
            </a:r>
            <a:r>
              <a:rPr lang="ru-RU" sz="2800" dirty="0" smtClean="0"/>
              <a:t> </a:t>
            </a:r>
            <a:r>
              <a:rPr lang="ru-RU" sz="2800" dirty="0" err="1" smtClean="0"/>
              <a:t>імунітет</a:t>
            </a:r>
            <a:r>
              <a:rPr lang="ru-RU" sz="1800" dirty="0" smtClean="0"/>
              <a:t>.</a:t>
            </a:r>
            <a:br>
              <a:rPr lang="ru-RU" sz="1800" dirty="0" smtClean="0"/>
            </a:br>
            <a:r>
              <a:rPr lang="ru-RU" sz="1800" dirty="0" smtClean="0"/>
              <a:t/>
            </a:r>
            <a:br>
              <a:rPr lang="ru-RU" sz="1800" dirty="0" smtClean="0"/>
            </a:br>
            <a:r>
              <a:rPr lang="ru-RU" sz="1800" dirty="0" smtClean="0"/>
              <a:t>Система </a:t>
            </a:r>
            <a:r>
              <a:rPr lang="ru-RU" sz="1800" dirty="0" err="1" smtClean="0"/>
              <a:t>набутого</a:t>
            </a:r>
            <a:r>
              <a:rPr lang="ru-RU" sz="1800" dirty="0" smtClean="0"/>
              <a:t> </a:t>
            </a:r>
            <a:r>
              <a:rPr lang="ru-RU" sz="1800" dirty="0" err="1" smtClean="0"/>
              <a:t>імунітету</a:t>
            </a:r>
            <a:r>
              <a:rPr lang="ru-RU" sz="1800" dirty="0" smtClean="0"/>
              <a:t> </a:t>
            </a:r>
            <a:r>
              <a:rPr lang="ru-RU" sz="1800" dirty="0" err="1" smtClean="0"/>
              <a:t>з'явилася</a:t>
            </a:r>
            <a:r>
              <a:rPr lang="ru-RU" sz="1800" dirty="0" smtClean="0"/>
              <a:t> в </a:t>
            </a:r>
            <a:r>
              <a:rPr lang="ru-RU" sz="1800" dirty="0" err="1" smtClean="0"/>
              <a:t>ході</a:t>
            </a:r>
            <a:r>
              <a:rPr lang="ru-RU" sz="1800" dirty="0" smtClean="0"/>
              <a:t> </a:t>
            </a:r>
            <a:r>
              <a:rPr lang="ru-RU" sz="1800" dirty="0" err="1" smtClean="0"/>
              <a:t>еволюції</a:t>
            </a:r>
            <a:r>
              <a:rPr lang="ru-RU" sz="1800" dirty="0" smtClean="0"/>
              <a:t> </a:t>
            </a:r>
            <a:r>
              <a:rPr lang="ru-RU" sz="1800" dirty="0" err="1" smtClean="0"/>
              <a:t>нижчих</a:t>
            </a:r>
            <a:r>
              <a:rPr lang="ru-RU" sz="1800" dirty="0" smtClean="0"/>
              <a:t> </a:t>
            </a:r>
            <a:r>
              <a:rPr lang="ru-RU" sz="1800" dirty="0" err="1" smtClean="0"/>
              <a:t>хребетних</a:t>
            </a:r>
            <a:r>
              <a:rPr lang="ru-RU" sz="1800" dirty="0" smtClean="0"/>
              <a:t>. Вона </a:t>
            </a:r>
            <a:r>
              <a:rPr lang="ru-RU" sz="1800" dirty="0" err="1" smtClean="0"/>
              <a:t>забезпечує</a:t>
            </a:r>
            <a:r>
              <a:rPr lang="ru-RU" sz="1800" dirty="0" smtClean="0"/>
              <a:t> </a:t>
            </a:r>
            <a:r>
              <a:rPr lang="ru-RU" sz="1800" dirty="0" err="1" smtClean="0"/>
              <a:t>інтенсивнішу</a:t>
            </a:r>
            <a:r>
              <a:rPr lang="ru-RU" sz="1800" dirty="0" smtClean="0"/>
              <a:t> </a:t>
            </a:r>
            <a:r>
              <a:rPr lang="ru-RU" sz="1800" dirty="0" err="1" smtClean="0"/>
              <a:t>імунну</a:t>
            </a:r>
            <a:r>
              <a:rPr lang="ru-RU" sz="1800" dirty="0" smtClean="0"/>
              <a:t> </a:t>
            </a:r>
            <a:r>
              <a:rPr lang="ru-RU" sz="1800" dirty="0" err="1" smtClean="0"/>
              <a:t>відповідь</a:t>
            </a:r>
            <a:r>
              <a:rPr lang="ru-RU" sz="1800" dirty="0" smtClean="0"/>
              <a:t>, а </a:t>
            </a:r>
            <a:r>
              <a:rPr lang="ru-RU" sz="1800" dirty="0" err="1" smtClean="0"/>
              <a:t>також</a:t>
            </a:r>
            <a:r>
              <a:rPr lang="ru-RU" sz="1800" dirty="0" smtClean="0"/>
              <a:t> </a:t>
            </a:r>
            <a:r>
              <a:rPr lang="ru-RU" sz="1800" dirty="0" err="1" smtClean="0"/>
              <a:t>імунологічну</a:t>
            </a:r>
            <a:r>
              <a:rPr lang="ru-RU" sz="1800" dirty="0" smtClean="0"/>
              <a:t> </a:t>
            </a:r>
            <a:r>
              <a:rPr lang="ru-RU" sz="1800" dirty="0" err="1" smtClean="0"/>
              <a:t>пам'ять</a:t>
            </a:r>
            <a:r>
              <a:rPr lang="ru-RU" sz="1800" dirty="0" smtClean="0"/>
              <a:t>, </a:t>
            </a:r>
            <a:r>
              <a:rPr lang="ru-RU" sz="1800" dirty="0" err="1" smtClean="0"/>
              <a:t>завдяки</a:t>
            </a:r>
            <a:r>
              <a:rPr lang="ru-RU" sz="1800" dirty="0" smtClean="0"/>
              <a:t> </a:t>
            </a:r>
            <a:r>
              <a:rPr lang="ru-RU" sz="1800" dirty="0" err="1" smtClean="0"/>
              <a:t>якій</a:t>
            </a:r>
            <a:r>
              <a:rPr lang="ru-RU" sz="1800" dirty="0" smtClean="0"/>
              <a:t> </a:t>
            </a:r>
            <a:r>
              <a:rPr lang="ru-RU" sz="1800" dirty="0" err="1" smtClean="0"/>
              <a:t>кожний</a:t>
            </a:r>
            <a:r>
              <a:rPr lang="ru-RU" sz="1800" dirty="0" smtClean="0"/>
              <a:t> </a:t>
            </a:r>
            <a:r>
              <a:rPr lang="ru-RU" sz="1800" dirty="0" err="1" smtClean="0"/>
              <a:t>чужорідний</a:t>
            </a:r>
            <a:r>
              <a:rPr lang="ru-RU" sz="1800" dirty="0" smtClean="0"/>
              <a:t> </a:t>
            </a:r>
            <a:r>
              <a:rPr lang="ru-RU" sz="1800" dirty="0" err="1" smtClean="0"/>
              <a:t>мікроорганізм</a:t>
            </a:r>
            <a:r>
              <a:rPr lang="ru-RU" sz="1800" dirty="0" smtClean="0"/>
              <a:t> </a:t>
            </a:r>
            <a:r>
              <a:rPr lang="ru-RU" sz="1800" dirty="0" err="1" smtClean="0"/>
              <a:t>або</a:t>
            </a:r>
            <a:r>
              <a:rPr lang="ru-RU" sz="1800" dirty="0" smtClean="0"/>
              <a:t> </a:t>
            </a:r>
            <a:r>
              <a:rPr lang="ru-RU" sz="1800" dirty="0" err="1" smtClean="0"/>
              <a:t>чужорідна</a:t>
            </a:r>
            <a:r>
              <a:rPr lang="ru-RU" sz="1800" dirty="0" smtClean="0"/>
              <a:t> молекула «</a:t>
            </a:r>
            <a:r>
              <a:rPr lang="ru-RU" sz="1800" dirty="0" err="1" smtClean="0"/>
              <a:t>запам'ятовується</a:t>
            </a:r>
            <a:r>
              <a:rPr lang="ru-RU" sz="1800" dirty="0" smtClean="0"/>
              <a:t>» по </a:t>
            </a:r>
            <a:r>
              <a:rPr lang="ru-RU" sz="1800" dirty="0" err="1" smtClean="0"/>
              <a:t>унікальним</a:t>
            </a:r>
            <a:r>
              <a:rPr lang="ru-RU" sz="1800" dirty="0" smtClean="0"/>
              <a:t> для </a:t>
            </a:r>
            <a:r>
              <a:rPr lang="ru-RU" sz="1800" dirty="0" err="1" smtClean="0"/>
              <a:t>нього</a:t>
            </a:r>
            <a:r>
              <a:rPr lang="ru-RU" sz="1800" dirty="0" smtClean="0"/>
              <a:t> </a:t>
            </a:r>
            <a:r>
              <a:rPr lang="ru-RU" sz="1800" dirty="0" err="1" smtClean="0"/>
              <a:t>антигенів</a:t>
            </a:r>
            <a:r>
              <a:rPr lang="ru-RU" sz="1800" dirty="0" smtClean="0"/>
              <a:t>. Система </a:t>
            </a:r>
            <a:r>
              <a:rPr lang="ru-RU" sz="1800" dirty="0" err="1" smtClean="0"/>
              <a:t>набутого</a:t>
            </a:r>
            <a:r>
              <a:rPr lang="ru-RU" sz="1800" dirty="0" smtClean="0"/>
              <a:t> </a:t>
            </a:r>
            <a:r>
              <a:rPr lang="ru-RU" sz="1800" dirty="0" err="1" smtClean="0"/>
              <a:t>імунітету</a:t>
            </a:r>
            <a:r>
              <a:rPr lang="ru-RU" sz="1800" dirty="0" smtClean="0"/>
              <a:t> </a:t>
            </a:r>
            <a:r>
              <a:rPr lang="ru-RU" sz="1800" dirty="0" err="1" smtClean="0"/>
              <a:t>антигеноспецифічна</a:t>
            </a:r>
            <a:r>
              <a:rPr lang="ru-RU" sz="1800" dirty="0" smtClean="0"/>
              <a:t> та </a:t>
            </a:r>
            <a:r>
              <a:rPr lang="ru-RU" sz="1800" dirty="0" err="1" smtClean="0"/>
              <a:t>вимагає</a:t>
            </a:r>
            <a:r>
              <a:rPr lang="ru-RU" sz="1800" dirty="0" smtClean="0"/>
              <a:t> </a:t>
            </a:r>
            <a:r>
              <a:rPr lang="ru-RU" sz="1800" dirty="0" err="1" smtClean="0"/>
              <a:t>розпізнавання</a:t>
            </a:r>
            <a:r>
              <a:rPr lang="ru-RU" sz="1800" dirty="0" smtClean="0"/>
              <a:t> </a:t>
            </a:r>
            <a:r>
              <a:rPr lang="ru-RU" sz="1800" dirty="0" err="1" smtClean="0"/>
              <a:t>специфічних</a:t>
            </a:r>
            <a:r>
              <a:rPr lang="ru-RU" sz="1800" dirty="0" smtClean="0"/>
              <a:t> </a:t>
            </a:r>
            <a:r>
              <a:rPr lang="ru-RU" sz="1800" dirty="0" err="1" smtClean="0"/>
              <a:t>антигенів</a:t>
            </a:r>
            <a:r>
              <a:rPr lang="ru-RU" sz="1800" dirty="0" smtClean="0"/>
              <a:t> в </a:t>
            </a:r>
            <a:r>
              <a:rPr lang="ru-RU" sz="1800" dirty="0" err="1" smtClean="0"/>
              <a:t>процесі</a:t>
            </a:r>
            <a:r>
              <a:rPr lang="ru-RU" sz="1800" dirty="0" smtClean="0"/>
              <a:t>, </a:t>
            </a:r>
            <a:r>
              <a:rPr lang="ru-RU" sz="1800" dirty="0" err="1" smtClean="0"/>
              <a:t>що</a:t>
            </a:r>
            <a:r>
              <a:rPr lang="ru-RU" sz="1800" dirty="0" smtClean="0"/>
              <a:t> носить </a:t>
            </a:r>
            <a:r>
              <a:rPr lang="ru-RU" sz="1800" dirty="0" err="1" smtClean="0"/>
              <a:t>назву</a:t>
            </a:r>
            <a:r>
              <a:rPr lang="ru-RU" sz="1800" dirty="0" smtClean="0"/>
              <a:t> </a:t>
            </a:r>
            <a:r>
              <a:rPr lang="ru-RU" sz="1800" dirty="0" err="1" smtClean="0"/>
              <a:t>презентацією</a:t>
            </a:r>
            <a:r>
              <a:rPr lang="ru-RU" sz="1800" dirty="0" smtClean="0"/>
              <a:t> антигена. </a:t>
            </a:r>
            <a:r>
              <a:rPr lang="ru-RU" sz="1800" dirty="0" err="1" smtClean="0"/>
              <a:t>Специфічність</a:t>
            </a:r>
            <a:r>
              <a:rPr lang="ru-RU" sz="1800" dirty="0" smtClean="0"/>
              <a:t> антигену </a:t>
            </a:r>
            <a:r>
              <a:rPr lang="ru-RU" sz="1800" dirty="0" err="1" smtClean="0"/>
              <a:t>дозволяє</a:t>
            </a:r>
            <a:r>
              <a:rPr lang="ru-RU" sz="1800" dirty="0" smtClean="0"/>
              <a:t> </a:t>
            </a:r>
            <a:r>
              <a:rPr lang="ru-RU" sz="1800" dirty="0" err="1" smtClean="0"/>
              <a:t>здійснювати</a:t>
            </a:r>
            <a:r>
              <a:rPr lang="ru-RU" sz="1800" dirty="0" smtClean="0"/>
              <a:t> </a:t>
            </a:r>
            <a:r>
              <a:rPr lang="ru-RU" sz="1800" dirty="0" err="1" smtClean="0"/>
              <a:t>реакції</a:t>
            </a:r>
            <a:r>
              <a:rPr lang="ru-RU" sz="1800" dirty="0" smtClean="0"/>
              <a:t>, </a:t>
            </a:r>
            <a:r>
              <a:rPr lang="ru-RU" sz="1800" dirty="0" err="1" smtClean="0"/>
              <a:t>які</a:t>
            </a:r>
            <a:r>
              <a:rPr lang="ru-RU" sz="1800" dirty="0" smtClean="0"/>
              <a:t> </a:t>
            </a:r>
            <a:r>
              <a:rPr lang="ru-RU" sz="1800" dirty="0" err="1" smtClean="0"/>
              <a:t>призначені</a:t>
            </a:r>
            <a:r>
              <a:rPr lang="ru-RU" sz="1800" dirty="0" smtClean="0"/>
              <a:t> </a:t>
            </a:r>
            <a:r>
              <a:rPr lang="ru-RU" sz="1800" dirty="0" err="1" smtClean="0"/>
              <a:t>конкретним</a:t>
            </a:r>
            <a:r>
              <a:rPr lang="ru-RU" sz="1800" dirty="0" smtClean="0"/>
              <a:t> </a:t>
            </a:r>
            <a:r>
              <a:rPr lang="ru-RU" sz="1800" dirty="0" err="1" smtClean="0"/>
              <a:t>мікроорганізмам</a:t>
            </a:r>
            <a:r>
              <a:rPr lang="ru-RU" sz="1800" dirty="0" smtClean="0"/>
              <a:t> </a:t>
            </a:r>
            <a:r>
              <a:rPr lang="ru-RU" sz="1800" dirty="0" err="1" smtClean="0"/>
              <a:t>або</a:t>
            </a:r>
            <a:r>
              <a:rPr lang="ru-RU" sz="1800" dirty="0" smtClean="0"/>
              <a:t> </a:t>
            </a:r>
            <a:r>
              <a:rPr lang="ru-RU" sz="1800" dirty="0" err="1" smtClean="0"/>
              <a:t>інфікованим</a:t>
            </a:r>
            <a:r>
              <a:rPr lang="ru-RU" sz="1800" dirty="0" smtClean="0"/>
              <a:t> ними </a:t>
            </a:r>
            <a:r>
              <a:rPr lang="ru-RU" sz="1800" dirty="0" err="1" smtClean="0"/>
              <a:t>клітинам</a:t>
            </a:r>
            <a:r>
              <a:rPr lang="ru-RU" sz="1800" dirty="0" smtClean="0"/>
              <a:t>. </a:t>
            </a:r>
            <a:r>
              <a:rPr lang="ru-RU" sz="1800" dirty="0" err="1" smtClean="0"/>
              <a:t>Здатність</a:t>
            </a:r>
            <a:r>
              <a:rPr lang="ru-RU" sz="1800" dirty="0" smtClean="0"/>
              <a:t> до </a:t>
            </a:r>
            <a:r>
              <a:rPr lang="ru-RU" sz="1800" dirty="0" err="1" smtClean="0"/>
              <a:t>здійснення</a:t>
            </a:r>
            <a:r>
              <a:rPr lang="ru-RU" sz="1800" dirty="0" smtClean="0"/>
              <a:t> таких </a:t>
            </a:r>
            <a:r>
              <a:rPr lang="ru-RU" sz="1800" dirty="0" err="1" smtClean="0"/>
              <a:t>вузьконаправлених</a:t>
            </a:r>
            <a:r>
              <a:rPr lang="ru-RU" sz="1800" dirty="0" smtClean="0"/>
              <a:t> </a:t>
            </a:r>
            <a:r>
              <a:rPr lang="ru-RU" sz="1800" dirty="0" err="1" smtClean="0"/>
              <a:t>реакцій</a:t>
            </a:r>
            <a:r>
              <a:rPr lang="ru-RU" sz="1800" dirty="0" smtClean="0"/>
              <a:t> </a:t>
            </a:r>
            <a:r>
              <a:rPr lang="ru-RU" sz="1800" dirty="0" err="1" smtClean="0"/>
              <a:t>підтримується</a:t>
            </a:r>
            <a:r>
              <a:rPr lang="ru-RU" sz="1800" dirty="0" smtClean="0"/>
              <a:t> в </a:t>
            </a:r>
            <a:r>
              <a:rPr lang="ru-RU" sz="1800" dirty="0" err="1" smtClean="0"/>
              <a:t>організмі</a:t>
            </a:r>
            <a:r>
              <a:rPr lang="ru-RU" sz="1800" dirty="0" smtClean="0"/>
              <a:t> «</a:t>
            </a:r>
            <a:r>
              <a:rPr lang="ru-RU" sz="1800" dirty="0" err="1" smtClean="0"/>
              <a:t>клітинами</a:t>
            </a:r>
            <a:r>
              <a:rPr lang="ru-RU" sz="1800" dirty="0" smtClean="0"/>
              <a:t> </a:t>
            </a:r>
            <a:r>
              <a:rPr lang="ru-RU" sz="1800" dirty="0" err="1" smtClean="0"/>
              <a:t>пам'яті</a:t>
            </a:r>
            <a:r>
              <a:rPr lang="ru-RU" sz="1800" dirty="0" smtClean="0"/>
              <a:t>». </a:t>
            </a:r>
            <a:r>
              <a:rPr lang="ru-RU" sz="1800" dirty="0" err="1" smtClean="0"/>
              <a:t>Якщо</a:t>
            </a:r>
            <a:r>
              <a:rPr lang="ru-RU" sz="1800" dirty="0" smtClean="0"/>
              <a:t> </a:t>
            </a:r>
            <a:r>
              <a:rPr lang="ru-RU" sz="1800" dirty="0" err="1" smtClean="0"/>
              <a:t>макроорганізм</a:t>
            </a:r>
            <a:r>
              <a:rPr lang="ru-RU" sz="1800" dirty="0" smtClean="0"/>
              <a:t> </a:t>
            </a:r>
            <a:r>
              <a:rPr lang="ru-RU" sz="1800" dirty="0" err="1" smtClean="0"/>
              <a:t>інфікується</a:t>
            </a:r>
            <a:r>
              <a:rPr lang="ru-RU" sz="1800" dirty="0" smtClean="0"/>
              <a:t> </a:t>
            </a:r>
            <a:r>
              <a:rPr lang="ru-RU" sz="1800" dirty="0" err="1" smtClean="0"/>
              <a:t>мікроорганізмом</a:t>
            </a:r>
            <a:r>
              <a:rPr lang="ru-RU" sz="1800" dirty="0" smtClean="0"/>
              <a:t> </a:t>
            </a:r>
            <a:r>
              <a:rPr lang="ru-RU" sz="1800" dirty="0" err="1" smtClean="0"/>
              <a:t>більше</a:t>
            </a:r>
            <a:r>
              <a:rPr lang="ru-RU" sz="1800" dirty="0" smtClean="0"/>
              <a:t> одного разу, </a:t>
            </a:r>
            <a:r>
              <a:rPr lang="ru-RU" sz="1800" dirty="0" err="1" smtClean="0"/>
              <a:t>ці</a:t>
            </a:r>
            <a:r>
              <a:rPr lang="ru-RU" sz="1800" dirty="0" smtClean="0"/>
              <a:t> </a:t>
            </a:r>
            <a:r>
              <a:rPr lang="ru-RU" sz="1800" dirty="0" err="1" smtClean="0"/>
              <a:t>специфічні</a:t>
            </a:r>
            <a:r>
              <a:rPr lang="ru-RU" sz="1800" dirty="0" smtClean="0"/>
              <a:t> </a:t>
            </a:r>
            <a:r>
              <a:rPr lang="ru-RU" sz="1800" dirty="0" err="1" smtClean="0"/>
              <a:t>клітини</a:t>
            </a:r>
            <a:r>
              <a:rPr lang="ru-RU" sz="1800" dirty="0" smtClean="0"/>
              <a:t> </a:t>
            </a:r>
            <a:r>
              <a:rPr lang="ru-RU" sz="1800" dirty="0" err="1" smtClean="0"/>
              <a:t>пам'яті</a:t>
            </a:r>
            <a:r>
              <a:rPr lang="ru-RU" sz="1800" dirty="0" smtClean="0"/>
              <a:t> </a:t>
            </a:r>
            <a:r>
              <a:rPr lang="ru-RU" sz="1800" dirty="0" err="1" smtClean="0"/>
              <a:t>використовуються</a:t>
            </a:r>
            <a:r>
              <a:rPr lang="ru-RU" sz="1800" dirty="0" smtClean="0"/>
              <a:t> для </a:t>
            </a:r>
            <a:r>
              <a:rPr lang="ru-RU" sz="1800" dirty="0" err="1" smtClean="0"/>
              <a:t>швидкого</a:t>
            </a:r>
            <a:r>
              <a:rPr lang="ru-RU" sz="1800" dirty="0" smtClean="0"/>
              <a:t> </a:t>
            </a:r>
            <a:r>
              <a:rPr lang="ru-RU" sz="1800" dirty="0" err="1" smtClean="0"/>
              <a:t>знищення</a:t>
            </a:r>
            <a:r>
              <a:rPr lang="ru-RU" sz="1800" dirty="0" smtClean="0"/>
              <a:t> такого </a:t>
            </a:r>
            <a:r>
              <a:rPr lang="ru-RU" sz="1800" dirty="0" err="1" smtClean="0"/>
              <a:t>мікроорганізму</a:t>
            </a:r>
            <a:endParaRPr lang="ru-RU" sz="1800" dirty="0"/>
          </a:p>
        </p:txBody>
      </p:sp>
      <p:sp>
        <p:nvSpPr>
          <p:cNvPr id="5" name="Содержимое 4"/>
          <p:cNvSpPr>
            <a:spLocks noGrp="1"/>
          </p:cNvSpPr>
          <p:nvPr>
            <p:ph idx="1"/>
          </p:nvPr>
        </p:nvSpPr>
        <p:spPr>
          <a:xfrm>
            <a:off x="0" y="857232"/>
            <a:ext cx="8686800" cy="5467368"/>
          </a:xfrm>
        </p:spPr>
        <p:txBody>
          <a:bodyPr/>
          <a:lstStyle/>
          <a:p>
            <a:endParaRPr lang="ru-RU" dirty="0"/>
          </a:p>
        </p:txBody>
      </p:sp>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TotalTime>
  <Words>112</Words>
  <PresentationFormat>Экран (4:3)</PresentationFormat>
  <Paragraphs>22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Імунна система</vt:lpstr>
      <vt:lpstr>План 1.Імунна система. 2.Лімфоцити(Т-клітери,Т-хелпери). 3.Функція імунної системи. 4.Класифікація імунітету. 5.Набутий імунітет.</vt:lpstr>
      <vt:lpstr>Іму́нна систе́ма — сукупність органів, тканин, клітин, які забезпечують захист організму від чужорідних агентів; система організму, яка контролює сталість клітинного і гуморального складу організму.  Знищенню імунною системою підлягає генетично чужорідне: молекули інших організмів, мікробні клітини, молекули, до яких утворюються антитіла, а також, пошкоджені клітини власного організму; крім того, імунна система може реагувати на власні клітини та тканини, що мають пошкодження або злоякісно трансформовані. Органи імунної системи. центральні (кістковий мозок і тимус) периферійні (селезінка, лімфатичні вузли та інші накопичення лімфоїдних тканин). Клітини імунної системи.  лейкоцити (спеціальні клітини імунної системи): лімфоцити (Т-лімфоцити, В-лімфоцити, Нормальні кіллери) фагоцити (макрофаги, еозинофіли, нейтрофіли, базофіли, дендритні клітини, мікроглії, купферовські клітини) допоміжні клітини (тучні клітини, тромбоцити)</vt:lpstr>
      <vt:lpstr>Лімфоцити.  Клітини імунної системи, на які покладені ключові функції щодо здійснення набутого імунітету, відносяться до лімфоцитів, які є підтипом лейкоцитів. Велика частина лімфоцитів відповідає за специфічний набутий імунітет, оскільки можуть розпізнавати збудників інфекції всередині або поза клітинами, в тканинах або в крові.  Основними типами лімфоцитів є B-лімфоцити та T-лімфоцити, які відбуваються з плюріпотентних гемопоетичних стовбурових клітин; у дорослої людини вони утворюються в кістковому мозку, а T-лімфоцити додатково проходять частина етапів диференціювання в тимусі. B-клітини відповідають за гуморальну ланку набутого імунітету, тобто виробляють антитіло, в той час як T-клітини є основу клітинної ланки специфічної імунної відповіді. На етапі розвитку лімфоцити проходять відбір: залишаються тільки значимі з точки зору захисту організму, а також ті, які не несуть загрози власних тканин організму. Як B-, так і T-клітини несуть на своїй поверхні рецепторні молекули, які розпізнають специфічні мішені. Рецептори представляють із себе як би «дзеркальний відбиток» певної частини чужорідної молекули, здатний приєднуватися до неї. При цьому одна клітина може містити рецептори тільки для одного виду антигенів.</vt:lpstr>
      <vt:lpstr>T-кілери  Т-кілери являють собою підгрупу T-клітин, функцією яких є руйнування власних клітин організму, інфікованих вірусами або іншими патогенними внутрішньоклітинними мікроорганізмами], або клітин, які пошкоджені або невірно функціонують (наприклад, пухлинні клітини). Як і B-клітини, кожна конкретна лінія T-клітин розпізнає тільки один антиген. T-кілери активуються при з'єднанні своїм T-клітинним рецептором (ТКР) зі специфічним антигеном в комплексі з рецептором головного комплексу гістосумісності I класу іншої клітини. Розпізнавання цього комплексу рецептора гістосумісності з антигеном здійснюється за участю розташованого на поверхні T-клітини допоміжного рецептора CD8. У лабораторних умовах T-клітини зазвичай виявляють саме по експресії CD8. Після активації T-клітина переміщається по організму в пошуках клітин, на яких білок I класу головного комплексу гістосумісності містить послідовність потрібного антигену. При контакті активованого T-кілера з такими клітинами він виділяє токсини, що утворюють отвори в цитоплазматичної мембрани клітин-мішеней, в результаті іони, вода та токсин вільно переміщаються в клітку-мішень та з неї: клітина-мішень гине. Руйнування власних клітин T-кілерами важливо, зокрема, для запобігання розмноження вірусів. Активація T-кілерів жорстко управляється та "зазвичай вимагає дуже сильного сигналу активації від комплексу білка гістосумісності з антигеном, або додаткової активації факторами T-хелперів.</vt:lpstr>
      <vt:lpstr>T-хелпери.  Т-хелпери регулюють реакції як вродженого, так і набутого імунітету, і дозволяють визначати тип відповіді, який організм зробить на конкретний чужорідний матеріал. Ці клітини не виявляють цитотоксичності та не беруть участь у знищенні інфікованих клітин або безпосередньо збудників. Замість цього, вони керують імунною відповіддю, спрямовуючи інші клітини на виконання цих завдань.  T-хелпери експресують T-клітинні рецептори (ТКР), які розпізнають антигени, пов'язані з молекулами II класу головного комплексу гістосумісності. Комплекс молекули головного комплексу гістосумісності з антигеном також розпізнається корецепторів клітин-хелперів CD4, який привертає внутрішньоклітинні молекули T-клітини (наприклад, Lck), відповідальні за активацію T-клітини. T-хелпери мають менший чутливістю до комплексу молекули головного комплексу гістосумісності та антигену, ніж T-кілери, тобто для активації T-хелпери потрібно зв'язування набагато більшої кількості його рецепторів (близько 200–300) з комплексом молекули гістосумісності та антигену, в той час як T-кілери можуть бути активовані після зв'язування з одним таким комплексом. Активація T-хелпери також вимагає тривалішого контакту з антиген-презентірующімі клітиною[6]. Активація неактивного T-хелперів призводить до вивільнення їм цитокінів, які впливають на активність багатьох видів клітин. Цитокінових сигнали, створювані T-хелперами, посилюють бактерицидну функцію макрофагів та активність T-кілерів[7]. Крім того, активація T-хелперів викликає зміни в експресії молекул на поверхні T-клітини, зокрема ліганду CD40 (також відомого під позначенням CD154), що створює додаткові стимулюючі сигнали, зазвичай необхідні для активації виробляють антитіла B-клітин[8].</vt:lpstr>
      <vt:lpstr>Функція імунної  системи.  Імунна система розпізнає чужорідні речовини, нейтралізує їх і «запам'ятовує» свою відповідь, щоб відтворити її при зіткненні з аналогічним антигеном. До компетенції імунної системи відносять і знищення клітин і білків власного організму, що виникають при нормальному, фізіологічному функціонуванні організму в екстремальних умовах — при травмах. В будь-якому стані організму імунна система постійно працює, хоч і з різним ступенем активності.</vt:lpstr>
      <vt:lpstr>Класифікація імунітету.</vt:lpstr>
      <vt:lpstr>Набутий імунітет.  Система набутого імунітету з'явилася в ході еволюції нижчих хребетних. Вона забезпечує інтенсивнішу імунну відповідь, а також імунологічну пам'ять, завдяки якій кожний чужорідний мікроорганізм або чужорідна молекула «запам'ятовується» по унікальним для нього антигенів. Система набутого імунітету антигеноспецифічна та вимагає розпізнавання специфічних антигенів в процесі, що носить назву презентацією антигена. Специфічність антигену дозволяє здійснювати реакції, які призначені конкретним мікроорганізмам або інфікованим ними клітинам. Здатність до здійснення таких вузьконаправлених реакцій підтримується в організмі «клітинами пам'яті». Якщо макроорганізм інфікується мікроорганізмом більше одного разу, ці специфічні клітини пам'яті використовуються для швидкого знищення такого мікроорганізму</vt:lpstr>
      <vt:lpstr>Слайд 10</vt:lpstr>
      <vt:lpstr>Кінець 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Імунна система</dc:title>
  <dc:creator>анюта</dc:creator>
  <cp:lastModifiedBy>user</cp:lastModifiedBy>
  <cp:revision>8</cp:revision>
  <dcterms:created xsi:type="dcterms:W3CDTF">2013-08-26T11:21:26Z</dcterms:created>
  <dcterms:modified xsi:type="dcterms:W3CDTF">2013-08-26T12:30:51Z</dcterms:modified>
</cp:coreProperties>
</file>