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82" r:id="rId17"/>
    <p:sldId id="273" r:id="rId18"/>
    <p:sldId id="274" r:id="rId19"/>
    <p:sldId id="275" r:id="rId20"/>
    <p:sldId id="276" r:id="rId21"/>
    <p:sldId id="277" r:id="rId22"/>
    <p:sldId id="278" r:id="rId23"/>
    <p:sldId id="279" r:id="rId24"/>
    <p:sldId id="280" r:id="rId25"/>
    <p:sldId id="281" r:id="rId26"/>
    <p:sldId id="283" r:id="rId2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C26B19F-34BB-400C-9353-0B71C93108DC}" type="datetimeFigureOut">
              <a:rPr lang="ru-RU"/>
              <a:pPr>
                <a:defRPr/>
              </a:pPr>
              <a:t>02.11.2013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C850F5D-FE64-4BC7-8976-AA8E80538548}" type="slidenum">
              <a:rPr lang="ru-RU"/>
              <a:pPr>
                <a:defRPr/>
              </a:pPr>
              <a:t>‹#›</a:t>
            </a:fld>
            <a:endParaRPr lang="ru-RU"/>
          </a:p>
        </p:txBody>
      </p:sp>
    </p:spTree>
    <p:extLst>
      <p:ext uri="{BB962C8B-B14F-4D97-AF65-F5344CB8AC3E}">
        <p14:creationId xmlns:p14="http://schemas.microsoft.com/office/powerpoint/2010/main" val="1294805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A068F16-724A-4F73-BA21-0E7E73A5D7EC}" type="datetimeFigureOut">
              <a:rPr lang="ru-RU"/>
              <a:pPr>
                <a:defRPr/>
              </a:pPr>
              <a:t>02.11.2013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17F3666-0CB0-43CC-B71F-A71F13CE3725}" type="slidenum">
              <a:rPr lang="ru-RU"/>
              <a:pPr>
                <a:defRPr/>
              </a:pPr>
              <a:t>‹#›</a:t>
            </a:fld>
            <a:endParaRPr lang="ru-RU"/>
          </a:p>
        </p:txBody>
      </p:sp>
    </p:spTree>
    <p:extLst>
      <p:ext uri="{BB962C8B-B14F-4D97-AF65-F5344CB8AC3E}">
        <p14:creationId xmlns:p14="http://schemas.microsoft.com/office/powerpoint/2010/main" val="324124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4525AA1-27A4-4C65-AD7B-2E41912B368C}" type="datetimeFigureOut">
              <a:rPr lang="ru-RU"/>
              <a:pPr>
                <a:defRPr/>
              </a:pPr>
              <a:t>02.11.2013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7CFA571-18B0-4DD8-93CA-536409376F84}" type="slidenum">
              <a:rPr lang="ru-RU"/>
              <a:pPr>
                <a:defRPr/>
              </a:pPr>
              <a:t>‹#›</a:t>
            </a:fld>
            <a:endParaRPr lang="ru-RU"/>
          </a:p>
        </p:txBody>
      </p:sp>
    </p:spTree>
    <p:extLst>
      <p:ext uri="{BB962C8B-B14F-4D97-AF65-F5344CB8AC3E}">
        <p14:creationId xmlns:p14="http://schemas.microsoft.com/office/powerpoint/2010/main" val="2257756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8375C42-C552-4092-A4AA-9EE51E008808}" type="datetimeFigureOut">
              <a:rPr lang="ru-RU"/>
              <a:pPr>
                <a:defRPr/>
              </a:pPr>
              <a:t>02.11.2013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48D2261-6E73-4026-888B-C9B91E9A8162}" type="slidenum">
              <a:rPr lang="ru-RU"/>
              <a:pPr>
                <a:defRPr/>
              </a:pPr>
              <a:t>‹#›</a:t>
            </a:fld>
            <a:endParaRPr lang="ru-RU"/>
          </a:p>
        </p:txBody>
      </p:sp>
    </p:spTree>
    <p:extLst>
      <p:ext uri="{BB962C8B-B14F-4D97-AF65-F5344CB8AC3E}">
        <p14:creationId xmlns:p14="http://schemas.microsoft.com/office/powerpoint/2010/main" val="1884054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6095EDBB-53B2-49B7-BD5F-94DD6B566F81}" type="datetimeFigureOut">
              <a:rPr lang="ru-RU"/>
              <a:pPr>
                <a:defRPr/>
              </a:pPr>
              <a:t>02.11.2013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FF80CD1-FD8E-4FD3-945D-D53AD1290F20}" type="slidenum">
              <a:rPr lang="ru-RU"/>
              <a:pPr>
                <a:defRPr/>
              </a:pPr>
              <a:t>‹#›</a:t>
            </a:fld>
            <a:endParaRPr lang="ru-RU"/>
          </a:p>
        </p:txBody>
      </p:sp>
    </p:spTree>
    <p:extLst>
      <p:ext uri="{BB962C8B-B14F-4D97-AF65-F5344CB8AC3E}">
        <p14:creationId xmlns:p14="http://schemas.microsoft.com/office/powerpoint/2010/main" val="2840549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F24AB4F-B870-429E-AA51-C6589300C822}" type="datetimeFigureOut">
              <a:rPr lang="ru-RU"/>
              <a:pPr>
                <a:defRPr/>
              </a:pPr>
              <a:t>02.11.2013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38B7CFC-DB1F-47FD-8ED9-7B0FE611EFC7}" type="slidenum">
              <a:rPr lang="ru-RU"/>
              <a:pPr>
                <a:defRPr/>
              </a:pPr>
              <a:t>‹#›</a:t>
            </a:fld>
            <a:endParaRPr lang="ru-RU"/>
          </a:p>
        </p:txBody>
      </p:sp>
    </p:spTree>
    <p:extLst>
      <p:ext uri="{BB962C8B-B14F-4D97-AF65-F5344CB8AC3E}">
        <p14:creationId xmlns:p14="http://schemas.microsoft.com/office/powerpoint/2010/main" val="387788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8F295FB0-6472-4BF7-B818-5FCE95FB894F}" type="datetimeFigureOut">
              <a:rPr lang="ru-RU"/>
              <a:pPr>
                <a:defRPr/>
              </a:pPr>
              <a:t>02.11.2013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2A96FC9-55FE-4FCD-9323-78A3F2B16494}" type="slidenum">
              <a:rPr lang="ru-RU"/>
              <a:pPr>
                <a:defRPr/>
              </a:pPr>
              <a:t>‹#›</a:t>
            </a:fld>
            <a:endParaRPr lang="ru-RU"/>
          </a:p>
        </p:txBody>
      </p:sp>
    </p:spTree>
    <p:extLst>
      <p:ext uri="{BB962C8B-B14F-4D97-AF65-F5344CB8AC3E}">
        <p14:creationId xmlns:p14="http://schemas.microsoft.com/office/powerpoint/2010/main" val="1598697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03D0220F-DB98-4680-80B6-A2071359301E}" type="datetimeFigureOut">
              <a:rPr lang="ru-RU"/>
              <a:pPr>
                <a:defRPr/>
              </a:pPr>
              <a:t>02.11.2013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B2A5A00-BA19-404E-ABEB-34C2CD95C643}" type="slidenum">
              <a:rPr lang="ru-RU"/>
              <a:pPr>
                <a:defRPr/>
              </a:pPr>
              <a:t>‹#›</a:t>
            </a:fld>
            <a:endParaRPr lang="ru-RU"/>
          </a:p>
        </p:txBody>
      </p:sp>
    </p:spTree>
    <p:extLst>
      <p:ext uri="{BB962C8B-B14F-4D97-AF65-F5344CB8AC3E}">
        <p14:creationId xmlns:p14="http://schemas.microsoft.com/office/powerpoint/2010/main" val="60275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6E177DB-DE21-444C-AD63-7A0B2BD78C3E}" type="datetimeFigureOut">
              <a:rPr lang="ru-RU"/>
              <a:pPr>
                <a:defRPr/>
              </a:pPr>
              <a:t>02.11.2013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CA283F38-220A-4A5C-BB42-9AF45E93EFB7}" type="slidenum">
              <a:rPr lang="ru-RU"/>
              <a:pPr>
                <a:defRPr/>
              </a:pPr>
              <a:t>‹#›</a:t>
            </a:fld>
            <a:endParaRPr lang="ru-RU"/>
          </a:p>
        </p:txBody>
      </p:sp>
    </p:spTree>
    <p:extLst>
      <p:ext uri="{BB962C8B-B14F-4D97-AF65-F5344CB8AC3E}">
        <p14:creationId xmlns:p14="http://schemas.microsoft.com/office/powerpoint/2010/main" val="3871911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F1C489A-0BF0-48BA-A0DC-15BE341ED57B}" type="datetimeFigureOut">
              <a:rPr lang="ru-RU"/>
              <a:pPr>
                <a:defRPr/>
              </a:pPr>
              <a:t>02.11.2013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235D361-B4B4-430B-8350-3B2CC5FCB1B1}" type="slidenum">
              <a:rPr lang="ru-RU"/>
              <a:pPr>
                <a:defRPr/>
              </a:pPr>
              <a:t>‹#›</a:t>
            </a:fld>
            <a:endParaRPr lang="ru-RU"/>
          </a:p>
        </p:txBody>
      </p:sp>
    </p:spTree>
    <p:extLst>
      <p:ext uri="{BB962C8B-B14F-4D97-AF65-F5344CB8AC3E}">
        <p14:creationId xmlns:p14="http://schemas.microsoft.com/office/powerpoint/2010/main" val="49211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B14B626-76C7-426D-BA24-F992E4C5B810}" type="datetimeFigureOut">
              <a:rPr lang="ru-RU"/>
              <a:pPr>
                <a:defRPr/>
              </a:pPr>
              <a:t>02.11.2013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DD24B93-58DF-4BBF-907E-4F3A95909292}" type="slidenum">
              <a:rPr lang="ru-RU"/>
              <a:pPr>
                <a:defRPr/>
              </a:pPr>
              <a:t>‹#›</a:t>
            </a:fld>
            <a:endParaRPr lang="ru-RU"/>
          </a:p>
        </p:txBody>
      </p:sp>
    </p:spTree>
    <p:extLst>
      <p:ext uri="{BB962C8B-B14F-4D97-AF65-F5344CB8AC3E}">
        <p14:creationId xmlns:p14="http://schemas.microsoft.com/office/powerpoint/2010/main" val="179604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9DB1769-B27B-4C1B-ACB3-7208095EFA23}" type="datetimeFigureOut">
              <a:rPr lang="ru-RU"/>
              <a:pPr>
                <a:defRPr/>
              </a:pPr>
              <a:t>02.11.2013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628D8E4-C056-4889-9426-B81A03BE7F3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teachua.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uk-UA"/>
              <a:t>Ріст і розвиток рослин</a:t>
            </a:r>
            <a:endParaRPr lang="uk-UA"/>
          </a:p>
        </p:txBody>
      </p:sp>
      <p:sp>
        <p:nvSpPr>
          <p:cNvPr id="5" name="Подзаголовок 4"/>
          <p:cNvSpPr>
            <a:spLocks noGrp="1"/>
          </p:cNvSpPr>
          <p:nvPr>
            <p:ph type="subTitle" idx="1"/>
          </p:nvPr>
        </p:nvSpPr>
        <p:spPr/>
        <p:txBody>
          <a:bodyPr/>
          <a:lstStyle/>
          <a:p>
            <a:endParaRPr lang="uk-UA" dirty="0"/>
          </a:p>
        </p:txBody>
      </p:sp>
    </p:spTree>
    <p:extLst>
      <p:ext uri="{BB962C8B-B14F-4D97-AF65-F5344CB8AC3E}">
        <p14:creationId xmlns:p14="http://schemas.microsoft.com/office/powerpoint/2010/main" val="2607707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Період спокою</a:t>
            </a:r>
            <a:endParaRPr lang="uk-UA" dirty="0"/>
          </a:p>
        </p:txBody>
      </p:sp>
      <p:sp>
        <p:nvSpPr>
          <p:cNvPr id="3" name="Объект 2"/>
          <p:cNvSpPr>
            <a:spLocks noGrp="1"/>
          </p:cNvSpPr>
          <p:nvPr>
            <p:ph idx="1"/>
          </p:nvPr>
        </p:nvSpPr>
        <p:spPr/>
        <p:txBody>
          <a:bodyPr/>
          <a:lstStyle/>
          <a:p>
            <a:r>
              <a:rPr lang="uk-UA" dirty="0"/>
              <a:t>Спокій у рослин - це пристосування до переживання несприятливих умов (зимових холодів, літніх посух), коли процеси життєдіяльності майже припиняються. В стані спокою може перебувати як уся рослина, так і її окремі органи (сплячі бруньки, бульби, кореневища, насіння). Особливо важливе значення має перехід до стану спокою бруньок і насіння.</a:t>
            </a:r>
          </a:p>
        </p:txBody>
      </p:sp>
    </p:spTree>
    <p:extLst>
      <p:ext uri="{BB962C8B-B14F-4D97-AF65-F5344CB8AC3E}">
        <p14:creationId xmlns:p14="http://schemas.microsoft.com/office/powerpoint/2010/main" val="4218116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Період спокою</a:t>
            </a:r>
            <a:endParaRPr lang="uk-UA" dirty="0"/>
          </a:p>
        </p:txBody>
      </p:sp>
      <p:sp>
        <p:nvSpPr>
          <p:cNvPr id="3" name="Объект 2"/>
          <p:cNvSpPr>
            <a:spLocks noGrp="1"/>
          </p:cNvSpPr>
          <p:nvPr>
            <p:ph idx="1"/>
          </p:nvPr>
        </p:nvSpPr>
        <p:spPr/>
        <p:txBody>
          <a:bodyPr/>
          <a:lstStyle/>
          <a:p>
            <a:r>
              <a:rPr lang="ru-RU" sz="2700" dirty="0"/>
              <a:t>Сигналом до </a:t>
            </a:r>
            <a:r>
              <a:rPr lang="ru-RU" sz="2700" dirty="0" err="1"/>
              <a:t>глибокого</a:t>
            </a:r>
            <a:r>
              <a:rPr lang="ru-RU" sz="2700" dirty="0"/>
              <a:t> </a:t>
            </a:r>
            <a:r>
              <a:rPr lang="ru-RU" sz="2700" dirty="0" err="1"/>
              <a:t>спокою</a:t>
            </a:r>
            <a:r>
              <a:rPr lang="ru-RU" sz="2700" dirty="0"/>
              <a:t> і </a:t>
            </a:r>
            <a:r>
              <a:rPr lang="ru-RU" sz="2700" dirty="0" err="1"/>
              <a:t>припинення</a:t>
            </a:r>
            <a:r>
              <a:rPr lang="ru-RU" sz="2700" dirty="0"/>
              <a:t> </a:t>
            </a:r>
            <a:r>
              <a:rPr lang="ru-RU" sz="2700" dirty="0" err="1"/>
              <a:t>ростових</a:t>
            </a:r>
            <a:r>
              <a:rPr lang="ru-RU" sz="2700" dirty="0"/>
              <a:t> </a:t>
            </a:r>
            <a:r>
              <a:rPr lang="ru-RU" sz="2700" dirty="0" err="1"/>
              <a:t>процесів</a:t>
            </a:r>
            <a:r>
              <a:rPr lang="ru-RU" sz="2700" dirty="0"/>
              <a:t> у </a:t>
            </a:r>
            <a:r>
              <a:rPr lang="ru-RU" sz="2700" dirty="0" err="1"/>
              <a:t>рослин</a:t>
            </a:r>
            <a:r>
              <a:rPr lang="ru-RU" sz="2700" dirty="0"/>
              <a:t> холодного та </a:t>
            </a:r>
            <a:r>
              <a:rPr lang="ru-RU" sz="2700" dirty="0" err="1"/>
              <a:t>помірного</a:t>
            </a:r>
            <a:r>
              <a:rPr lang="ru-RU" sz="2700" dirty="0"/>
              <a:t> </a:t>
            </a:r>
            <a:r>
              <a:rPr lang="ru-RU" sz="2700" dirty="0" err="1"/>
              <a:t>кліматів</a:t>
            </a:r>
            <a:r>
              <a:rPr lang="ru-RU" sz="2700" dirty="0"/>
              <a:t> є </a:t>
            </a:r>
            <a:r>
              <a:rPr lang="ru-RU" sz="2700" dirty="0" err="1"/>
              <a:t>вкорочення</a:t>
            </a:r>
            <a:r>
              <a:rPr lang="ru-RU" sz="2700" dirty="0"/>
              <a:t> </a:t>
            </a:r>
            <a:r>
              <a:rPr lang="ru-RU" sz="2700" dirty="0" err="1"/>
              <a:t>тривалості</a:t>
            </a:r>
            <a:r>
              <a:rPr lang="ru-RU" sz="2700" dirty="0"/>
              <a:t> </a:t>
            </a:r>
            <a:r>
              <a:rPr lang="ru-RU" sz="2700" dirty="0" err="1"/>
              <a:t>світлової</a:t>
            </a:r>
            <a:r>
              <a:rPr lang="ru-RU" sz="2700" dirty="0"/>
              <a:t> </a:t>
            </a:r>
            <a:r>
              <a:rPr lang="ru-RU" sz="2700" dirty="0" err="1"/>
              <a:t>частини</a:t>
            </a:r>
            <a:r>
              <a:rPr lang="ru-RU" sz="2700" dirty="0"/>
              <a:t> дня та </a:t>
            </a:r>
            <a:r>
              <a:rPr lang="ru-RU" sz="2700" dirty="0" err="1"/>
              <a:t>зниження</a:t>
            </a:r>
            <a:r>
              <a:rPr lang="ru-RU" sz="2700" dirty="0"/>
              <a:t> </a:t>
            </a:r>
            <a:r>
              <a:rPr lang="ru-RU" sz="2700" dirty="0" err="1"/>
              <a:t>температури</a:t>
            </a:r>
            <a:r>
              <a:rPr lang="ru-RU" sz="2700" dirty="0"/>
              <a:t>. Для </a:t>
            </a:r>
            <a:r>
              <a:rPr lang="ru-RU" sz="2700" dirty="0" err="1"/>
              <a:t>рослин</a:t>
            </a:r>
            <a:r>
              <a:rPr lang="ru-RU" sz="2700" dirty="0"/>
              <a:t> </a:t>
            </a:r>
            <a:r>
              <a:rPr lang="ru-RU" sz="2700" dirty="0" err="1"/>
              <a:t>південного</a:t>
            </a:r>
            <a:r>
              <a:rPr lang="ru-RU" sz="2700" dirty="0"/>
              <a:t> </a:t>
            </a:r>
            <a:r>
              <a:rPr lang="ru-RU" sz="2700" dirty="0" err="1"/>
              <a:t>походження</a:t>
            </a:r>
            <a:r>
              <a:rPr lang="ru-RU" sz="2700" dirty="0"/>
              <a:t> (</a:t>
            </a:r>
            <a:r>
              <a:rPr lang="ru-RU" sz="2700" dirty="0" err="1"/>
              <a:t>бузок</a:t>
            </a:r>
            <a:r>
              <a:rPr lang="ru-RU" sz="2700" dirty="0"/>
              <a:t>, вишня) </a:t>
            </a:r>
            <a:r>
              <a:rPr lang="ru-RU" sz="2700" dirty="0" err="1"/>
              <a:t>навіть</a:t>
            </a:r>
            <a:r>
              <a:rPr lang="ru-RU" sz="2700" dirty="0"/>
              <a:t> </a:t>
            </a:r>
            <a:r>
              <a:rPr lang="ru-RU" sz="2700" dirty="0" err="1"/>
              <a:t>зниження</a:t>
            </a:r>
            <a:r>
              <a:rPr lang="ru-RU" sz="2700" dirty="0"/>
              <a:t> </a:t>
            </a:r>
            <a:r>
              <a:rPr lang="ru-RU" sz="2700" dirty="0" err="1"/>
              <a:t>нічних</a:t>
            </a:r>
            <a:r>
              <a:rPr lang="ru-RU" sz="2700" dirty="0"/>
              <a:t> температур є сигналом для переходу до стану </a:t>
            </a:r>
            <a:r>
              <a:rPr lang="ru-RU" sz="2700" dirty="0" err="1"/>
              <a:t>спокою</a:t>
            </a:r>
            <a:r>
              <a:rPr lang="ru-RU" sz="2700" dirty="0"/>
              <a:t>. </a:t>
            </a:r>
            <a:r>
              <a:rPr lang="ru-RU" sz="2700" dirty="0" err="1"/>
              <a:t>Цей</a:t>
            </a:r>
            <a:r>
              <a:rPr lang="ru-RU" sz="2700" dirty="0"/>
              <a:t> сигнал у </a:t>
            </a:r>
            <a:r>
              <a:rPr lang="ru-RU" sz="2700" dirty="0" err="1"/>
              <a:t>рослин</a:t>
            </a:r>
            <a:r>
              <a:rPr lang="ru-RU" sz="2700" dirty="0"/>
              <a:t> </a:t>
            </a:r>
            <a:r>
              <a:rPr lang="ru-RU" sz="2700" dirty="0" err="1"/>
              <a:t>сприймають</a:t>
            </a:r>
            <a:r>
              <a:rPr lang="ru-RU" sz="2700" dirty="0"/>
              <a:t> листки, а за </a:t>
            </a:r>
            <a:r>
              <a:rPr lang="ru-RU" sz="2700" dirty="0" err="1"/>
              <a:t>їхньої</a:t>
            </a:r>
            <a:r>
              <a:rPr lang="ru-RU" sz="2700" dirty="0"/>
              <a:t> </a:t>
            </a:r>
            <a:r>
              <a:rPr lang="ru-RU" sz="2700" dirty="0" err="1"/>
              <a:t>відсутності</a:t>
            </a:r>
            <a:r>
              <a:rPr lang="ru-RU" sz="2700" dirty="0"/>
              <a:t> - </a:t>
            </a:r>
            <a:r>
              <a:rPr lang="ru-RU" sz="2700" dirty="0" err="1"/>
              <a:t>бруньки</a:t>
            </a:r>
            <a:r>
              <a:rPr lang="ru-RU" sz="2700" dirty="0"/>
              <a:t>.</a:t>
            </a:r>
            <a:endParaRPr lang="uk-UA" sz="2700" dirty="0"/>
          </a:p>
        </p:txBody>
      </p:sp>
    </p:spTree>
    <p:extLst>
      <p:ext uri="{BB962C8B-B14F-4D97-AF65-F5344CB8AC3E}">
        <p14:creationId xmlns:p14="http://schemas.microsoft.com/office/powerpoint/2010/main" val="1876610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Фотоперіодизм</a:t>
            </a:r>
            <a:endParaRPr lang="uk-UA" dirty="0"/>
          </a:p>
        </p:txBody>
      </p:sp>
      <p:sp>
        <p:nvSpPr>
          <p:cNvPr id="3" name="Объект 2"/>
          <p:cNvSpPr>
            <a:spLocks noGrp="1"/>
          </p:cNvSpPr>
          <p:nvPr>
            <p:ph idx="1"/>
          </p:nvPr>
        </p:nvSpPr>
        <p:spPr/>
        <p:txBody>
          <a:bodyPr/>
          <a:lstStyle/>
          <a:p>
            <a:r>
              <a:rPr lang="uk-UA" sz="2700" dirty="0"/>
              <a:t>Зміни тривалості світлового періоду доби впливають, зокрема, на швидкість та терміни росту й цвітіння рослини, </a:t>
            </a:r>
            <a:r>
              <a:rPr lang="uk-UA" sz="2700" dirty="0" smtClean="0"/>
              <a:t>листопаду. Реакцію </a:t>
            </a:r>
            <a:r>
              <a:rPr lang="uk-UA" sz="2700" dirty="0"/>
              <a:t>рослин на зміну тривалості дня та ночі називають фотоперіодизмом. Навесні збільшення тривалості дня для рослин є сигналом до розпускання листків, цвітіння і плодоношення. Зміну тривалості світлового періоду доби сприймають листки. В них утворюються речовини, що зумовлюють розвиток квіткових бруньок.</a:t>
            </a:r>
          </a:p>
        </p:txBody>
      </p:sp>
    </p:spTree>
    <p:extLst>
      <p:ext uri="{BB962C8B-B14F-4D97-AF65-F5344CB8AC3E}">
        <p14:creationId xmlns:p14="http://schemas.microsoft.com/office/powerpoint/2010/main" val="2780796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a:t>Рослини, що зростали</a:t>
            </a:r>
            <a:endParaRPr lang="uk-UA" dirty="0"/>
          </a:p>
        </p:txBody>
      </p:sp>
      <p:sp>
        <p:nvSpPr>
          <p:cNvPr id="3" name="Объект 2"/>
          <p:cNvSpPr>
            <a:spLocks noGrp="1"/>
          </p:cNvSpPr>
          <p:nvPr>
            <p:ph idx="1"/>
          </p:nvPr>
        </p:nvSpPr>
        <p:spPr>
          <a:xfrm>
            <a:off x="4499992" y="1600200"/>
            <a:ext cx="4186808" cy="4525963"/>
          </a:xfrm>
        </p:spPr>
        <p:txBody>
          <a:bodyPr/>
          <a:lstStyle/>
          <a:p>
            <a:r>
              <a:rPr lang="ru-RU" dirty="0"/>
              <a:t>за умов </a:t>
            </a:r>
            <a:r>
              <a:rPr lang="ru-RU" dirty="0" err="1"/>
              <a:t>вкороченого</a:t>
            </a:r>
            <a:r>
              <a:rPr lang="ru-RU" dirty="0"/>
              <a:t> (1) і </a:t>
            </a:r>
            <a:r>
              <a:rPr lang="ru-RU" dirty="0" err="1"/>
              <a:t>подовженого</a:t>
            </a:r>
            <a:r>
              <a:rPr lang="ru-RU" dirty="0"/>
              <a:t> (2) </a:t>
            </a:r>
            <a:r>
              <a:rPr lang="ru-RU" dirty="0" err="1"/>
              <a:t>світлового</a:t>
            </a:r>
            <a:r>
              <a:rPr lang="ru-RU" dirty="0"/>
              <a:t> дня</a:t>
            </a:r>
            <a:endParaRPr lang="uk-UA" dirty="0"/>
          </a:p>
        </p:txBody>
      </p:sp>
      <p:sp>
        <p:nvSpPr>
          <p:cNvPr id="4" name="AutoShape 2" descr="Мал. 126. Рослини, що зростали.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031" y="1772816"/>
            <a:ext cx="3602841" cy="3456384"/>
          </a:xfrm>
          <a:prstGeom prst="rect">
            <a:avLst/>
          </a:prstGeom>
          <a:noFill/>
          <a:ln w="9525">
            <a:solidFill>
              <a:schemeClr val="tx1"/>
            </a:solidFill>
            <a:miter lim="800000"/>
            <a:headEnd/>
            <a:tailEnd/>
          </a:ln>
          <a:effectLst>
            <a:outerShdw blurRad="6858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144330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Розвиток</a:t>
            </a:r>
            <a:endParaRPr lang="uk-UA" dirty="0"/>
          </a:p>
        </p:txBody>
      </p:sp>
      <p:sp>
        <p:nvSpPr>
          <p:cNvPr id="3" name="Объект 2"/>
          <p:cNvSpPr>
            <a:spLocks noGrp="1"/>
          </p:cNvSpPr>
          <p:nvPr>
            <p:ph idx="1"/>
          </p:nvPr>
        </p:nvSpPr>
        <p:spPr/>
        <p:txBody>
          <a:bodyPr/>
          <a:lstStyle/>
          <a:p>
            <a:r>
              <a:rPr lang="uk-UA" dirty="0"/>
              <a:t>Розвиток - це якісні зміни, які послідовно відбуваються в організмі та його окремих частинах упродовж життя. Прикладом розвитку є утворення квітки. Окремі її частини також ростуть, але в цілому її поява - новий якісний стан усього рослинного організму. Тому цвітіння - показник певного етапу розвитку.</a:t>
            </a:r>
          </a:p>
        </p:txBody>
      </p:sp>
    </p:spTree>
    <p:extLst>
      <p:ext uri="{BB962C8B-B14F-4D97-AF65-F5344CB8AC3E}">
        <p14:creationId xmlns:p14="http://schemas.microsoft.com/office/powerpoint/2010/main" val="4287921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Етапи розвитку</a:t>
            </a:r>
            <a:endParaRPr lang="uk-UA" dirty="0"/>
          </a:p>
        </p:txBody>
      </p:sp>
      <p:sp>
        <p:nvSpPr>
          <p:cNvPr id="3" name="Объект 2"/>
          <p:cNvSpPr>
            <a:spLocks noGrp="1"/>
          </p:cNvSpPr>
          <p:nvPr>
            <p:ph idx="1"/>
          </p:nvPr>
        </p:nvSpPr>
        <p:spPr/>
        <p:txBody>
          <a:bodyPr/>
          <a:lstStyle/>
          <a:p>
            <a:r>
              <a:rPr lang="uk-UA" sz="2800" dirty="0"/>
              <a:t>Розвиток рослин відбувається у кілька послідовних етапів. Насамперед у квіткових рослин виділяють зародковий та </a:t>
            </a:r>
            <a:r>
              <a:rPr lang="uk-UA" sz="2800" dirty="0" err="1"/>
              <a:t>післязародковий</a:t>
            </a:r>
            <a:r>
              <a:rPr lang="uk-UA" sz="2800" dirty="0"/>
              <a:t> періоди розвитку. Зародковий період бере початок від запліднення яйцеклітини та триває до моменту проростання насінини. А після проростання настає</a:t>
            </a:r>
            <a:br>
              <a:rPr lang="uk-UA" sz="2800" dirty="0"/>
            </a:br>
            <a:r>
              <a:rPr lang="uk-UA" sz="2800" dirty="0" err="1"/>
              <a:t>післязародковий</a:t>
            </a:r>
            <a:r>
              <a:rPr lang="uk-UA" sz="2800" dirty="0"/>
              <a:t> період. Він охоплює етапи </a:t>
            </a:r>
            <a:r>
              <a:rPr lang="uk-UA" sz="2800" dirty="0" smtClean="0"/>
              <a:t>паростка</a:t>
            </a:r>
            <a:r>
              <a:rPr lang="uk-UA" sz="2800" dirty="0"/>
              <a:t>, молодості, зрілості та </a:t>
            </a:r>
            <a:r>
              <a:rPr lang="uk-UA" sz="2800" dirty="0" smtClean="0"/>
              <a:t>старіння.</a:t>
            </a:r>
            <a:endParaRPr lang="uk-UA" sz="2800" dirty="0"/>
          </a:p>
        </p:txBody>
      </p:sp>
    </p:spTree>
    <p:extLst>
      <p:ext uri="{BB962C8B-B14F-4D97-AF65-F5344CB8AC3E}">
        <p14:creationId xmlns:p14="http://schemas.microsoft.com/office/powerpoint/2010/main" val="953707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a:t>Етапи розвитку рослини</a:t>
            </a:r>
            <a:endParaRPr lang="uk-UA" dirty="0"/>
          </a:p>
        </p:txBody>
      </p:sp>
      <p:sp>
        <p:nvSpPr>
          <p:cNvPr id="4" name="AutoShape 2" descr="Етапи розвитку рослини фото"/>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483" y="1988840"/>
            <a:ext cx="7720338" cy="2952328"/>
          </a:xfrm>
          <a:prstGeom prst="rect">
            <a:avLst/>
          </a:prstGeom>
          <a:noFill/>
          <a:ln w="9525">
            <a:solidFill>
              <a:schemeClr val="tx1"/>
            </a:solidFill>
            <a:miter lim="800000"/>
            <a:headEnd/>
            <a:tailEnd/>
          </a:ln>
          <a:effectLst>
            <a:outerShdw blurRad="9144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396000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 паростка, молодості</a:t>
            </a:r>
            <a:endParaRPr lang="uk-UA" dirty="0"/>
          </a:p>
        </p:txBody>
      </p:sp>
      <p:sp>
        <p:nvSpPr>
          <p:cNvPr id="3" name="Объект 2"/>
          <p:cNvSpPr>
            <a:spLocks noGrp="1"/>
          </p:cNvSpPr>
          <p:nvPr>
            <p:ph idx="1"/>
          </p:nvPr>
        </p:nvSpPr>
        <p:spPr/>
        <p:txBody>
          <a:bodyPr/>
          <a:lstStyle/>
          <a:p>
            <a:r>
              <a:rPr lang="ru-RU" sz="2800" dirty="0" err="1"/>
              <a:t>Етап</a:t>
            </a:r>
            <a:r>
              <a:rPr lang="ru-RU" sz="2800" dirty="0"/>
              <a:t> </a:t>
            </a:r>
            <a:r>
              <a:rPr lang="ru-RU" sz="2800" dirty="0" err="1" smtClean="0"/>
              <a:t>паростка</a:t>
            </a:r>
            <a:r>
              <a:rPr lang="ru-RU" sz="2800" dirty="0" smtClean="0"/>
              <a:t> </a:t>
            </a:r>
            <a:r>
              <a:rPr lang="ru-RU" sz="2800" dirty="0" err="1" smtClean="0"/>
              <a:t>триває</a:t>
            </a:r>
            <a:r>
              <a:rPr lang="ru-RU" sz="2800" dirty="0" smtClean="0"/>
              <a:t> </a:t>
            </a:r>
            <a:r>
              <a:rPr lang="ru-RU" sz="2800" dirty="0" err="1"/>
              <a:t>від</a:t>
            </a:r>
            <a:r>
              <a:rPr lang="ru-RU" sz="2800" dirty="0"/>
              <a:t> моменту </a:t>
            </a:r>
            <a:r>
              <a:rPr lang="ru-RU" sz="2800" dirty="0" err="1"/>
              <a:t>проростання</a:t>
            </a:r>
            <a:r>
              <a:rPr lang="ru-RU" sz="2800" dirty="0"/>
              <a:t> до </a:t>
            </a:r>
            <a:r>
              <a:rPr lang="ru-RU" sz="2800" dirty="0" err="1"/>
              <a:t>формування</a:t>
            </a:r>
            <a:r>
              <a:rPr lang="ru-RU" sz="2800" dirty="0"/>
              <a:t> перших </a:t>
            </a:r>
            <a:r>
              <a:rPr lang="ru-RU" sz="2800" dirty="0" err="1"/>
              <a:t>зелених</a:t>
            </a:r>
            <a:r>
              <a:rPr lang="ru-RU" sz="2800" dirty="0"/>
              <a:t> </a:t>
            </a:r>
            <a:r>
              <a:rPr lang="ru-RU" sz="2800" dirty="0" err="1"/>
              <a:t>листків</a:t>
            </a:r>
            <a:r>
              <a:rPr lang="ru-RU" sz="2800" dirty="0"/>
              <a:t>. У </a:t>
            </a:r>
            <a:r>
              <a:rPr lang="ru-RU" sz="2800" dirty="0" err="1"/>
              <a:t>цей</a:t>
            </a:r>
            <a:r>
              <a:rPr lang="ru-RU" sz="2800" dirty="0"/>
              <a:t> час </a:t>
            </a:r>
            <a:r>
              <a:rPr lang="ru-RU" sz="2800" dirty="0" err="1"/>
              <a:t>паросток</a:t>
            </a:r>
            <a:r>
              <a:rPr lang="ru-RU" sz="2800" dirty="0"/>
              <a:t> живиться за </a:t>
            </a:r>
            <a:r>
              <a:rPr lang="ru-RU" sz="2800" dirty="0" err="1"/>
              <a:t>рахунок</a:t>
            </a:r>
            <a:r>
              <a:rPr lang="ru-RU" sz="2800" dirty="0"/>
              <a:t> </a:t>
            </a:r>
            <a:r>
              <a:rPr lang="ru-RU" sz="2800" dirty="0" err="1"/>
              <a:t>запасних</a:t>
            </a:r>
            <a:r>
              <a:rPr lang="ru-RU" sz="2800" dirty="0"/>
              <a:t> </a:t>
            </a:r>
            <a:r>
              <a:rPr lang="ru-RU" sz="2800" dirty="0" err="1"/>
              <a:t>поживних</a:t>
            </a:r>
            <a:r>
              <a:rPr lang="ru-RU" sz="2800" dirty="0"/>
              <a:t> </a:t>
            </a:r>
            <a:r>
              <a:rPr lang="ru-RU" sz="2800" dirty="0" err="1"/>
              <a:t>речовин</a:t>
            </a:r>
            <a:r>
              <a:rPr lang="ru-RU" sz="2800" dirty="0"/>
              <a:t> </a:t>
            </a:r>
            <a:r>
              <a:rPr lang="ru-RU" sz="2800" dirty="0" err="1"/>
              <a:t>насінини</a:t>
            </a:r>
            <a:r>
              <a:rPr lang="ru-RU" sz="2800" dirty="0"/>
              <a:t>. </a:t>
            </a:r>
            <a:r>
              <a:rPr lang="ru-RU" sz="2800" dirty="0" err="1"/>
              <a:t>Етап</a:t>
            </a:r>
            <a:r>
              <a:rPr lang="ru-RU" sz="2800" dirty="0"/>
              <a:t> </a:t>
            </a:r>
            <a:r>
              <a:rPr lang="ru-RU" sz="2800" dirty="0" err="1"/>
              <a:t>молодості</a:t>
            </a:r>
            <a:r>
              <a:rPr lang="ru-RU" sz="2800" dirty="0"/>
              <a:t> -</a:t>
            </a:r>
            <a:r>
              <a:rPr lang="ru-RU" sz="2800" dirty="0" err="1"/>
              <a:t>період</a:t>
            </a:r>
            <a:r>
              <a:rPr lang="ru-RU" sz="2800" dirty="0"/>
              <a:t> </a:t>
            </a:r>
            <a:r>
              <a:rPr lang="ru-RU" sz="2800" dirty="0" err="1"/>
              <a:t>життя</a:t>
            </a:r>
            <a:r>
              <a:rPr lang="ru-RU" sz="2800" dirty="0"/>
              <a:t> </a:t>
            </a:r>
            <a:r>
              <a:rPr lang="ru-RU" sz="2800" dirty="0" err="1"/>
              <a:t>від</a:t>
            </a:r>
            <a:r>
              <a:rPr lang="ru-RU" sz="2800" dirty="0"/>
              <a:t> </a:t>
            </a:r>
            <a:r>
              <a:rPr lang="ru-RU" sz="2800" dirty="0" err="1"/>
              <a:t>появи</a:t>
            </a:r>
            <a:r>
              <a:rPr lang="ru-RU" sz="2800" dirty="0"/>
              <a:t> перших </a:t>
            </a:r>
            <a:r>
              <a:rPr lang="ru-RU" sz="2800" dirty="0" err="1"/>
              <a:t>зелених</a:t>
            </a:r>
            <a:r>
              <a:rPr lang="ru-RU" sz="2800" dirty="0"/>
              <a:t> </a:t>
            </a:r>
            <a:r>
              <a:rPr lang="ru-RU" sz="2800" dirty="0" err="1"/>
              <a:t>листків</a:t>
            </a:r>
            <a:r>
              <a:rPr lang="ru-RU" sz="2800" dirty="0"/>
              <a:t> до </a:t>
            </a:r>
            <a:r>
              <a:rPr lang="ru-RU" sz="2800" dirty="0" err="1"/>
              <a:t>цвітіння</a:t>
            </a:r>
            <a:r>
              <a:rPr lang="ru-RU" sz="2800" dirty="0"/>
              <a:t>. У </a:t>
            </a:r>
            <a:r>
              <a:rPr lang="ru-RU" sz="2800" dirty="0" err="1"/>
              <a:t>цей</a:t>
            </a:r>
            <a:r>
              <a:rPr lang="ru-RU" sz="2800" dirty="0"/>
              <a:t> час </a:t>
            </a:r>
            <a:r>
              <a:rPr lang="ru-RU" sz="2800" dirty="0" err="1"/>
              <a:t>рослина</a:t>
            </a:r>
            <a:r>
              <a:rPr lang="ru-RU" sz="2800" dirty="0"/>
              <a:t> </a:t>
            </a:r>
            <a:r>
              <a:rPr lang="ru-RU" sz="2800" dirty="0" err="1"/>
              <a:t>посилено</a:t>
            </a:r>
            <a:r>
              <a:rPr lang="ru-RU" sz="2800" dirty="0"/>
              <a:t> росте і </a:t>
            </a:r>
            <a:r>
              <a:rPr lang="ru-RU" sz="2800" dirty="0" err="1"/>
              <a:t>формуються</a:t>
            </a:r>
            <a:r>
              <a:rPr lang="ru-RU" sz="2800" dirty="0"/>
              <a:t> </a:t>
            </a:r>
            <a:r>
              <a:rPr lang="ru-RU" sz="2800" dirty="0" err="1"/>
              <a:t>всі</a:t>
            </a:r>
            <a:r>
              <a:rPr lang="ru-RU" sz="2800" dirty="0"/>
              <a:t> </a:t>
            </a:r>
            <a:r>
              <a:rPr lang="ru-RU" sz="2800" dirty="0" err="1"/>
              <a:t>її</a:t>
            </a:r>
            <a:r>
              <a:rPr lang="ru-RU" sz="2800" dirty="0"/>
              <a:t> </a:t>
            </a:r>
            <a:r>
              <a:rPr lang="ru-RU" sz="2800" dirty="0" err="1"/>
              <a:t>вегетативні</a:t>
            </a:r>
            <a:r>
              <a:rPr lang="ru-RU" sz="2800" dirty="0"/>
              <a:t> </a:t>
            </a:r>
            <a:r>
              <a:rPr lang="ru-RU" sz="2800" dirty="0" err="1"/>
              <a:t>органи</a:t>
            </a:r>
            <a:r>
              <a:rPr lang="ru-RU" sz="2800" dirty="0"/>
              <a:t>. Молода </a:t>
            </a:r>
            <a:r>
              <a:rPr lang="ru-RU" sz="2800" dirty="0" err="1"/>
              <a:t>рослина</a:t>
            </a:r>
            <a:r>
              <a:rPr lang="ru-RU" sz="2800" dirty="0"/>
              <a:t>, на </a:t>
            </a:r>
            <a:r>
              <a:rPr lang="ru-RU" sz="2800" dirty="0" err="1"/>
              <a:t>відміну</a:t>
            </a:r>
            <a:r>
              <a:rPr lang="ru-RU" sz="2800" dirty="0"/>
              <a:t> </a:t>
            </a:r>
            <a:r>
              <a:rPr lang="ru-RU" sz="2800" dirty="0" err="1"/>
              <a:t>від</a:t>
            </a:r>
            <a:r>
              <a:rPr lang="ru-RU" sz="2800" dirty="0"/>
              <a:t> </a:t>
            </a:r>
            <a:r>
              <a:rPr lang="ru-RU" sz="2800" dirty="0" err="1"/>
              <a:t>паростка</a:t>
            </a:r>
            <a:r>
              <a:rPr lang="ru-RU" sz="2800" dirty="0"/>
              <a:t>, живиться </a:t>
            </a:r>
            <a:r>
              <a:rPr lang="ru-RU" sz="2800" dirty="0" err="1"/>
              <a:t>завдяки</a:t>
            </a:r>
            <a:r>
              <a:rPr lang="ru-RU" sz="2800" dirty="0"/>
              <a:t> фотосинтезу.</a:t>
            </a:r>
            <a:endParaRPr lang="uk-UA" sz="2800" dirty="0"/>
          </a:p>
        </p:txBody>
      </p:sp>
    </p:spTree>
    <p:extLst>
      <p:ext uri="{BB962C8B-B14F-4D97-AF65-F5344CB8AC3E}">
        <p14:creationId xmlns:p14="http://schemas.microsoft.com/office/powerpoint/2010/main" val="2562761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Етап </a:t>
            </a:r>
            <a:r>
              <a:rPr lang="uk-UA" dirty="0" smtClean="0"/>
              <a:t>молодості</a:t>
            </a:r>
            <a:endParaRPr lang="uk-UA" dirty="0"/>
          </a:p>
        </p:txBody>
      </p:sp>
      <p:sp>
        <p:nvSpPr>
          <p:cNvPr id="3" name="Объект 2"/>
          <p:cNvSpPr>
            <a:spLocks noGrp="1"/>
          </p:cNvSpPr>
          <p:nvPr>
            <p:ph idx="1"/>
          </p:nvPr>
        </p:nvSpPr>
        <p:spPr/>
        <p:txBody>
          <a:bodyPr/>
          <a:lstStyle/>
          <a:p>
            <a:r>
              <a:rPr lang="uk-UA" sz="2800" dirty="0"/>
              <a:t>Подальший розвиток </a:t>
            </a:r>
            <a:r>
              <a:rPr lang="uk-UA" sz="2800" dirty="0" err="1"/>
              <a:t>одно-</a:t>
            </a:r>
            <a:r>
              <a:rPr lang="uk-UA" sz="2800" dirty="0"/>
              <a:t>, </a:t>
            </a:r>
            <a:r>
              <a:rPr lang="uk-UA" sz="2800" dirty="0" err="1"/>
              <a:t>дво-</a:t>
            </a:r>
            <a:r>
              <a:rPr lang="uk-UA" sz="2800" dirty="0"/>
              <a:t> та багаторічних рослин відбувається по-різному </a:t>
            </a:r>
            <a:r>
              <a:rPr lang="uk-UA" sz="2800" dirty="0" smtClean="0"/>
              <a:t>. Однорічні </a:t>
            </a:r>
            <a:r>
              <a:rPr lang="uk-UA" sz="2800" dirty="0"/>
              <a:t>рослини (наприклад, кріп, горох, огірки) впродовж року повністю закінчують ріст, квітнуть, утворюють плоди та насіння і відмирають. Тривалість їхньої молодості незначна: вже через 30-40 днів після проростання вони утворюють квітки та незабаром плодоносять.</a:t>
            </a:r>
          </a:p>
        </p:txBody>
      </p:sp>
    </p:spTree>
    <p:extLst>
      <p:ext uri="{BB962C8B-B14F-4D97-AF65-F5344CB8AC3E}">
        <p14:creationId xmlns:p14="http://schemas.microsoft.com/office/powerpoint/2010/main" val="1441631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Етап молодості</a:t>
            </a:r>
          </a:p>
        </p:txBody>
      </p:sp>
      <p:sp>
        <p:nvSpPr>
          <p:cNvPr id="3" name="Объект 2"/>
          <p:cNvSpPr>
            <a:spLocks noGrp="1"/>
          </p:cNvSpPr>
          <p:nvPr>
            <p:ph idx="1"/>
          </p:nvPr>
        </p:nvSpPr>
        <p:spPr>
          <a:xfrm>
            <a:off x="457200" y="1600200"/>
            <a:ext cx="8003232" cy="4525963"/>
          </a:xfrm>
        </p:spPr>
        <p:txBody>
          <a:bodyPr/>
          <a:lstStyle/>
          <a:p>
            <a:r>
              <a:rPr lang="uk-UA" sz="2800" dirty="0"/>
              <a:t>У дворічних рослин (наприклад, у капусти, моркви) протягом першого року життя розвиваються лише корені та пагони з листками. А на другий рік вони утворюють квітки, плоди та насіння, після цього відмирають.</a:t>
            </a:r>
            <a:br>
              <a:rPr lang="uk-UA" sz="2800" dirty="0"/>
            </a:br>
            <a:r>
              <a:rPr lang="uk-UA" sz="2800" dirty="0"/>
              <a:t>Багаторічні трави часто можуть цвісти та плодоносити впродовж декількох років, однак усі їхні надземні частини відмирають щорічно (як-от у конвалії, пирію, хрону).</a:t>
            </a:r>
          </a:p>
        </p:txBody>
      </p:sp>
    </p:spTree>
    <p:extLst>
      <p:ext uri="{BB962C8B-B14F-4D97-AF65-F5344CB8AC3E}">
        <p14:creationId xmlns:p14="http://schemas.microsoft.com/office/powerpoint/2010/main" val="1202423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a:t>
            </a:r>
            <a:r>
              <a:rPr lang="uk-UA" dirty="0" smtClean="0"/>
              <a:t>ступ</a:t>
            </a:r>
            <a:endParaRPr lang="uk-UA" dirty="0"/>
          </a:p>
        </p:txBody>
      </p:sp>
      <p:sp>
        <p:nvSpPr>
          <p:cNvPr id="3" name="Объект 2"/>
          <p:cNvSpPr>
            <a:spLocks noGrp="1"/>
          </p:cNvSpPr>
          <p:nvPr>
            <p:ph idx="1"/>
          </p:nvPr>
        </p:nvSpPr>
        <p:spPr/>
        <p:txBody>
          <a:bodyPr/>
          <a:lstStyle/>
          <a:p>
            <a:r>
              <a:rPr lang="ru-RU" dirty="0"/>
              <a:t>На </a:t>
            </a:r>
            <a:r>
              <a:rPr lang="ru-RU" dirty="0" err="1"/>
              <a:t>відміну</a:t>
            </a:r>
            <a:r>
              <a:rPr lang="ru-RU" dirty="0"/>
              <a:t> </a:t>
            </a:r>
            <a:r>
              <a:rPr lang="ru-RU" dirty="0" err="1"/>
              <a:t>від</a:t>
            </a:r>
            <a:r>
              <a:rPr lang="ru-RU" dirty="0"/>
              <a:t> </a:t>
            </a:r>
            <a:r>
              <a:rPr lang="ru-RU" dirty="0" err="1"/>
              <a:t>багатьох</a:t>
            </a:r>
            <a:r>
              <a:rPr lang="ru-RU" dirty="0"/>
              <a:t> </a:t>
            </a:r>
            <a:r>
              <a:rPr lang="ru-RU" dirty="0" err="1"/>
              <a:t>тварин</a:t>
            </a:r>
            <a:r>
              <a:rPr lang="ru-RU" dirty="0"/>
              <a:t>, </a:t>
            </a:r>
            <a:r>
              <a:rPr lang="ru-RU" dirty="0" err="1"/>
              <a:t>рослини</a:t>
            </a:r>
            <a:r>
              <a:rPr lang="ru-RU" dirty="0"/>
              <a:t> </a:t>
            </a:r>
            <a:r>
              <a:rPr lang="ru-RU" dirty="0" err="1"/>
              <a:t>ростуть</a:t>
            </a:r>
            <a:r>
              <a:rPr lang="ru-RU" dirty="0"/>
              <a:t> все </a:t>
            </a:r>
            <a:r>
              <a:rPr lang="ru-RU" dirty="0" err="1"/>
              <a:t>життя</a:t>
            </a:r>
            <a:r>
              <a:rPr lang="ru-RU" dirty="0"/>
              <a:t>. </a:t>
            </a:r>
            <a:r>
              <a:rPr lang="ru-RU" dirty="0" err="1"/>
              <a:t>Погляньте</a:t>
            </a:r>
            <a:r>
              <a:rPr lang="ru-RU" dirty="0"/>
              <a:t> на </a:t>
            </a:r>
            <a:r>
              <a:rPr lang="ru-RU" dirty="0" err="1"/>
              <a:t>старе</a:t>
            </a:r>
            <a:r>
              <a:rPr lang="ru-RU" dirty="0"/>
              <a:t>, </a:t>
            </a:r>
            <a:r>
              <a:rPr lang="ru-RU" dirty="0" err="1"/>
              <a:t>майже</a:t>
            </a:r>
            <a:r>
              <a:rPr lang="ru-RU" dirty="0"/>
              <a:t> </a:t>
            </a:r>
            <a:r>
              <a:rPr lang="ru-RU" dirty="0" err="1"/>
              <a:t>сухе</a:t>
            </a:r>
            <a:r>
              <a:rPr lang="ru-RU" dirty="0"/>
              <a:t> дерево. </a:t>
            </a:r>
            <a:r>
              <a:rPr lang="ru-RU" dirty="0" err="1"/>
              <a:t>Навесні</a:t>
            </a:r>
            <a:r>
              <a:rPr lang="ru-RU" dirty="0"/>
              <a:t> на </a:t>
            </a:r>
            <a:r>
              <a:rPr lang="ru-RU" dirty="0" err="1"/>
              <a:t>ньому</a:t>
            </a:r>
            <a:r>
              <a:rPr lang="ru-RU" dirty="0"/>
              <a:t> </a:t>
            </a:r>
            <a:r>
              <a:rPr lang="ru-RU" dirty="0" err="1"/>
              <a:t>десь</a:t>
            </a:r>
            <a:r>
              <a:rPr lang="ru-RU" dirty="0"/>
              <a:t> та </a:t>
            </a:r>
            <a:r>
              <a:rPr lang="ru-RU" dirty="0" err="1"/>
              <a:t>з'являються</a:t>
            </a:r>
            <a:r>
              <a:rPr lang="ru-RU" dirty="0"/>
              <a:t> </a:t>
            </a:r>
            <a:r>
              <a:rPr lang="ru-RU" dirty="0" err="1"/>
              <a:t>молоді</a:t>
            </a:r>
            <a:r>
              <a:rPr lang="ru-RU" dirty="0"/>
              <a:t> </a:t>
            </a:r>
            <a:r>
              <a:rPr lang="ru-RU" dirty="0" err="1"/>
              <a:t>пагони</a:t>
            </a:r>
            <a:r>
              <a:rPr lang="ru-RU" dirty="0"/>
              <a:t>, </a:t>
            </a:r>
            <a:r>
              <a:rPr lang="ru-RU" dirty="0" err="1"/>
              <a:t>зелені</a:t>
            </a:r>
            <a:r>
              <a:rPr lang="ru-RU" dirty="0"/>
              <a:t> листки і </a:t>
            </a:r>
            <a:r>
              <a:rPr lang="ru-RU" dirty="0" err="1"/>
              <a:t>його</a:t>
            </a:r>
            <a:r>
              <a:rPr lang="ru-RU" dirty="0"/>
              <a:t> </a:t>
            </a:r>
            <a:r>
              <a:rPr lang="ru-RU" dirty="0" err="1"/>
              <a:t>ріст</a:t>
            </a:r>
            <a:r>
              <a:rPr lang="ru-RU" dirty="0"/>
              <a:t> </a:t>
            </a:r>
            <a:r>
              <a:rPr lang="ru-RU" dirty="0" err="1"/>
              <a:t>продовжується</a:t>
            </a:r>
            <a:r>
              <a:rPr lang="ru-RU" dirty="0"/>
              <a:t>.</a:t>
            </a:r>
            <a:endParaRPr lang="uk-UA" dirty="0"/>
          </a:p>
        </p:txBody>
      </p:sp>
    </p:spTree>
    <p:extLst>
      <p:ext uri="{BB962C8B-B14F-4D97-AF65-F5344CB8AC3E}">
        <p14:creationId xmlns:p14="http://schemas.microsoft.com/office/powerpoint/2010/main" val="1654120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Етап молодості</a:t>
            </a:r>
          </a:p>
        </p:txBody>
      </p:sp>
      <p:sp>
        <p:nvSpPr>
          <p:cNvPr id="3" name="Объект 2"/>
          <p:cNvSpPr>
            <a:spLocks noGrp="1"/>
          </p:cNvSpPr>
          <p:nvPr>
            <p:ph idx="1"/>
          </p:nvPr>
        </p:nvSpPr>
        <p:spPr/>
        <p:txBody>
          <a:bodyPr/>
          <a:lstStyle/>
          <a:p>
            <a:r>
              <a:rPr lang="uk-UA" dirty="0"/>
              <a:t>Дерева і кущі (яблуня, дуб, аґрус, ліщина, смородина) сягають своїх найбільших розмірів через десятки років. Перше цвітіння і плодоношення у них настає лише через кілька років (інколи - через рік після проростання). Плодоносять такі рослини впродовж багатьох років.</a:t>
            </a:r>
          </a:p>
        </p:txBody>
      </p:sp>
    </p:spTree>
    <p:extLst>
      <p:ext uri="{BB962C8B-B14F-4D97-AF65-F5344CB8AC3E}">
        <p14:creationId xmlns:p14="http://schemas.microsoft.com/office/powerpoint/2010/main" val="3647978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 зрілості</a:t>
            </a:r>
            <a:endParaRPr lang="uk-UA" dirty="0"/>
          </a:p>
        </p:txBody>
      </p:sp>
      <p:sp>
        <p:nvSpPr>
          <p:cNvPr id="3" name="Объект 2"/>
          <p:cNvSpPr>
            <a:spLocks noGrp="1"/>
          </p:cNvSpPr>
          <p:nvPr>
            <p:ph idx="1"/>
          </p:nvPr>
        </p:nvSpPr>
        <p:spPr/>
        <p:txBody>
          <a:bodyPr/>
          <a:lstStyle/>
          <a:p>
            <a:r>
              <a:rPr lang="uk-UA" dirty="0"/>
              <a:t>Етап зрілості триває від часу першого цвітіння до втрати здатності утворювати насіння та плоди. З часом навіть рослини з великою тривалістю життя припиняють утворення генеративних органів. Мабуть, ви помічали, як старі плодові дерева поступово все рідше цвітуть, перестають плодоносити. Нові пагони на них майже не утворюються, старі засихають і відпадають.</a:t>
            </a:r>
          </a:p>
        </p:txBody>
      </p:sp>
    </p:spTree>
    <p:extLst>
      <p:ext uri="{BB962C8B-B14F-4D97-AF65-F5344CB8AC3E}">
        <p14:creationId xmlns:p14="http://schemas.microsoft.com/office/powerpoint/2010/main" val="2454751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Етап старіння</a:t>
            </a:r>
            <a:endParaRPr lang="uk-UA" dirty="0"/>
          </a:p>
        </p:txBody>
      </p:sp>
      <p:sp>
        <p:nvSpPr>
          <p:cNvPr id="3" name="Объект 2"/>
          <p:cNvSpPr>
            <a:spLocks noGrp="1"/>
          </p:cNvSpPr>
          <p:nvPr>
            <p:ph idx="1"/>
          </p:nvPr>
        </p:nvSpPr>
        <p:spPr/>
        <p:txBody>
          <a:bodyPr/>
          <a:lstStyle/>
          <a:p>
            <a:r>
              <a:rPr lang="uk-UA" sz="2700" dirty="0"/>
              <a:t>У стовбурах старих дерев часто утворюються отвори - дупла, вони підгнивають і відмирають. Настає завершальний етап життєвого циклу рослин - старіння.</a:t>
            </a:r>
            <a:br>
              <a:rPr lang="uk-UA" sz="2700" dirty="0"/>
            </a:br>
            <a:r>
              <a:rPr lang="uk-UA" sz="2700" dirty="0"/>
              <a:t>Старіння - закономірні процеси розвитку рослин, пов'язані з віковими змінами. Ці зміни обмежують пристосувальні можливості </a:t>
            </a:r>
            <a:r>
              <a:rPr lang="uk-UA" sz="2700" dirty="0" smtClean="0"/>
              <a:t>рослин </a:t>
            </a:r>
            <a:r>
              <a:rPr lang="uk-UA" sz="2700" dirty="0"/>
              <a:t>і поступово зумовлюють їхнє відмирання. Цей етап триває від останнього плодоношення до загибелі організму.</a:t>
            </a:r>
          </a:p>
        </p:txBody>
      </p:sp>
    </p:spTree>
    <p:extLst>
      <p:ext uri="{BB962C8B-B14F-4D97-AF65-F5344CB8AC3E}">
        <p14:creationId xmlns:p14="http://schemas.microsoft.com/office/powerpoint/2010/main" val="1481399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013176"/>
            <a:ext cx="8229600" cy="1112987"/>
          </a:xfrm>
        </p:spPr>
        <p:txBody>
          <a:bodyPr/>
          <a:lstStyle/>
          <a:p>
            <a:pPr marL="0" indent="0" algn="ctr">
              <a:buNone/>
            </a:pPr>
            <a:r>
              <a:rPr lang="ru-RU" sz="2500" i="1" dirty="0" err="1"/>
              <a:t>Розвиток</a:t>
            </a:r>
            <a:r>
              <a:rPr lang="ru-RU" sz="2500" i="1" dirty="0"/>
              <a:t> одно-, </a:t>
            </a:r>
            <a:r>
              <a:rPr lang="ru-RU" sz="2500" i="1" dirty="0" err="1"/>
              <a:t>дво</a:t>
            </a:r>
            <a:r>
              <a:rPr lang="ru-RU" sz="2500" i="1" dirty="0"/>
              <a:t>- та </a:t>
            </a:r>
            <a:r>
              <a:rPr lang="ru-RU" sz="2500" i="1" dirty="0" err="1"/>
              <a:t>багаторічних</a:t>
            </a:r>
            <a:r>
              <a:rPr lang="ru-RU" sz="2500" i="1" dirty="0"/>
              <a:t> </a:t>
            </a:r>
            <a:r>
              <a:rPr lang="ru-RU" sz="2500" i="1" dirty="0" err="1"/>
              <a:t>рослин</a:t>
            </a:r>
            <a:endParaRPr lang="uk-UA" sz="2500" dirty="0"/>
          </a:p>
        </p:txBody>
      </p:sp>
      <p:sp>
        <p:nvSpPr>
          <p:cNvPr id="4" name="AutoShape 2" descr="Мал. 128. Розвиток одно-, дво- та багаторічних рослин.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5998" y="966129"/>
            <a:ext cx="5328592" cy="3635492"/>
          </a:xfrm>
          <a:prstGeom prst="rect">
            <a:avLst/>
          </a:prstGeom>
          <a:noFill/>
          <a:ln w="9525">
            <a:solidFill>
              <a:schemeClr val="tx1"/>
            </a:solidFill>
            <a:miter lim="800000"/>
            <a:headEnd/>
            <a:tailEnd/>
          </a:ln>
          <a:effectLst>
            <a:outerShdw blurRad="8763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779912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Висновок</a:t>
            </a:r>
            <a:endParaRPr lang="uk-UA" dirty="0"/>
          </a:p>
        </p:txBody>
      </p:sp>
      <p:sp>
        <p:nvSpPr>
          <p:cNvPr id="3" name="Объект 2"/>
          <p:cNvSpPr>
            <a:spLocks noGrp="1"/>
          </p:cNvSpPr>
          <p:nvPr>
            <p:ph idx="1"/>
          </p:nvPr>
        </p:nvSpPr>
        <p:spPr/>
        <p:txBody>
          <a:bodyPr/>
          <a:lstStyle/>
          <a:p>
            <a:r>
              <a:rPr lang="uk-UA" dirty="0"/>
              <a:t>Усі перетворення, що відбуваються в організмі від його зародження до відмирання, називають індивідуальним розвитком.</a:t>
            </a:r>
            <a:br>
              <a:rPr lang="uk-UA" dirty="0"/>
            </a:br>
            <a:r>
              <a:rPr lang="uk-UA" dirty="0"/>
              <a:t>Отже, як ми вже згадували, організм квіткових рослин є цілісною системою, в якій ріст і розвиток різних його органів взаємоузгоджені.</a:t>
            </a:r>
          </a:p>
        </p:txBody>
      </p:sp>
    </p:spTree>
    <p:extLst>
      <p:ext uri="{BB962C8B-B14F-4D97-AF65-F5344CB8AC3E}">
        <p14:creationId xmlns:p14="http://schemas.microsoft.com/office/powerpoint/2010/main" val="651972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Висновок</a:t>
            </a:r>
            <a:endParaRPr lang="uk-UA" dirty="0"/>
          </a:p>
        </p:txBody>
      </p:sp>
      <p:sp>
        <p:nvSpPr>
          <p:cNvPr id="3" name="Объект 2"/>
          <p:cNvSpPr>
            <a:spLocks noGrp="1"/>
          </p:cNvSpPr>
          <p:nvPr>
            <p:ph idx="1"/>
          </p:nvPr>
        </p:nvSpPr>
        <p:spPr/>
        <p:txBody>
          <a:bodyPr/>
          <a:lstStyle/>
          <a:p>
            <a:r>
              <a:rPr lang="uk-UA" dirty="0"/>
              <a:t>На ці процеси впливають не лише зовнішні чинники, як-от різноманітні чинники довкілля, а й внутрішні. Р</a:t>
            </a:r>
            <a:r>
              <a:rPr lang="uk-UA" dirty="0" smtClean="0"/>
              <a:t>іст </a:t>
            </a:r>
            <a:r>
              <a:rPr lang="uk-UA" dirty="0"/>
              <a:t>і розвиток рослин регулюють особливі біологічно активні речовини, які виробляються в самій рослині, - фітогормони. Фітогормони рухаються по рослині, прискорюючи або гальмуючи ріст певних її ділянок.</a:t>
            </a:r>
            <a:br>
              <a:rPr lang="uk-UA" dirty="0"/>
            </a:br>
            <a:endParaRPr lang="uk-UA" dirty="0"/>
          </a:p>
        </p:txBody>
      </p:sp>
    </p:spTree>
    <p:extLst>
      <p:ext uri="{BB962C8B-B14F-4D97-AF65-F5344CB8AC3E}">
        <p14:creationId xmlns:p14="http://schemas.microsoft.com/office/powerpoint/2010/main" val="1069342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Джерела</a:t>
            </a:r>
            <a:endParaRPr lang="uk-UA" dirty="0"/>
          </a:p>
        </p:txBody>
      </p:sp>
      <p:sp>
        <p:nvSpPr>
          <p:cNvPr id="3" name="Объект 2"/>
          <p:cNvSpPr>
            <a:spLocks noGrp="1"/>
          </p:cNvSpPr>
          <p:nvPr>
            <p:ph idx="1"/>
          </p:nvPr>
        </p:nvSpPr>
        <p:spPr/>
        <p:txBody>
          <a:bodyPr/>
          <a:lstStyle/>
          <a:p>
            <a:r>
              <a:rPr lang="ru-RU" dirty="0"/>
              <a:t>М.М. </a:t>
            </a:r>
            <a:r>
              <a:rPr lang="ru-RU" dirty="0" err="1"/>
              <a:t>Мусієнко</a:t>
            </a:r>
            <a:r>
              <a:rPr lang="ru-RU" dirty="0"/>
              <a:t>, П.С. </a:t>
            </a:r>
            <a:r>
              <a:rPr lang="ru-RU" dirty="0" err="1"/>
              <a:t>Славний</a:t>
            </a:r>
            <a:r>
              <a:rPr lang="ru-RU" dirty="0"/>
              <a:t>, П.Г. Балан</a:t>
            </a:r>
            <a:r>
              <a:rPr lang="ru-RU" dirty="0" smtClean="0"/>
              <a:t>, </a:t>
            </a:r>
            <a:r>
              <a:rPr lang="ru-RU" dirty="0" err="1" smtClean="0"/>
              <a:t>Біологія</a:t>
            </a:r>
            <a:r>
              <a:rPr lang="ru-RU" dirty="0"/>
              <a:t>, 7 </a:t>
            </a:r>
            <a:r>
              <a:rPr lang="ru-RU" dirty="0" err="1" smtClean="0"/>
              <a:t>клас</a:t>
            </a:r>
            <a:endParaRPr lang="ru-RU" dirty="0" smtClean="0"/>
          </a:p>
          <a:p>
            <a:r>
              <a:rPr lang="en-US" dirty="0">
                <a:hlinkClick r:id="rId2"/>
              </a:rPr>
              <a:t>http://</a:t>
            </a:r>
            <a:r>
              <a:rPr lang="en-US" dirty="0" smtClean="0">
                <a:hlinkClick r:id="rId2"/>
              </a:rPr>
              <a:t>teachua.com</a:t>
            </a:r>
            <a:endParaRPr lang="uk-UA" dirty="0"/>
          </a:p>
        </p:txBody>
      </p:sp>
    </p:spTree>
    <p:extLst>
      <p:ext uri="{BB962C8B-B14F-4D97-AF65-F5344CB8AC3E}">
        <p14:creationId xmlns:p14="http://schemas.microsoft.com/office/powerpoint/2010/main" val="90675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Ріст</a:t>
            </a:r>
            <a:endParaRPr lang="uk-UA" dirty="0"/>
          </a:p>
        </p:txBody>
      </p:sp>
      <p:sp>
        <p:nvSpPr>
          <p:cNvPr id="3" name="Объект 2"/>
          <p:cNvSpPr>
            <a:spLocks noGrp="1"/>
          </p:cNvSpPr>
          <p:nvPr>
            <p:ph idx="1"/>
          </p:nvPr>
        </p:nvSpPr>
        <p:spPr/>
        <p:txBody>
          <a:bodyPr/>
          <a:lstStyle/>
          <a:p>
            <a:r>
              <a:rPr lang="uk-UA" dirty="0"/>
              <a:t>Ріст - це необоротне збільшення розмірів та маси як цілого організму, так і окремих його частин. Ріст рослин зумовлений поділом та ростом клітин. Завдяки цьому утворюються нові тканини та органи.</a:t>
            </a:r>
          </a:p>
        </p:txBody>
      </p:sp>
    </p:spTree>
    <p:extLst>
      <p:ext uri="{BB962C8B-B14F-4D97-AF65-F5344CB8AC3E}">
        <p14:creationId xmlns:p14="http://schemas.microsoft.com/office/powerpoint/2010/main" val="200170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Ріст</a:t>
            </a:r>
            <a:endParaRPr lang="uk-UA" dirty="0"/>
          </a:p>
        </p:txBody>
      </p:sp>
      <p:sp>
        <p:nvSpPr>
          <p:cNvPr id="3" name="Объект 2"/>
          <p:cNvSpPr>
            <a:spLocks noGrp="1"/>
          </p:cNvSpPr>
          <p:nvPr>
            <p:ph idx="1"/>
          </p:nvPr>
        </p:nvSpPr>
        <p:spPr/>
        <p:txBody>
          <a:bodyPr/>
          <a:lstStyle/>
          <a:p>
            <a:r>
              <a:rPr lang="ru-RU" dirty="0" err="1" smtClean="0"/>
              <a:t>Вищі</a:t>
            </a:r>
            <a:r>
              <a:rPr lang="ru-RU" dirty="0" smtClean="0"/>
              <a:t> </a:t>
            </a:r>
            <a:r>
              <a:rPr lang="ru-RU" dirty="0" err="1"/>
              <a:t>рослини</a:t>
            </a:r>
            <a:r>
              <a:rPr lang="ru-RU" dirty="0"/>
              <a:t> </a:t>
            </a:r>
            <a:r>
              <a:rPr lang="ru-RU" dirty="0" err="1"/>
              <a:t>ростуть</a:t>
            </a:r>
            <a:r>
              <a:rPr lang="ru-RU" dirty="0"/>
              <a:t> на одному </a:t>
            </a:r>
            <a:r>
              <a:rPr lang="ru-RU" dirty="0" err="1"/>
              <a:t>місці</a:t>
            </a:r>
            <a:r>
              <a:rPr lang="ru-RU" dirty="0"/>
              <a:t>. За </a:t>
            </a:r>
            <a:r>
              <a:rPr lang="ru-RU" dirty="0" err="1"/>
              <a:t>несприятливих</a:t>
            </a:r>
            <a:r>
              <a:rPr lang="ru-RU" dirty="0"/>
              <a:t> умов вони, на </a:t>
            </a:r>
            <a:r>
              <a:rPr lang="ru-RU" dirty="0" err="1"/>
              <a:t>відміну</a:t>
            </a:r>
            <a:r>
              <a:rPr lang="ru-RU" dirty="0"/>
              <a:t> </a:t>
            </a:r>
            <a:r>
              <a:rPr lang="ru-RU" dirty="0" err="1"/>
              <a:t>від</a:t>
            </a:r>
            <a:r>
              <a:rPr lang="ru-RU" dirty="0"/>
              <a:t> </a:t>
            </a:r>
            <a:r>
              <a:rPr lang="ru-RU" dirty="0" err="1"/>
              <a:t>більшості</a:t>
            </a:r>
            <a:r>
              <a:rPr lang="ru-RU" dirty="0"/>
              <a:t> </a:t>
            </a:r>
            <a:r>
              <a:rPr lang="ru-RU" dirty="0" err="1"/>
              <a:t>тварин</a:t>
            </a:r>
            <a:r>
              <a:rPr lang="ru-RU" dirty="0"/>
              <a:t>, не </a:t>
            </a:r>
            <a:r>
              <a:rPr lang="ru-RU" dirty="0" err="1"/>
              <a:t>можуть</a:t>
            </a:r>
            <a:r>
              <a:rPr lang="ru-RU" dirty="0"/>
              <a:t> </a:t>
            </a:r>
            <a:r>
              <a:rPr lang="ru-RU" dirty="0" err="1"/>
              <a:t>залишити</a:t>
            </a:r>
            <a:r>
              <a:rPr lang="ru-RU" dirty="0"/>
              <a:t> </a:t>
            </a:r>
            <a:r>
              <a:rPr lang="ru-RU" dirty="0" err="1"/>
              <a:t>місце</a:t>
            </a:r>
            <a:r>
              <a:rPr lang="ru-RU" dirty="0"/>
              <a:t> </a:t>
            </a:r>
            <a:r>
              <a:rPr lang="ru-RU" dirty="0" err="1"/>
              <a:t>зростання</a:t>
            </a:r>
            <a:r>
              <a:rPr lang="ru-RU" dirty="0"/>
              <a:t> у </a:t>
            </a:r>
            <a:r>
              <a:rPr lang="ru-RU" dirty="0" err="1"/>
              <a:t>пошуках</a:t>
            </a:r>
            <a:r>
              <a:rPr lang="ru-RU" dirty="0"/>
              <a:t> нового. Тому </a:t>
            </a:r>
            <a:r>
              <a:rPr lang="ru-RU" dirty="0" err="1"/>
              <a:t>рослинам</a:t>
            </a:r>
            <a:r>
              <a:rPr lang="ru-RU" dirty="0"/>
              <a:t> </a:t>
            </a:r>
            <a:r>
              <a:rPr lang="ru-RU" dirty="0" err="1"/>
              <a:t>украй</a:t>
            </a:r>
            <a:r>
              <a:rPr lang="ru-RU" dirty="0"/>
              <a:t> </a:t>
            </a:r>
            <a:r>
              <a:rPr lang="ru-RU" dirty="0" err="1"/>
              <a:t>необхідний</a:t>
            </a:r>
            <a:r>
              <a:rPr lang="ru-RU" dirty="0"/>
              <a:t> </a:t>
            </a:r>
            <a:r>
              <a:rPr lang="ru-RU" dirty="0" err="1"/>
              <a:t>приріст</a:t>
            </a:r>
            <a:r>
              <a:rPr lang="ru-RU" dirty="0"/>
              <a:t> </a:t>
            </a:r>
            <a:r>
              <a:rPr lang="ru-RU" dirty="0" err="1"/>
              <a:t>усіх</a:t>
            </a:r>
            <a:r>
              <a:rPr lang="ru-RU" dirty="0"/>
              <a:t> </a:t>
            </a:r>
            <a:r>
              <a:rPr lang="ru-RU" dirty="0" err="1"/>
              <a:t>частин</a:t>
            </a:r>
            <a:r>
              <a:rPr lang="ru-RU" dirty="0"/>
              <a:t>, </a:t>
            </a:r>
            <a:r>
              <a:rPr lang="ru-RU" dirty="0" err="1"/>
              <a:t>завдяки</a:t>
            </a:r>
            <a:r>
              <a:rPr lang="ru-RU" dirty="0"/>
              <a:t> </a:t>
            </a:r>
            <a:r>
              <a:rPr lang="ru-RU" dirty="0" err="1"/>
              <a:t>чому</a:t>
            </a:r>
            <a:r>
              <a:rPr lang="ru-RU" dirty="0"/>
              <a:t> вони </a:t>
            </a:r>
            <a:r>
              <a:rPr lang="ru-RU" dirty="0" err="1"/>
              <a:t>охоплюють</a:t>
            </a:r>
            <a:r>
              <a:rPr lang="ru-RU" dirty="0"/>
              <a:t> </a:t>
            </a:r>
            <a:r>
              <a:rPr lang="ru-RU" dirty="0" err="1"/>
              <a:t>якнайбільший</a:t>
            </a:r>
            <a:r>
              <a:rPr lang="ru-RU" dirty="0"/>
              <a:t> </a:t>
            </a:r>
            <a:r>
              <a:rPr lang="ru-RU" dirty="0" err="1"/>
              <a:t>життєвий</a:t>
            </a:r>
            <a:r>
              <a:rPr lang="ru-RU" dirty="0"/>
              <a:t> </a:t>
            </a:r>
            <a:r>
              <a:rPr lang="ru-RU" dirty="0" err="1"/>
              <a:t>простір</a:t>
            </a:r>
            <a:r>
              <a:rPr lang="ru-RU" dirty="0"/>
              <a:t>.</a:t>
            </a:r>
            <a:endParaRPr lang="uk-UA" dirty="0"/>
          </a:p>
        </p:txBody>
      </p:sp>
    </p:spTree>
    <p:extLst>
      <p:ext uri="{BB962C8B-B14F-4D97-AF65-F5344CB8AC3E}">
        <p14:creationId xmlns:p14="http://schemas.microsoft.com/office/powerpoint/2010/main" val="4165972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Твірні тканини</a:t>
            </a:r>
            <a:endParaRPr lang="uk-UA" dirty="0"/>
          </a:p>
        </p:txBody>
      </p:sp>
      <p:sp>
        <p:nvSpPr>
          <p:cNvPr id="3" name="Объект 2"/>
          <p:cNvSpPr>
            <a:spLocks noGrp="1"/>
          </p:cNvSpPr>
          <p:nvPr>
            <p:ph idx="1"/>
          </p:nvPr>
        </p:nvSpPr>
        <p:spPr/>
        <p:txBody>
          <a:bodyPr/>
          <a:lstStyle/>
          <a:p>
            <a:r>
              <a:rPr lang="uk-UA" sz="2700" dirty="0"/>
              <a:t>Вищі рослини ростуть за рахунок твірних тканин, клітини яких здатні поділятися. Відповідно до розміщення твірної тканини розрізняють верхівковий та вставний типи росту органів. Верхівковий ріст забезпечують твірні тканини конуса наростання пагона або зон поділу та розтягування кореня. Існують і вставні твірні тканини. Вони розташовані в основі міжвузлів деяких рослин. Наприклад, у злаків (пшениці, кукурудзи, рису) за їхній рахунок видовжуються міжвузля і росте стебло.</a:t>
            </a:r>
          </a:p>
        </p:txBody>
      </p:sp>
    </p:spTree>
    <p:extLst>
      <p:ext uri="{BB962C8B-B14F-4D97-AF65-F5344CB8AC3E}">
        <p14:creationId xmlns:p14="http://schemas.microsoft.com/office/powerpoint/2010/main" val="590047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r>
              <a:rPr lang="uk-UA" dirty="0"/>
              <a:t>Потовщення органів здійснюється за рахунок бічної твірної тканини. Як ви пам'ятаєте, цей тип твірних тканин називають камбієм. Завдяки росту відбуваються і певні </a:t>
            </a:r>
            <a:r>
              <a:rPr lang="uk-UA" dirty="0" smtClean="0"/>
              <a:t>рухи </a:t>
            </a:r>
            <a:r>
              <a:rPr lang="uk-UA" dirty="0"/>
              <a:t>рослин</a:t>
            </a:r>
            <a:r>
              <a:rPr lang="uk-UA" dirty="0" smtClean="0"/>
              <a:t>.</a:t>
            </a:r>
          </a:p>
          <a:p>
            <a:r>
              <a:rPr lang="ru-RU" dirty="0"/>
              <a:t>У </a:t>
            </a:r>
            <a:r>
              <a:rPr lang="ru-RU" dirty="0" err="1"/>
              <a:t>житті</a:t>
            </a:r>
            <a:r>
              <a:rPr lang="ru-RU" dirty="0"/>
              <a:t> </a:t>
            </a:r>
            <a:r>
              <a:rPr lang="ru-RU" dirty="0" err="1"/>
              <a:t>рослин</a:t>
            </a:r>
            <a:r>
              <a:rPr lang="ru-RU" dirty="0"/>
              <a:t>, як і у </a:t>
            </a:r>
            <a:r>
              <a:rPr lang="ru-RU" dirty="0" err="1"/>
              <a:t>житті</a:t>
            </a:r>
            <a:r>
              <a:rPr lang="ru-RU" dirty="0"/>
              <a:t> </a:t>
            </a:r>
            <a:r>
              <a:rPr lang="ru-RU" dirty="0" err="1"/>
              <a:t>тварин</a:t>
            </a:r>
            <a:r>
              <a:rPr lang="ru-RU" dirty="0"/>
              <a:t>, </a:t>
            </a:r>
            <a:r>
              <a:rPr lang="ru-RU" dirty="0" err="1"/>
              <a:t>спостерігають</a:t>
            </a:r>
            <a:r>
              <a:rPr lang="ru-RU" dirty="0"/>
              <a:t> </a:t>
            </a:r>
            <a:r>
              <a:rPr lang="ru-RU" dirty="0" err="1"/>
              <a:t>певні</a:t>
            </a:r>
            <a:r>
              <a:rPr lang="ru-RU" dirty="0"/>
              <a:t> </a:t>
            </a:r>
            <a:r>
              <a:rPr lang="ru-RU" dirty="0" err="1"/>
              <a:t>сезонні</a:t>
            </a:r>
            <a:r>
              <a:rPr lang="ru-RU" dirty="0"/>
              <a:t> </a:t>
            </a:r>
            <a:r>
              <a:rPr lang="ru-RU" dirty="0" err="1" smtClean="0"/>
              <a:t>явища</a:t>
            </a:r>
            <a:r>
              <a:rPr lang="ru-RU" dirty="0" smtClean="0"/>
              <a:t>.</a:t>
            </a:r>
            <a:endParaRPr lang="uk-UA" dirty="0"/>
          </a:p>
        </p:txBody>
      </p:sp>
    </p:spTree>
    <p:extLst>
      <p:ext uri="{BB962C8B-B14F-4D97-AF65-F5344CB8AC3E}">
        <p14:creationId xmlns:p14="http://schemas.microsoft.com/office/powerpoint/2010/main" val="2230446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Сезонні явища</a:t>
            </a:r>
            <a:endParaRPr lang="uk-UA" dirty="0"/>
          </a:p>
        </p:txBody>
      </p:sp>
      <p:sp>
        <p:nvSpPr>
          <p:cNvPr id="3" name="Объект 2"/>
          <p:cNvSpPr>
            <a:spLocks noGrp="1"/>
          </p:cNvSpPr>
          <p:nvPr>
            <p:ph idx="1"/>
          </p:nvPr>
        </p:nvSpPr>
        <p:spPr>
          <a:xfrm>
            <a:off x="457200" y="4941168"/>
            <a:ext cx="8229600" cy="1184995"/>
          </a:xfrm>
        </p:spPr>
        <p:txBody>
          <a:bodyPr/>
          <a:lstStyle/>
          <a:p>
            <a:pPr marL="0" indent="0" algn="ctr">
              <a:buNone/>
            </a:pPr>
            <a:r>
              <a:rPr lang="ru-RU" sz="2400" i="1" dirty="0" err="1"/>
              <a:t>Рослина</a:t>
            </a:r>
            <a:r>
              <a:rPr lang="ru-RU" sz="2400" i="1" dirty="0"/>
              <a:t> </a:t>
            </a:r>
            <a:r>
              <a:rPr lang="ru-RU" sz="2400" i="1" dirty="0" err="1"/>
              <a:t>навесні</a:t>
            </a:r>
            <a:r>
              <a:rPr lang="ru-RU" sz="2400" i="1" dirty="0"/>
              <a:t> (1), </a:t>
            </a:r>
            <a:r>
              <a:rPr lang="ru-RU" sz="2400" i="1" dirty="0" err="1"/>
              <a:t>влітку</a:t>
            </a:r>
            <a:r>
              <a:rPr lang="ru-RU" sz="2400" i="1" dirty="0"/>
              <a:t> (2), </a:t>
            </a:r>
            <a:r>
              <a:rPr lang="ru-RU" sz="2400" i="1" dirty="0" err="1"/>
              <a:t>взимку</a:t>
            </a:r>
            <a:r>
              <a:rPr lang="ru-RU" sz="2400" i="1" dirty="0"/>
              <a:t> (3)</a:t>
            </a:r>
            <a:endParaRPr lang="uk-UA" sz="2400" dirty="0"/>
          </a:p>
        </p:txBody>
      </p:sp>
      <p:sp>
        <p:nvSpPr>
          <p:cNvPr id="4" name="AutoShape 2" descr="рослина фото"/>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597076"/>
            <a:ext cx="7604884" cy="3024336"/>
          </a:xfrm>
          <a:prstGeom prst="rect">
            <a:avLst/>
          </a:prstGeom>
          <a:noFill/>
          <a:ln w="9525">
            <a:solidFill>
              <a:schemeClr val="tx1"/>
            </a:solidFill>
            <a:miter lim="800000"/>
            <a:headEnd/>
            <a:tailEnd/>
          </a:ln>
          <a:effectLst>
            <a:outerShdw blurRad="6985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1707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Ріст</a:t>
            </a:r>
            <a:endParaRPr lang="uk-UA" dirty="0"/>
          </a:p>
        </p:txBody>
      </p:sp>
      <p:sp>
        <p:nvSpPr>
          <p:cNvPr id="3" name="Объект 2"/>
          <p:cNvSpPr>
            <a:spLocks noGrp="1"/>
          </p:cNvSpPr>
          <p:nvPr>
            <p:ph idx="1"/>
          </p:nvPr>
        </p:nvSpPr>
        <p:spPr/>
        <p:txBody>
          <a:bodyPr/>
          <a:lstStyle/>
          <a:p>
            <a:r>
              <a:rPr lang="uk-UA" dirty="0"/>
              <a:t>Ріст рослин може бути безперервним або періодичним. За безперервного росту, який притаманний більшості однорічних рослин та багатьом тропічним видам, розміри всього організму або окремих його частин збільшуються постійно.</a:t>
            </a:r>
          </a:p>
        </p:txBody>
      </p:sp>
    </p:spTree>
    <p:extLst>
      <p:ext uri="{BB962C8B-B14F-4D97-AF65-F5344CB8AC3E}">
        <p14:creationId xmlns:p14="http://schemas.microsoft.com/office/powerpoint/2010/main" val="1361791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Ріст</a:t>
            </a:r>
            <a:endParaRPr lang="uk-UA" dirty="0"/>
          </a:p>
        </p:txBody>
      </p:sp>
      <p:sp>
        <p:nvSpPr>
          <p:cNvPr id="3" name="Объект 2"/>
          <p:cNvSpPr>
            <a:spLocks noGrp="1"/>
          </p:cNvSpPr>
          <p:nvPr>
            <p:ph idx="1"/>
          </p:nvPr>
        </p:nvSpPr>
        <p:spPr/>
        <p:txBody>
          <a:bodyPr/>
          <a:lstStyle/>
          <a:p>
            <a:r>
              <a:rPr lang="uk-UA" sz="2700" dirty="0"/>
              <a:t>Періодичне припинення росту в тропічних рослин зумовлене настанням посушливого сезону. На більшості територій земної кулі постійно змінюються сезони року - весна, літо, осінь, зима. Тому ріст багаторічних рослин помірних широт характеризується періодичністю: взимку ріст рослин припиняється, а навесні </a:t>
            </a:r>
            <a:r>
              <a:rPr lang="uk-UA" sz="2700" dirty="0" smtClean="0"/>
              <a:t>поновлюється. </a:t>
            </a:r>
          </a:p>
          <a:p>
            <a:r>
              <a:rPr lang="uk-UA" sz="2700" dirty="0" smtClean="0"/>
              <a:t>Отже</a:t>
            </a:r>
            <a:r>
              <a:rPr lang="uk-UA" sz="2700" dirty="0"/>
              <a:t>, за умов періодичного росту періоди інтенсивного росту чергуються з періодами спокою.</a:t>
            </a:r>
          </a:p>
        </p:txBody>
      </p:sp>
    </p:spTree>
    <p:extLst>
      <p:ext uri="{BB962C8B-B14F-4D97-AF65-F5344CB8AC3E}">
        <p14:creationId xmlns:p14="http://schemas.microsoft.com/office/powerpoint/2010/main" val="3486264881"/>
      </p:ext>
    </p:extLst>
  </p:cSld>
  <p:clrMapOvr>
    <a:masterClrMapping/>
  </p:clrMapOvr>
</p:sld>
</file>

<file path=ppt/theme/theme1.xml><?xml version="1.0" encoding="utf-8"?>
<a:theme xmlns:a="http://schemas.openxmlformats.org/drawingml/2006/main" name="Экологи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Экология</Template>
  <TotalTime>21</TotalTime>
  <Words>1045</Words>
  <Application>Microsoft Office PowerPoint</Application>
  <PresentationFormat>Экран (4:3)</PresentationFormat>
  <Paragraphs>51</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Экология</vt:lpstr>
      <vt:lpstr>Ріст і розвиток рослин</vt:lpstr>
      <vt:lpstr>Вступ</vt:lpstr>
      <vt:lpstr>Ріст</vt:lpstr>
      <vt:lpstr>Ріст</vt:lpstr>
      <vt:lpstr>Твірні тканини</vt:lpstr>
      <vt:lpstr>Презентация PowerPoint</vt:lpstr>
      <vt:lpstr>Сезонні явища</vt:lpstr>
      <vt:lpstr>Ріст</vt:lpstr>
      <vt:lpstr>Ріст</vt:lpstr>
      <vt:lpstr>Період спокою</vt:lpstr>
      <vt:lpstr>Період спокою</vt:lpstr>
      <vt:lpstr>Фотоперіодизм</vt:lpstr>
      <vt:lpstr>Рослини, що зростали</vt:lpstr>
      <vt:lpstr>Розвиток</vt:lpstr>
      <vt:lpstr>Етапи розвитку</vt:lpstr>
      <vt:lpstr>Етапи розвитку рослини</vt:lpstr>
      <vt:lpstr>Етап паростка, молодості</vt:lpstr>
      <vt:lpstr>Етап молодості</vt:lpstr>
      <vt:lpstr>Етап молодості</vt:lpstr>
      <vt:lpstr>Етап молодості</vt:lpstr>
      <vt:lpstr>Етап зрілості</vt:lpstr>
      <vt:lpstr>Етап старіння</vt:lpstr>
      <vt:lpstr>Презентация PowerPoint</vt:lpstr>
      <vt:lpstr>Висновок</vt:lpstr>
      <vt:lpstr>Висновок</vt:lpstr>
      <vt:lpstr>Джерела</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5</cp:revision>
  <dcterms:created xsi:type="dcterms:W3CDTF">2013-11-01T10:40:41Z</dcterms:created>
  <dcterms:modified xsi:type="dcterms:W3CDTF">2013-11-02T10:44:18Z</dcterms:modified>
</cp:coreProperties>
</file>