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4" r:id="rId3"/>
    <p:sldId id="257" r:id="rId4"/>
    <p:sldId id="258" r:id="rId5"/>
    <p:sldId id="268" r:id="rId6"/>
    <p:sldId id="267" r:id="rId7"/>
    <p:sldId id="259" r:id="rId8"/>
    <p:sldId id="269" r:id="rId9"/>
    <p:sldId id="260" r:id="rId10"/>
    <p:sldId id="270" r:id="rId11"/>
    <p:sldId id="261" r:id="rId12"/>
    <p:sldId id="262" r:id="rId13"/>
    <p:sldId id="263" r:id="rId14"/>
    <p:sldId id="272" r:id="rId15"/>
    <p:sldId id="265" r:id="rId16"/>
    <p:sldId id="273" r:id="rId17"/>
    <p:sldId id="266" r:id="rId18"/>
    <p:sldId id="275"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B99DD0FC-32EA-4DCF-917D-F299DD6FA796}">
          <p14:sldIdLst>
            <p14:sldId id="256"/>
          </p14:sldIdLst>
        </p14:section>
        <p14:section name="Раздел без заголовка" id="{95BCB71B-1A4D-4D17-84DA-020EE6B3F4AE}">
          <p14:sldIdLst>
            <p14:sldId id="257"/>
            <p14:sldId id="258"/>
            <p14:sldId id="259"/>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C0B4B2F6-0722-4A1C-9134-4BFF912C58B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17A37001-D1D4-4F19-A081-0A01617E3060}" type="datetimeFigureOut">
              <a:rPr lang="ru-RU" smtClean="0"/>
              <a:pPr/>
              <a:t>12.03.2014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7A37001-D1D4-4F19-A081-0A01617E3060}" type="datetimeFigureOut">
              <a:rPr lang="ru-RU" smtClean="0"/>
              <a:pPr/>
              <a:t>12.03.2014</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0B4B2F6-0722-4A1C-9134-4BFF912C58B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          </a:t>
            </a:r>
            <a:r>
              <a:rPr lang="uk-UA" sz="4400"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також наркотик!</a:t>
            </a:r>
            <a:endParaRPr lang="ru-RU" sz="4400"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Подзаголовок 2"/>
          <p:cNvSpPr>
            <a:spLocks noGrp="1"/>
          </p:cNvSpPr>
          <p:nvPr>
            <p:ph type="subTitle" idx="1"/>
          </p:nvPr>
        </p:nvSpPr>
        <p:spPr>
          <a:xfrm>
            <a:off x="1000100" y="5715016"/>
            <a:ext cx="7672390" cy="700700"/>
          </a:xfrm>
        </p:spPr>
        <p:txBody>
          <a:bodyPr>
            <a:normAutofit/>
          </a:bodyPr>
          <a:lstStyle/>
          <a:p>
            <a:pPr algn="r"/>
            <a:r>
              <a:rPr lang="uk-UA"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Роботу виконала: </a:t>
            </a:r>
            <a:r>
              <a:rPr lang="uk-UA"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Павленко Наталка</a:t>
            </a:r>
            <a:r>
              <a:rPr lang="uk-UA"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(11-Б)</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86380" y="571480"/>
            <a:ext cx="3412226" cy="4896544"/>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763785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2" y="1214422"/>
            <a:ext cx="4786346" cy="5286412"/>
          </a:xfrm>
        </p:spPr>
        <p:txBody>
          <a:bodyPr>
            <a:normAutofit fontScale="92500"/>
          </a:bodyPr>
          <a:lstStyle/>
          <a:p>
            <a:r>
              <a:rPr lang="uk-UA" dirty="0" smtClean="0"/>
              <a:t>В стадії побутового п'янства звичайні дози алкоголю вже недостатні. Ще одна ознака алкоголізму - ослаблення захисних рефлексів - блювоти, нудоти, слиновиділення. При вживанні великих доз алкоголю спостерігаються галюцинації, гострі психози, втрата пам'яті. З'являється нестійкий мотив поведінки, хворий здійснює вчинки, не властиві йому раніше. У алкоголіка відсутня цілеспрямованість. Він ніколи не доводить розпочату справу до кінця.</a:t>
            </a:r>
            <a:endParaRPr lang="uk-UA" dirty="0"/>
          </a:p>
        </p:txBody>
      </p:sp>
      <p:sp>
        <p:nvSpPr>
          <p:cNvPr id="6"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556792"/>
            <a:ext cx="3200400" cy="426720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5812967"/>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4810" y="1357298"/>
            <a:ext cx="4680520" cy="4857784"/>
          </a:xfrm>
        </p:spPr>
        <p:txBody>
          <a:bodyPr/>
          <a:lstStyle/>
          <a:p>
            <a:r>
              <a:rPr lang="uk-UA" dirty="0" smtClean="0"/>
              <a:t>В останній стадії алкоголізму різко знижується опірність до великих доз алкоголю. Хворі почувають себе погано, у них порушується кровообіг, з'являються гострі розлади серцево-судинної системи, печінкова недостатність. </a:t>
            </a:r>
          </a:p>
          <a:p>
            <a:r>
              <a:rPr lang="uk-UA" dirty="0" smtClean="0"/>
              <a:t>За зовнішнім виглядом вони нагадують хворих, яким властива психічна і соціальна деградація.</a:t>
            </a:r>
            <a:endParaRPr lang="uk-UA"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1857364"/>
            <a:ext cx="3760208" cy="406345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Остання</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стадія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1681926299"/>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34" y="1214422"/>
            <a:ext cx="8215370" cy="5214974"/>
          </a:xfrm>
        </p:spPr>
        <p:txBody>
          <a:bodyPr>
            <a:normAutofit lnSpcReduction="10000"/>
          </a:bodyPr>
          <a:lstStyle/>
          <a:p>
            <a:pPr>
              <a:buNone/>
            </a:pPr>
            <a:r>
              <a:rPr lang="uk-UA" dirty="0" smtClean="0"/>
              <a:t>	   Сучасній науці відомо кілька станів:</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початковий</a:t>
            </a:r>
            <a:r>
              <a:rPr lang="uk-UA" dirty="0" smtClean="0"/>
              <a:t>: соматичні відхилення не простежуються, окрім порушень функцій окремих органів або систем;</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перехід від епізодичного до систематичного вживання </a:t>
            </a:r>
            <a:r>
              <a:rPr lang="uk-UA" dirty="0" smtClean="0"/>
              <a:t>алкоголю. В цей час відбуваються порушення апетиту та шлунково-кишкові розлади;</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хронічний </a:t>
            </a:r>
            <a:r>
              <a:rPr lang="uk-UA" dirty="0" smtClean="0"/>
              <a:t>формується протягом кількох років; фізичний потяг до спиртного характерний похмільним синдромом, максимальною толерантністю;</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втрата будь-якого контролю </a:t>
            </a:r>
            <a:r>
              <a:rPr lang="uk-UA" dirty="0" smtClean="0"/>
              <a:t>з метою заспокоєння </a:t>
            </a:r>
            <a:r>
              <a:rPr lang="uk-UA" dirty="0" err="1" smtClean="0"/>
              <a:t>психо-фізичного</a:t>
            </a:r>
            <a:r>
              <a:rPr lang="uk-UA" dirty="0" smtClean="0"/>
              <a:t> дискомфорту; психічне звикання та стійкість організму розвиваються паралельно і послідовно; </a:t>
            </a:r>
            <a:r>
              <a:rPr lang="uk-UA" dirty="0" err="1" smtClean="0"/>
              <a:t>соматично</a:t>
            </a:r>
            <a:r>
              <a:rPr lang="uk-UA" dirty="0" smtClean="0"/>
              <a:t> ушкоджені окремі органи і системи, у деяких випадках з незворотними </a:t>
            </a:r>
            <a:r>
              <a:rPr lang="uk-UA" dirty="0" err="1" smtClean="0"/>
              <a:t>патологіями</a:t>
            </a:r>
            <a:r>
              <a:rPr lang="uk-UA" dirty="0" smtClean="0"/>
              <a:t>.</a:t>
            </a:r>
            <a:endParaRPr lang="uk-UA" dirty="0"/>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Динаміка розвитку алкоголізму</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261187978"/>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0496" y="1571612"/>
            <a:ext cx="4572032" cy="4929222"/>
          </a:xfrm>
        </p:spPr>
        <p:txBody>
          <a:bodyPr>
            <a:normAutofit/>
          </a:bodyPr>
          <a:lstStyle/>
          <a:p>
            <a:r>
              <a:rPr lang="uk-UA" dirty="0" smtClean="0"/>
              <a:t>Алкоголізм - це одна з найбільш поширених причин деформації подружньої гармонії та перешкода актуалізації подружньої потенції. Сім'я алкоголіка перебуває в постійному стані тривоги та нестабільності. Вживання алкоголю одним з членів сім'ї спричинює дисбаланс поколінь: батьків, друзів, дітей.</a:t>
            </a: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472" y="1500174"/>
            <a:ext cx="3048000" cy="457200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алкоголізму на сім</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ю</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4100506914"/>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0496" y="1214422"/>
            <a:ext cx="4798316" cy="5286412"/>
          </a:xfrm>
        </p:spPr>
        <p:txBody>
          <a:bodyPr>
            <a:normAutofit/>
          </a:bodyPr>
          <a:lstStyle/>
          <a:p>
            <a:r>
              <a:rPr lang="uk-UA" dirty="0" smtClean="0"/>
              <a:t>Хронічний алкоголізм характерний заниженням статевої функції. Це окреслюється передчасною </a:t>
            </a:r>
            <a:r>
              <a:rPr lang="uk-UA" dirty="0" err="1" smtClean="0"/>
              <a:t>еякуляцією</a:t>
            </a:r>
            <a:r>
              <a:rPr lang="uk-UA" dirty="0" smtClean="0"/>
              <a:t> та послабленням ерекції.</a:t>
            </a:r>
          </a:p>
          <a:p>
            <a:r>
              <a:rPr lang="uk-UA" dirty="0" smtClean="0"/>
              <a:t>У половини всіх осіб, що зловживають алкоголем, і у всіх хворих хронічним алкоголізмом має місце алкогольна імпотенція, яка стає причиною неврозів та депресій. Це призводить до зниження соціальної адаптації.</a:t>
            </a:r>
            <a:endParaRPr lang="uk-UA"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1928802"/>
            <a:ext cx="3357586" cy="3443678"/>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Ураження</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статевої функції</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1504261552"/>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2" y="1214422"/>
            <a:ext cx="5048540" cy="5214974"/>
          </a:xfrm>
        </p:spPr>
        <p:txBody>
          <a:bodyPr>
            <a:normAutofit lnSpcReduction="10000"/>
          </a:bodyPr>
          <a:lstStyle/>
          <a:p>
            <a:r>
              <a:rPr lang="uk-UA" dirty="0" smtClean="0"/>
              <a:t>Досить відповідальним є період вагітності. Пренатальний період характерний повною залежністю від матері. Алкоголь, токсичні речовини, що утворюються внаслідок обмінних процесів організму, через плацентарний бар'єр потрапляють в організм плоду та спричинюють отруєння. Особливу небезпеку спричинює вживання алкоголю в перші три місяці вагітності. </a:t>
            </a:r>
          </a:p>
          <a:p>
            <a:r>
              <a:rPr lang="uk-UA" dirty="0" smtClean="0"/>
              <a:t>Грудні діти хворіють алкоголізмом через кров і молоко матері.</a:t>
            </a: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48" y="1357298"/>
            <a:ext cx="2857500" cy="476250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на потомство</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2556324217"/>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214422"/>
            <a:ext cx="8215370" cy="5000660"/>
          </a:xfrm>
        </p:spPr>
        <p:txBody>
          <a:bodyPr>
            <a:normAutofit lnSpcReduction="10000"/>
          </a:bodyPr>
          <a:lstStyle/>
          <a:p>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Тератогенний</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uk-UA" dirty="0" smtClean="0"/>
              <a:t> Народження неповноцінної дитини, завдяки вживання жінкою в день зачаття або в перші тижні вагітності спиртних напоїв. Алкоголь, проникаючи через плаценту, може проявити пряму токсичну дію на клітини ембріону і плоду, викликаючи різні аномалії, що одержали назву алкогольний синдром або алкогольна </a:t>
            </a:r>
            <a:r>
              <a:rPr lang="uk-UA" dirty="0" err="1" smtClean="0"/>
              <a:t>ембріонатія</a:t>
            </a:r>
            <a:r>
              <a:rPr lang="uk-UA" dirty="0" smtClean="0"/>
              <a:t>.</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Мутагенний.</a:t>
            </a:r>
            <a:r>
              <a:rPr lang="uk-UA" dirty="0" smtClean="0"/>
              <a:t> Різні пошкодження хромосом, розтяжки і розриви, утворення кільцевих хромосом статевих клітин в результаті хронічного зловживання алкоголю батьками. У плоду замість двох статевих хромосом утворюється три, що призводить до народження розумово відсталої дитини.</a:t>
            </a:r>
          </a:p>
          <a:p>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Соматогенний</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uk-UA" dirty="0" smtClean="0"/>
              <a:t> Пов'язаний з травмами і хронічними захворюваннями батьків-алкоголіків, що негативно відбивається на розвиток плоду.</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Види впливу на потомство</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2556324217"/>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9058" y="1600200"/>
            <a:ext cx="4757742" cy="4900634"/>
          </a:xfrm>
        </p:spPr>
        <p:txBody>
          <a:bodyPr>
            <a:normAutofit/>
          </a:bodyPr>
          <a:lstStyle/>
          <a:p>
            <a:r>
              <a:rPr lang="uk-UA" dirty="0" smtClean="0"/>
              <a:t>Для лікування алкоголізму успішно застосовується багато методів: вироблення негативного умовного рефлексу на алкоголь за допомогою блювотних засобів, введення </a:t>
            </a:r>
            <a:r>
              <a:rPr lang="uk-UA" dirty="0" err="1" smtClean="0"/>
              <a:t>тетураму</a:t>
            </a:r>
            <a:r>
              <a:rPr lang="uk-UA" dirty="0" smtClean="0"/>
              <a:t> (антабусу), психотерапія, гіпнотичне навіювання, </a:t>
            </a:r>
            <a:r>
              <a:rPr lang="uk-UA" dirty="0" err="1" smtClean="0"/>
              <a:t>гідро-</a:t>
            </a:r>
            <a:r>
              <a:rPr lang="uk-UA" dirty="0" smtClean="0"/>
              <a:t>, </a:t>
            </a:r>
            <a:r>
              <a:rPr lang="uk-UA" dirty="0" err="1" smtClean="0"/>
              <a:t>інсуліно-</a:t>
            </a:r>
            <a:r>
              <a:rPr lang="uk-UA" dirty="0" smtClean="0"/>
              <a:t>, гормонотерапія, лікувальний сон, трудова терапія та ін.</a:t>
            </a:r>
            <a:endParaRPr lang="uk-UA"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34" y="1785926"/>
            <a:ext cx="3246630" cy="4325657"/>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Лікування … ???</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825489359"/>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229600" cy="828668"/>
          </a:xfrm>
        </p:spPr>
        <p:txBody>
          <a:bodyPr>
            <a:normAutofit/>
          </a:bodyPr>
          <a:lstStyle/>
          <a:p>
            <a:r>
              <a:rPr lang="uk-UA" sz="2800" dirty="0" err="1" smtClean="0"/>
              <a:t>Пам</a:t>
            </a:r>
            <a:r>
              <a:rPr lang="en-US" sz="2800" dirty="0" smtClean="0"/>
              <a:t>’</a:t>
            </a:r>
            <a:r>
              <a:rPr lang="uk-UA" sz="2800" dirty="0" err="1" smtClean="0"/>
              <a:t>ятники</a:t>
            </a:r>
            <a:r>
              <a:rPr lang="uk-UA" sz="2800" dirty="0" smtClean="0"/>
              <a:t> алкоголікам. </a:t>
            </a:r>
            <a:endParaRPr lang="uk-UA" sz="2800" dirty="0"/>
          </a:p>
        </p:txBody>
      </p:sp>
      <p:sp>
        <p:nvSpPr>
          <p:cNvPr id="4"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Неймовірно, але факт!</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5" name="Рисунок 4" descr="_2117063.jpg"/>
          <p:cNvPicPr>
            <a:picLocks noChangeAspect="1"/>
          </p:cNvPicPr>
          <p:nvPr/>
        </p:nvPicPr>
        <p:blipFill>
          <a:blip r:embed="rId2" cstate="print"/>
          <a:stretch>
            <a:fillRect/>
          </a:stretch>
        </p:blipFill>
        <p:spPr>
          <a:xfrm>
            <a:off x="928661" y="2437438"/>
            <a:ext cx="3143273" cy="3991957"/>
          </a:xfrm>
          <a:prstGeom prst="rect">
            <a:avLst/>
          </a:prstGeom>
          <a:ln>
            <a:solidFill>
              <a:srgbClr val="FFFF00"/>
            </a:solidFill>
          </a:ln>
        </p:spPr>
      </p:pic>
      <p:pic>
        <p:nvPicPr>
          <p:cNvPr id="6" name="Рисунок 5" descr="83_90.jpg"/>
          <p:cNvPicPr>
            <a:picLocks noChangeAspect="1"/>
          </p:cNvPicPr>
          <p:nvPr/>
        </p:nvPicPr>
        <p:blipFill>
          <a:blip r:embed="rId3" cstate="print"/>
          <a:stretch>
            <a:fillRect/>
          </a:stretch>
        </p:blipFill>
        <p:spPr>
          <a:xfrm>
            <a:off x="4857752" y="2500305"/>
            <a:ext cx="3071834" cy="3870511"/>
          </a:xfrm>
          <a:prstGeom prst="rect">
            <a:avLst/>
          </a:prstGeom>
          <a:ln>
            <a:solidFill>
              <a:srgbClr val="FFFF00"/>
            </a:solidFill>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933.jpg"/>
          <p:cNvPicPr>
            <a:picLocks noGrp="1" noChangeAspect="1"/>
          </p:cNvPicPr>
          <p:nvPr>
            <p:ph idx="1"/>
          </p:nvPr>
        </p:nvPicPr>
        <p:blipFill>
          <a:blip r:embed="rId2" cstate="print"/>
          <a:stretch>
            <a:fillRect/>
          </a:stretch>
        </p:blipFill>
        <p:spPr>
          <a:xfrm>
            <a:off x="428596" y="1571612"/>
            <a:ext cx="2857500" cy="4524375"/>
          </a:xfrm>
          <a:ln>
            <a:solidFill>
              <a:srgbClr val="FFFF00"/>
            </a:solidFill>
          </a:ln>
        </p:spPr>
      </p:pic>
      <p:sp>
        <p:nvSpPr>
          <p:cNvPr id="4"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Обирати</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Вам!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6" name="Рисунок 5" descr="1693486406.png"/>
          <p:cNvPicPr>
            <a:picLocks noChangeAspect="1"/>
          </p:cNvPicPr>
          <p:nvPr/>
        </p:nvPicPr>
        <p:blipFill>
          <a:blip r:embed="rId3" cstate="print"/>
          <a:stretch>
            <a:fillRect/>
          </a:stretch>
        </p:blipFill>
        <p:spPr>
          <a:xfrm>
            <a:off x="6286512" y="1928802"/>
            <a:ext cx="2500330" cy="4467257"/>
          </a:xfrm>
          <a:prstGeom prst="rect">
            <a:avLst/>
          </a:prstGeom>
          <a:ln>
            <a:solidFill>
              <a:srgbClr val="FFFF00"/>
            </a:solidFill>
          </a:ln>
        </p:spPr>
      </p:pic>
      <p:pic>
        <p:nvPicPr>
          <p:cNvPr id="7" name="Рисунок 6" descr="attach-30718.jpg"/>
          <p:cNvPicPr>
            <a:picLocks noChangeAspect="1"/>
          </p:cNvPicPr>
          <p:nvPr/>
        </p:nvPicPr>
        <p:blipFill>
          <a:blip r:embed="rId4" cstate="print"/>
          <a:stretch>
            <a:fillRect/>
          </a:stretch>
        </p:blipFill>
        <p:spPr>
          <a:xfrm>
            <a:off x="3428992" y="1214422"/>
            <a:ext cx="2643206" cy="3163037"/>
          </a:xfrm>
          <a:prstGeom prst="rect">
            <a:avLst/>
          </a:prstGeom>
          <a:ln>
            <a:solidFill>
              <a:srgbClr val="FFFF00"/>
            </a:solidFill>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6257940" cy="4757757"/>
          </a:xfrm>
        </p:spPr>
        <p:txBody>
          <a:bodyPr>
            <a:normAutofit/>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a:t>
            </a:r>
            <a:r>
              <a:rPr lang="uk-UA" dirty="0" smtClean="0"/>
              <a:t> - етиловий, чи винний, спирт. Прийнятий всередину він через 5 -10 хвилин всмоктується в кров і розноситься по всьому організму. </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a:t>
            </a:r>
            <a:r>
              <a:rPr lang="uk-UA" dirty="0" smtClean="0"/>
              <a:t>- отрута для будь-якої живої клітини. Проникнувши в організм, алкоголь дуже скоро пригнічує роботу тканин і органів. Швидко згораючи, він забирає у них кисень і воду. Клітини зморщуються. При значному і частому потраплянні алкоголю в організм клітини різних органів зрештою, гинуть.</a:t>
            </a:r>
            <a:endParaRPr lang="uk-UA" dirty="0"/>
          </a:p>
        </p:txBody>
      </p:sp>
      <p:sp>
        <p:nvSpPr>
          <p:cNvPr id="4" name="Заголовок 1"/>
          <p:cNvSpPr>
            <a:spLocks noGrp="1"/>
          </p:cNvSpPr>
          <p:nvPr>
            <p:ph type="title"/>
          </p:nvPr>
        </p:nvSpPr>
        <p:spPr>
          <a:xfrm>
            <a:off x="457200" y="274638"/>
            <a:ext cx="8229600" cy="725470"/>
          </a:xfrm>
        </p:spPr>
        <p:txBody>
          <a:bodyPr/>
          <a:lstStyle/>
          <a:p>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 наркотик!</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6" name="Рисунок 5" descr="зелений зм.jpg"/>
          <p:cNvPicPr>
            <a:picLocks noChangeAspect="1"/>
          </p:cNvPicPr>
          <p:nvPr/>
        </p:nvPicPr>
        <p:blipFill>
          <a:blip r:embed="rId2" cstate="print"/>
          <a:stretch>
            <a:fillRect/>
          </a:stretch>
        </p:blipFill>
        <p:spPr>
          <a:xfrm>
            <a:off x="6786578" y="2214554"/>
            <a:ext cx="1846871" cy="3429024"/>
          </a:xfrm>
          <a:prstGeom prst="rect">
            <a:avLst/>
          </a:prstGeom>
          <a:ln>
            <a:solidFill>
              <a:srgbClr val="FFFF00"/>
            </a:solidFill>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 вид наркоманії!</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Объект 2"/>
          <p:cNvSpPr>
            <a:spLocks noGrp="1"/>
          </p:cNvSpPr>
          <p:nvPr>
            <p:ph idx="1"/>
          </p:nvPr>
        </p:nvSpPr>
        <p:spPr>
          <a:xfrm>
            <a:off x="457200" y="1357298"/>
            <a:ext cx="8229600" cy="5000660"/>
          </a:xfrm>
        </p:spPr>
        <p:txBody>
          <a:bodyPr>
            <a:normAutofit/>
          </a:bodyPr>
          <a:lstStyle/>
          <a:p>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a:t>
            </a:r>
            <a:r>
              <a:rPr lang="vi-V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(пия́цтво) </a:t>
            </a:r>
            <a:r>
              <a:rPr lang="uk-UA" dirty="0" smtClean="0"/>
              <a:t>-</a:t>
            </a:r>
            <a:r>
              <a:rPr lang="vi-VN" dirty="0" smtClean="0"/>
              <a:t> </a:t>
            </a:r>
            <a:r>
              <a:rPr lang="vi-VN" dirty="0"/>
              <a:t>найбільш поширений вид наркоманії, що характерний </a:t>
            </a:r>
            <a:r>
              <a:rPr lang="vi-VN" dirty="0" smtClean="0"/>
              <a:t>психофізичною </a:t>
            </a:r>
            <a:r>
              <a:rPr lang="vi-VN" dirty="0"/>
              <a:t>залежністю від алкоголю, основою якої є наявність алкоголю в обмінних процесах людського організму, розвивається внаслідок хронічного зловживання </a:t>
            </a:r>
            <a:r>
              <a:rPr lang="vi-VN" dirty="0" smtClean="0"/>
              <a:t>алкогольними напоями</a:t>
            </a:r>
            <a:r>
              <a:rPr lang="uk-UA" dirty="0" smtClean="0"/>
              <a:t>.</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a:t>
            </a:r>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лкоголізм </a:t>
            </a:r>
            <a:r>
              <a:rPr lang="uk-UA" dirty="0" smtClean="0"/>
              <a:t>-</a:t>
            </a:r>
            <a:r>
              <a:rPr lang="vi-VN" dirty="0" smtClean="0"/>
              <a:t> </a:t>
            </a:r>
            <a:r>
              <a:rPr lang="vi-VN" dirty="0"/>
              <a:t>сукупність </a:t>
            </a:r>
            <a:r>
              <a:rPr lang="uk-UA" dirty="0" smtClean="0"/>
              <a:t>                                                   </a:t>
            </a:r>
            <a:r>
              <a:rPr lang="vi-VN" dirty="0" smtClean="0"/>
              <a:t>шкідливих </a:t>
            </a:r>
            <a:r>
              <a:rPr lang="vi-VN" dirty="0"/>
              <a:t>звичок, пов'язаних </a:t>
            </a:r>
            <a:r>
              <a:rPr lang="uk-UA" dirty="0" smtClean="0"/>
              <a:t>                                                           </a:t>
            </a:r>
            <a:r>
              <a:rPr lang="vi-VN" dirty="0" smtClean="0"/>
              <a:t>із </a:t>
            </a:r>
            <a:r>
              <a:rPr lang="vi-VN" dirty="0"/>
              <a:t>зловживанням алкоголем, </a:t>
            </a:r>
            <a:r>
              <a:rPr lang="uk-UA" dirty="0" smtClean="0"/>
              <a:t>                                                    </a:t>
            </a:r>
            <a:r>
              <a:rPr lang="vi-VN" dirty="0" smtClean="0"/>
              <a:t>впливів </a:t>
            </a:r>
            <a:r>
              <a:rPr lang="vi-VN" dirty="0"/>
              <a:t>на здоров'я, життя, </a:t>
            </a:r>
            <a:r>
              <a:rPr lang="uk-UA" dirty="0" smtClean="0"/>
              <a:t>                                                      </a:t>
            </a:r>
            <a:r>
              <a:rPr lang="vi-VN" dirty="0" smtClean="0"/>
              <a:t>працю </a:t>
            </a:r>
            <a:r>
              <a:rPr lang="vi-VN" dirty="0"/>
              <a:t>і добробут людей. Психологічно має дві стадії: звичка та хвороба.</a:t>
            </a:r>
            <a:endParaRPr lang="ru-RU" dirty="0"/>
          </a:p>
        </p:txBody>
      </p:sp>
      <p:pic>
        <p:nvPicPr>
          <p:cNvPr id="4" name="Рисунок 3" descr="post-198-1263734472.jpg"/>
          <p:cNvPicPr>
            <a:picLocks noChangeAspect="1"/>
          </p:cNvPicPr>
          <p:nvPr/>
        </p:nvPicPr>
        <p:blipFill>
          <a:blip r:embed="rId2" cstate="print"/>
          <a:stretch>
            <a:fillRect/>
          </a:stretch>
        </p:blipFill>
        <p:spPr>
          <a:xfrm>
            <a:off x="5214942" y="3571876"/>
            <a:ext cx="3231719" cy="1357322"/>
          </a:xfrm>
          <a:prstGeom prst="rect">
            <a:avLst/>
          </a:prstGeom>
          <a:ln>
            <a:solidFill>
              <a:srgbClr val="FFFF00"/>
            </a:solidFill>
          </a:ln>
        </p:spPr>
      </p:pic>
    </p:spTree>
    <p:extLst>
      <p:ext uri="{BB962C8B-B14F-4D97-AF65-F5344CB8AC3E}">
        <p14:creationId xmlns="" xmlns:p14="http://schemas.microsoft.com/office/powerpoint/2010/main" val="2957801217"/>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340768"/>
            <a:ext cx="8286808" cy="1159538"/>
          </a:xfrm>
        </p:spPr>
        <p:txBody>
          <a:bodyPr>
            <a:normAutofit/>
          </a:bodyPr>
          <a:lstStyle/>
          <a:p>
            <a:r>
              <a:rPr lang="uk-UA" sz="2800" dirty="0" smtClean="0"/>
              <a:t>Розрізняють три ступені гострого алкогольного сп'яніння: початковий, середній і важкий.</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Гостре а</a:t>
            </a:r>
            <a:r>
              <a:rPr kumimoji="0" lang="uk-UA" sz="3600" b="1" i="0" u="none" strike="noStrike" kern="1200" cap="none" spc="0" normalizeH="0" baseline="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лкогольне</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8" name="Рисунок 7" descr="2-14-1.jpg"/>
          <p:cNvPicPr>
            <a:picLocks noChangeAspect="1"/>
          </p:cNvPicPr>
          <p:nvPr/>
        </p:nvPicPr>
        <p:blipFill>
          <a:blip r:embed="rId2" cstate="print"/>
          <a:stretch>
            <a:fillRect/>
          </a:stretch>
        </p:blipFill>
        <p:spPr>
          <a:xfrm>
            <a:off x="3428992" y="3214686"/>
            <a:ext cx="2547942" cy="2140271"/>
          </a:xfrm>
          <a:prstGeom prst="rect">
            <a:avLst/>
          </a:prstGeom>
          <a:ln>
            <a:solidFill>
              <a:srgbClr val="FFFF00"/>
            </a:solidFill>
          </a:ln>
        </p:spPr>
      </p:pic>
      <p:pic>
        <p:nvPicPr>
          <p:cNvPr id="9" name="Рисунок 8" descr="eb13_XL.jpg"/>
          <p:cNvPicPr>
            <a:picLocks noChangeAspect="1"/>
          </p:cNvPicPr>
          <p:nvPr/>
        </p:nvPicPr>
        <p:blipFill>
          <a:blip r:embed="rId3" cstate="print"/>
          <a:stretch>
            <a:fillRect/>
          </a:stretch>
        </p:blipFill>
        <p:spPr>
          <a:xfrm>
            <a:off x="6286512" y="4286256"/>
            <a:ext cx="2262190" cy="2088755"/>
          </a:xfrm>
          <a:prstGeom prst="rect">
            <a:avLst/>
          </a:prstGeom>
          <a:ln>
            <a:solidFill>
              <a:srgbClr val="FFFF00"/>
            </a:solidFill>
          </a:ln>
        </p:spPr>
      </p:pic>
      <p:pic>
        <p:nvPicPr>
          <p:cNvPr id="10" name="Рисунок 9" descr="379e_XL.jpg"/>
          <p:cNvPicPr>
            <a:picLocks noChangeAspect="1"/>
          </p:cNvPicPr>
          <p:nvPr/>
        </p:nvPicPr>
        <p:blipFill>
          <a:blip r:embed="rId4" cstate="print"/>
          <a:stretch>
            <a:fillRect/>
          </a:stretch>
        </p:blipFill>
        <p:spPr>
          <a:xfrm>
            <a:off x="642910" y="2500306"/>
            <a:ext cx="2449303" cy="2286016"/>
          </a:xfrm>
          <a:prstGeom prst="rect">
            <a:avLst/>
          </a:prstGeom>
          <a:ln>
            <a:solidFill>
              <a:srgbClr val="FFFF00"/>
            </a:solidFill>
          </a:ln>
        </p:spPr>
      </p:pic>
    </p:spTree>
    <p:extLst>
      <p:ext uri="{BB962C8B-B14F-4D97-AF65-F5344CB8AC3E}">
        <p14:creationId xmlns=""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5088628"/>
          </a:xfrm>
        </p:spPr>
        <p:txBody>
          <a:bodyPr>
            <a:normAutofit/>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Початковий</a:t>
            </a:r>
            <a:r>
              <a:rPr lang="uk-UA" b="1" dirty="0" smtClean="0"/>
              <a:t> </a:t>
            </a:r>
            <a:r>
              <a:rPr lang="uk-UA" dirty="0" smtClean="0"/>
              <a:t>виявляється у відчутті тепла в тілі, легкого запаморочення голови. Поведінка людини майже не змінюється, але з'являється самовпевненість. Посилюється серцебиття, розширюються зіниці, судини обличчя. Зовнішні рухові розлади непомітні, але координація рухів дещо порушується, уповільнюється реакція на зовнішні подразники.</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Початковий ступінь</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7" name="Рисунок 6" descr="98524.jpg"/>
          <p:cNvPicPr>
            <a:picLocks noChangeAspect="1"/>
          </p:cNvPicPr>
          <p:nvPr/>
        </p:nvPicPr>
        <p:blipFill>
          <a:blip r:embed="rId2" cstate="print"/>
          <a:stretch>
            <a:fillRect/>
          </a:stretch>
        </p:blipFill>
        <p:spPr>
          <a:xfrm>
            <a:off x="500034" y="2143116"/>
            <a:ext cx="3637439" cy="2643206"/>
          </a:xfrm>
          <a:prstGeom prst="rect">
            <a:avLst/>
          </a:prstGeom>
          <a:ln>
            <a:solidFill>
              <a:srgbClr val="FFFF00"/>
            </a:solidFill>
          </a:ln>
        </p:spPr>
      </p:pic>
    </p:spTree>
    <p:extLst>
      <p:ext uri="{BB962C8B-B14F-4D97-AF65-F5344CB8AC3E}">
        <p14:creationId xmlns=""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4802876"/>
          </a:xfrm>
        </p:spPr>
        <p:txBody>
          <a:bodyPr>
            <a:normAutofit/>
          </a:bodyPr>
          <a:lstStyle/>
          <a:p>
            <a:r>
              <a:rPr lang="uk-UA" dirty="0" smtClean="0"/>
              <a:t>При вживанні великої кількості алкоголю наступає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середній </a:t>
            </a:r>
            <a:r>
              <a:rPr lang="uk-UA" dirty="0" smtClean="0"/>
              <a:t>ступінь оп'яніння. П'яний </a:t>
            </a:r>
            <a:r>
              <a:rPr lang="uk-UA" dirty="0" err="1" smtClean="0"/>
              <a:t>нервується</a:t>
            </a:r>
            <a:r>
              <a:rPr lang="uk-UA" dirty="0" smtClean="0"/>
              <a:t>, йому властиві спалахи гніву, буяння, озлобленості, він втрачає почуття відповідальності за свої вчинки, прихильний до вихваляння і агресії. </a:t>
            </a:r>
          </a:p>
          <a:p>
            <a:r>
              <a:rPr lang="uk-UA" dirty="0" smtClean="0"/>
              <a:t>Після витвережування, проявляється в'ялість, сонливість, головний біль.</a:t>
            </a:r>
            <a:endParaRPr lang="uk-UA"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34" y="1857364"/>
            <a:ext cx="3396377" cy="3456384"/>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Середній ступінь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340768"/>
            <a:ext cx="8143932" cy="4802876"/>
          </a:xfrm>
        </p:spPr>
        <p:txBody>
          <a:bodyPr>
            <a:normAutofit lnSpcReduction="10000"/>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Важкий</a:t>
            </a:r>
            <a:r>
              <a:rPr lang="uk-UA" dirty="0" smtClean="0"/>
              <a:t> ступінь сп'яніння наступає при вживанні великої дози алкоголю. Для цього стану характерні дві фази: збудження і гальмування:</a:t>
            </a:r>
          </a:p>
          <a:p>
            <a:pPr>
              <a:buFontTx/>
              <a:buChar char="-"/>
            </a:pPr>
            <a:r>
              <a:rPr lang="uk-UA" dirty="0" smtClean="0"/>
              <a:t>у фазі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збудження</a:t>
            </a:r>
            <a:r>
              <a:rPr lang="uk-UA" dirty="0" smtClean="0"/>
              <a:t> мова стає невиразна, рухи некоординовані, вчинки беззмістовні, нерідко агресивні;</a:t>
            </a:r>
          </a:p>
          <a:p>
            <a:pPr>
              <a:buFontTx/>
              <a:buChar char="-"/>
            </a:pPr>
            <a:r>
              <a:rPr lang="uk-UA" dirty="0" smtClean="0"/>
              <a:t>фаза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гальмування</a:t>
            </a:r>
            <a:r>
              <a:rPr lang="uk-UA" dirty="0" smtClean="0"/>
              <a:t> проявляється у в'ялості, сонливості і закінчується глибоким наркотичним сном. В такому стані людина не реагує навіть на сильні больові подразники, вона може заснути на вулиці, а в холодну пору року замерзнути. </a:t>
            </a:r>
          </a:p>
          <a:p>
            <a:r>
              <a:rPr lang="uk-UA" dirty="0" smtClean="0"/>
              <a:t>Після пробудження людина майже не пам'ятає, що з нею було, з'являється сильне бажання випити ще. У людини можлива нудота, блювота та інші ознаки отруєння.</a:t>
            </a:r>
          </a:p>
          <a:p>
            <a:endParaRPr lang="ru-RU" dirty="0"/>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Важкий ступінь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3295297328"/>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7620" y="1357298"/>
            <a:ext cx="4937202" cy="5088628"/>
          </a:xfrm>
        </p:spPr>
        <p:txBody>
          <a:bodyPr>
            <a:normAutofit/>
          </a:bodyPr>
          <a:lstStyle/>
          <a:p>
            <a:r>
              <a:rPr lang="uk-UA" dirty="0" smtClean="0"/>
              <a:t>Внаслідок неодноразового прийняття спиртних напоїв у людини закріплюється умовний рефлекс. Після забуття і пробудження у п'яниць наступає важкий стан похмілля, симптоми якого знімаються при повторному вживанні спиртних напоїв. Це головна ознака хронічного алкоголізму. Вона супроводжується синдромом астенії – втомою та непрацездатністю.</a:t>
            </a:r>
            <a:endParaRPr lang="uk-UA"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58" y="2143116"/>
            <a:ext cx="3383757" cy="2952328"/>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Шлях</a:t>
            </a: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 до хронічного алкоголізму</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3295297328"/>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72" y="1285860"/>
            <a:ext cx="4429156" cy="4929222"/>
          </a:xfrm>
        </p:spPr>
        <p:txBody>
          <a:bodyPr>
            <a:normAutofit fontScale="92500"/>
          </a:bodyPr>
          <a:lstStyle/>
          <a:p>
            <a:r>
              <a:rPr lang="uk-UA" dirty="0" smtClean="0"/>
              <a:t>Хвороба, при якій у людини з'являється неймовірний потяг до спиртних напоїв, спостерігається симптоми астенії і абстиненції та інші алкогольні розлади. Самопочуття алкоголіка дуже пригнічене, він невпевнений в собі, часом кається, лякається. Характер різко погіршується, сон короткочасний і поверхневий, він бачить жахливі сни. Водночас підвищується опірність організму до алкогольного отруєння. </a:t>
            </a:r>
            <a:endParaRPr lang="uk-UA"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58" y="2500306"/>
            <a:ext cx="3717151" cy="2973721"/>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4185812967"/>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215</TotalTime>
  <Words>957</Words>
  <Application>Microsoft Office PowerPoint</Application>
  <PresentationFormat>Экран (4:3)</PresentationFormat>
  <Paragraphs>52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Паркет</vt:lpstr>
      <vt:lpstr>          Алкоголь також наркотик!</vt:lpstr>
      <vt:lpstr>Алкоголь – наркотик!</vt:lpstr>
      <vt:lpstr>Алкоголізм – вид наркоманії!</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Алкоголізм</dc:title>
  <dc:creator>Настя</dc:creator>
  <cp:lastModifiedBy>Admin</cp:lastModifiedBy>
  <cp:revision>60</cp:revision>
  <dcterms:created xsi:type="dcterms:W3CDTF">2011-04-14T11:56:51Z</dcterms:created>
  <dcterms:modified xsi:type="dcterms:W3CDTF">2014-03-12T20:47:20Z</dcterms:modified>
</cp:coreProperties>
</file>