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8" r:id="rId10"/>
    <p:sldId id="266" r:id="rId11"/>
    <p:sldId id="267" r:id="rId12"/>
    <p:sldId id="271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A3C"/>
    <a:srgbClr val="444D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27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6D214-F090-494A-B87E-AED2D77F83BF}" type="datetimeFigureOut">
              <a:rPr lang="ru-RU" smtClean="0"/>
              <a:t>23.02.2014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E300-B2BD-4A2B-A521-5D5AE32063C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5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9733EE-4269-49D8-8F57-84AB5600A134}" type="datetimeFigureOut">
              <a:rPr lang="ru-RU" smtClean="0"/>
              <a:pPr/>
              <a:t>23.02.2014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CADF786-2CDF-45BA-A568-446BDF6433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5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3929066"/>
            <a:ext cx="5143504" cy="2643182"/>
          </a:xfrm>
        </p:spPr>
        <p:txBody>
          <a:bodyPr/>
          <a:lstStyle/>
          <a:p>
            <a:r>
              <a:rPr lang="uk-UA" sz="1600" b="1" i="1" dirty="0" smtClean="0">
                <a:solidFill>
                  <a:srgbClr val="0A6A3C"/>
                </a:solidFill>
              </a:rPr>
              <a:t>Підготувала група № 3 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Павленко Світлана,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Остахов Андрій,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Мамедова Кюльтач,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Мамедов Аллахверді,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Репринцева Олександра,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Соценко Артем,</a:t>
            </a:r>
          </a:p>
          <a:p>
            <a:r>
              <a:rPr lang="uk-UA" sz="1600" b="1" i="1" dirty="0" smtClean="0">
                <a:solidFill>
                  <a:srgbClr val="0A6A3C"/>
                </a:solidFill>
              </a:rPr>
              <a:t>Горіна Юлія.</a:t>
            </a:r>
          </a:p>
          <a:p>
            <a:endParaRPr lang="uk-UA" sz="1600" b="1" i="1" dirty="0" smtClean="0">
              <a:solidFill>
                <a:srgbClr val="0A6A3C"/>
              </a:solidFill>
            </a:endParaRPr>
          </a:p>
          <a:p>
            <a:endParaRPr lang="ru-RU" sz="1600" b="1" i="1" dirty="0">
              <a:solidFill>
                <a:srgbClr val="0A6A3C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643182"/>
          </a:xfrm>
        </p:spPr>
        <p:txBody>
          <a:bodyPr/>
          <a:lstStyle/>
          <a:p>
            <a:r>
              <a:rPr lang="ru-RU" sz="1600" b="1" i="1" dirty="0" smtClean="0">
                <a:solidFill>
                  <a:srgbClr val="0A6A3C"/>
                </a:solidFill>
              </a:rPr>
              <a:t>С</a:t>
            </a:r>
            <a:r>
              <a:rPr lang="uk-UA" sz="1600" b="1" i="1" dirty="0" smtClean="0">
                <a:solidFill>
                  <a:srgbClr val="0A6A3C"/>
                </a:solidFill>
              </a:rPr>
              <a:t>кадовська загально освітня школа </a:t>
            </a:r>
            <a:r>
              <a:rPr sz="1600" b="1" i="1" smtClean="0">
                <a:solidFill>
                  <a:srgbClr val="0A6A3C"/>
                </a:solidFill>
              </a:rPr>
              <a:t>I-III</a:t>
            </a:r>
            <a:r>
              <a:rPr lang="uk-UA" sz="1600" b="1" i="1" dirty="0" smtClean="0">
                <a:solidFill>
                  <a:srgbClr val="0A6A3C"/>
                </a:solidFill>
              </a:rPr>
              <a:t> ступенів №  3</a:t>
            </a:r>
            <a:br>
              <a:rPr lang="uk-UA" sz="1600" b="1" i="1" dirty="0" smtClean="0">
                <a:solidFill>
                  <a:srgbClr val="0A6A3C"/>
                </a:solidFill>
              </a:rPr>
            </a:br>
            <a:r>
              <a:rPr lang="uk-UA" sz="1600" b="1" i="1" dirty="0" smtClean="0">
                <a:solidFill>
                  <a:srgbClr val="0A6A3C"/>
                </a:solidFill>
              </a:rPr>
              <a:t/>
            </a:r>
            <a:br>
              <a:rPr lang="uk-UA" sz="1600" b="1" i="1" dirty="0" smtClean="0">
                <a:solidFill>
                  <a:srgbClr val="0A6A3C"/>
                </a:solidFill>
              </a:rPr>
            </a:br>
            <a:r>
              <a:rPr lang="uk-UA" sz="2400" b="1" i="1" dirty="0" smtClean="0">
                <a:solidFill>
                  <a:srgbClr val="0A6A3C"/>
                </a:solidFill>
              </a:rPr>
              <a:t>Презентація на тему “ Декоративні  рослини ” </a:t>
            </a:r>
            <a:endParaRPr lang="ru-RU" sz="2400" b="1" i="1" dirty="0">
              <a:solidFill>
                <a:srgbClr val="0A6A3C"/>
              </a:solidFill>
            </a:endParaRPr>
          </a:p>
        </p:txBody>
      </p:sp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Дідіскус блакитний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643306" y="1524000"/>
            <a:ext cx="5043494" cy="5048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  Рослини </a:t>
            </a:r>
            <a:r>
              <a:rPr lang="ru-RU" sz="2000" b="1" i="1" dirty="0" smtClean="0">
                <a:solidFill>
                  <a:srgbClr val="0A6A3C"/>
                </a:solidFill>
              </a:rPr>
              <a:t>однорічні, стрункі, компактні, акуратно гіллясті, заввишки 46 - 67 див. Діаметр квітучого дідіськуса 20 - 25 див. Стебла червонуваті. Листя глибоко-розітнуте, ажурне, сірувато-зеленого відтінку із-за густого м'якого опушування. Дуже дрібні квітки зібрані в щільні плоскі суцвіття-парасольки діаметром 4,5 - 6 див. Квітне в липні. Квітки мають приємний слабкий аромат.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pic>
        <p:nvPicPr>
          <p:cNvPr id="6" name="Рисунок 5" descr="enc_0961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714488"/>
            <a:ext cx="2467337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71802" y="1357298"/>
            <a:ext cx="5614998" cy="52149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Зростає  </a:t>
            </a:r>
            <a:r>
              <a:rPr lang="ru-RU" sz="2000" b="1" i="1" dirty="0" smtClean="0">
                <a:solidFill>
                  <a:srgbClr val="0A6A3C"/>
                </a:solidFill>
              </a:rPr>
              <a:t>в дикому вигляді в светлоліственних лісах Моравії і Словаччини. Знаходять цей вигляд і по південно-східних схилах вапнякових Альп.    В рослини коротке кореневище, що стелеться, листя прикореневе, трьохроздільне, зубчасте, з довгими черешками. Досягає у висоту 12—20 див. Квітконіжка закінчується верхівковою парасолькою з дрібних жовтих квіточок. Все суцвіття нагадує одиночна квітка, що підкреслюється ще загальною обгорткою з крупного листя. Вони складаються з п'яти сегментів, утворюючи зірку, і облямовують суцвіття. Квітне в квітні - травні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Звездовка епіпактіс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c_0845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14488"/>
            <a:ext cx="2714644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00496" y="1524000"/>
            <a:ext cx="4686304" cy="49768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0A6A3C"/>
                </a:solidFill>
              </a:rPr>
              <a:t>     Вічнозелений </a:t>
            </a:r>
            <a:r>
              <a:rPr lang="ru-RU" sz="2400" b="1" i="1" dirty="0" smtClean="0">
                <a:solidFill>
                  <a:srgbClr val="0A6A3C"/>
                </a:solidFill>
              </a:rPr>
              <a:t>чагарник, рідше дерево до 15 м-коду заввишки, з короткими, розкидистими гілками, створюючими, звичайно, густу пірамідальну або довгасту крону. Листя короткочерешчатиє, довгасто-яйцевидне, до 7 см завдовжки, з хвилястим краєм і крупними, трикутними колючими зубцями (на старих деревах — майже цілісно-крайні). Квітки білі, запашні, на коротких квітконіжках. Плоди кулевидні, до 1 см, яскраво-червоні, в кистях на коротких плодоніжках зберігаються на гілках всю зиму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rgbClr val="0A6A3C"/>
                </a:solidFill>
              </a:rPr>
              <a:t>Падуб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a_9475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428736"/>
            <a:ext cx="2643206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8989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4357694"/>
            <a:ext cx="2643206" cy="19824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29058" y="1357298"/>
            <a:ext cx="4686304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Вічнозелений </a:t>
            </a:r>
            <a:r>
              <a:rPr lang="ru-RU" sz="2000" b="1" i="1" dirty="0" smtClean="0">
                <a:solidFill>
                  <a:srgbClr val="0A6A3C"/>
                </a:solidFill>
              </a:rPr>
              <a:t>чагарник, рідше дерево до 15 м-коду заввишки, з короткими, розкидистими гілками, створюючими, звичайно, густу пірамідальну або довгасту крону. Листя короткочерешчатиє, довгасто-яйцевидне, до 7 см завдовжки, з хвилястим краєм і крупними, трикутними колючими зубцями (на старих деревах — майже цілісно-крайні). Квітки білі, запашні, на коротких квітконіжках. Плоди кулевидні, до 1 см, яскраво-червоні, в кистях на коротких плодоніжках зберігаються на гілках всю зиму.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rgbClr val="0A6A3C"/>
                </a:solidFill>
              </a:rPr>
              <a:t>Плющ звичайний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c_1991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643050"/>
            <a:ext cx="2540000" cy="3390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A6A3C"/>
                </a:solidFill>
              </a:rPr>
              <a:t>     </a:t>
            </a:r>
            <a:r>
              <a:rPr lang="uk-UA" b="1" i="1" dirty="0" smtClean="0">
                <a:solidFill>
                  <a:srgbClr val="0A6A3C"/>
                </a:solidFill>
              </a:rPr>
              <a:t>Декоративні</a:t>
            </a:r>
            <a:r>
              <a:rPr lang="ru-RU" b="1" i="1" dirty="0" smtClean="0">
                <a:solidFill>
                  <a:srgbClr val="0A6A3C"/>
                </a:solidFill>
              </a:rPr>
              <a:t> квіткові рослини </a:t>
            </a:r>
            <a:r>
              <a:rPr lang="ru-RU" b="1" i="1" dirty="0" smtClean="0">
                <a:solidFill>
                  <a:srgbClr val="0A6A3C"/>
                </a:solidFill>
              </a:rPr>
              <a:t>є</a:t>
            </a:r>
            <a:r>
              <a:rPr lang="ru-RU" b="1" i="1" dirty="0" smtClean="0">
                <a:solidFill>
                  <a:srgbClr val="0A6A3C"/>
                </a:solidFill>
              </a:rPr>
              <a:t> </a:t>
            </a:r>
            <a:r>
              <a:rPr lang="ru-RU" b="1" i="1" dirty="0" smtClean="0">
                <a:solidFill>
                  <a:srgbClr val="0A6A3C"/>
                </a:solidFill>
              </a:rPr>
              <a:t>найчисельнішою</a:t>
            </a:r>
            <a:r>
              <a:rPr lang="ru-RU" b="1" i="1" dirty="0" smtClean="0">
                <a:solidFill>
                  <a:srgbClr val="0A6A3C"/>
                </a:solidFill>
              </a:rPr>
              <a:t> і </a:t>
            </a:r>
            <a:r>
              <a:rPr lang="ru-RU" b="1" i="1" dirty="0" smtClean="0">
                <a:solidFill>
                  <a:srgbClr val="0A6A3C"/>
                </a:solidFill>
              </a:rPr>
              <a:t>різноманітною</a:t>
            </a:r>
            <a:r>
              <a:rPr lang="ru-RU" b="1" i="1" dirty="0" smtClean="0">
                <a:solidFill>
                  <a:srgbClr val="0A6A3C"/>
                </a:solidFill>
              </a:rPr>
              <a:t> </a:t>
            </a:r>
            <a:r>
              <a:rPr lang="ru-RU" b="1" i="1" dirty="0" smtClean="0">
                <a:solidFill>
                  <a:srgbClr val="0A6A3C"/>
                </a:solidFill>
              </a:rPr>
              <a:t>групою</a:t>
            </a:r>
            <a:r>
              <a:rPr lang="ru-RU" b="1" i="1" dirty="0" smtClean="0">
                <a:solidFill>
                  <a:srgbClr val="0A6A3C"/>
                </a:solidFill>
              </a:rPr>
              <a:t> </a:t>
            </a:r>
            <a:r>
              <a:rPr lang="ru-RU" b="1" i="1" dirty="0" smtClean="0">
                <a:solidFill>
                  <a:srgbClr val="0A6A3C"/>
                </a:solidFill>
              </a:rPr>
              <a:t>корисних</a:t>
            </a:r>
            <a:r>
              <a:rPr lang="ru-RU" b="1" i="1" dirty="0" smtClean="0">
                <a:solidFill>
                  <a:srgbClr val="0A6A3C"/>
                </a:solidFill>
              </a:rPr>
              <a:t> рослин. Вони виконують естетичну функцію в житті людини, втілюючи його прагнення до прекрасного, надаючи на нього благотворний психологічний емоційний вплив. З кожним роком кількість видів і сортів декоративних рослин </a:t>
            </a:r>
            <a:r>
              <a:rPr lang="ru-RU" b="1" i="1" dirty="0" smtClean="0">
                <a:solidFill>
                  <a:srgbClr val="0A6A3C"/>
                </a:solidFill>
              </a:rPr>
              <a:t>збільшується. </a:t>
            </a:r>
            <a:endParaRPr lang="ru-RU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rgbClr val="0A6A3C"/>
                </a:solidFill>
              </a:rPr>
              <a:t>Висновок</a:t>
            </a:r>
            <a:endParaRPr lang="ru-RU" sz="4000" b="1" i="1" dirty="0">
              <a:solidFill>
                <a:srgbClr val="0A6A3C"/>
              </a:solidFill>
            </a:endParaRPr>
          </a:p>
        </p:txBody>
      </p:sp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71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solidFill>
                  <a:srgbClr val="0A6A3C"/>
                </a:solidFill>
              </a:rPr>
              <a:t>http://</a:t>
            </a:r>
            <a:r>
              <a:rPr lang="en-US" sz="2000" b="1" i="1" dirty="0" smtClean="0">
                <a:solidFill>
                  <a:srgbClr val="0A6A3C"/>
                </a:solidFill>
              </a:rPr>
              <a:t>flower.onego.ru/annual/gomphren.html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r>
              <a:rPr lang="en-US" sz="2000" b="1" i="1" dirty="0" smtClean="0">
                <a:solidFill>
                  <a:srgbClr val="0A6A3C"/>
                </a:solidFill>
              </a:rPr>
              <a:t>http://</a:t>
            </a:r>
            <a:r>
              <a:rPr lang="en-US" sz="2000" b="1" i="1" dirty="0" smtClean="0">
                <a:solidFill>
                  <a:srgbClr val="0A6A3C"/>
                </a:solidFill>
              </a:rPr>
              <a:t>flower.onego.ru/kustar/rhus.html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r>
              <a:rPr lang="en-US" sz="2000" b="1" i="1" dirty="0" smtClean="0">
                <a:solidFill>
                  <a:srgbClr val="0A6A3C"/>
                </a:solidFill>
              </a:rPr>
              <a:t>http://</a:t>
            </a:r>
            <a:r>
              <a:rPr lang="en-US" sz="2000" b="1" i="1" dirty="0" smtClean="0">
                <a:solidFill>
                  <a:srgbClr val="0A6A3C"/>
                </a:solidFill>
              </a:rPr>
              <a:t>flower.onego.ru/fameli/fameli_p.html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r>
              <a:rPr lang="en-US" sz="2000" b="1" i="1" dirty="0" smtClean="0">
                <a:solidFill>
                  <a:srgbClr val="0A6A3C"/>
                </a:solidFill>
              </a:rPr>
              <a:t>http://flower.onego.ru/kustar/ilex.html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r>
              <a:rPr lang="en-US" sz="2000" b="1" i="1" dirty="0" smtClean="0">
                <a:solidFill>
                  <a:srgbClr val="0A6A3C"/>
                </a:solidFill>
              </a:rPr>
              <a:t>http://flower.onego.ru/liana/hedera.html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r>
              <a:rPr lang="en-US" sz="2000" b="1" i="1" dirty="0" smtClean="0">
                <a:solidFill>
                  <a:srgbClr val="0A6A3C"/>
                </a:solidFill>
              </a:rPr>
              <a:t>http://images.yandex.ua/yandsearch?text=%</a:t>
            </a:r>
            <a:r>
              <a:rPr lang="en-US" sz="2000" b="1" i="1" dirty="0" smtClean="0">
                <a:solidFill>
                  <a:srgbClr val="0A6A3C"/>
                </a:solidFill>
              </a:rPr>
              <a:t>D0%BF%D0%BB%D1%8E%D1%89%20%D0%BE%D0%B1%D1%8B%D0%BA%D0%BD%D0%BE%D0%B2%D0%B5%D0%BD%D0%BD%D1%8B%D0%B9%20%D1%84%D0%BE%D1%82%D0%BE&amp;uinfo=ww-1230-wh-911-fw-1005-fh-598-pd-1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A6A3C"/>
                </a:solidFill>
              </a:rPr>
              <a:t>     </a:t>
            </a:r>
          </a:p>
          <a:p>
            <a:endParaRPr lang="uk-UA" dirty="0" smtClean="0">
              <a:solidFill>
                <a:srgbClr val="0A6A3C"/>
              </a:solidFill>
            </a:endParaRPr>
          </a:p>
          <a:p>
            <a:endParaRPr lang="uk-UA" dirty="0" smtClean="0">
              <a:solidFill>
                <a:srgbClr val="0A6A3C"/>
              </a:solidFill>
            </a:endParaRPr>
          </a:p>
          <a:p>
            <a:endParaRPr lang="ru-RU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19200"/>
          </a:xfrm>
        </p:spPr>
        <p:txBody>
          <a:bodyPr/>
          <a:lstStyle/>
          <a:p>
            <a:r>
              <a:rPr lang="uk-UA" dirty="0" smtClean="0">
                <a:solidFill>
                  <a:srgbClr val="0A6A3C"/>
                </a:solidFill>
              </a:rPr>
              <a:t>Використані джерела</a:t>
            </a:r>
            <a:endParaRPr lang="ru-RU" dirty="0">
              <a:solidFill>
                <a:srgbClr val="0A6A3C"/>
              </a:solidFill>
            </a:endParaRPr>
          </a:p>
        </p:txBody>
      </p:sp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b="1" i="1" dirty="0" smtClean="0">
                <a:solidFill>
                  <a:srgbClr val="0A6A3C"/>
                </a:solidFill>
              </a:rPr>
              <a:t>Мета:</a:t>
            </a:r>
            <a:r>
              <a:rPr lang="ru-RU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Розширювати знання про </a:t>
            </a:r>
            <a:r>
              <a:rPr lang="ru-RU" sz="2000" b="1" i="1" dirty="0" smtClean="0">
                <a:solidFill>
                  <a:srgbClr val="0A6A3C"/>
                </a:solidFill>
              </a:rPr>
              <a:t>декоративні</a:t>
            </a:r>
            <a:r>
              <a:rPr lang="ru-RU" sz="2000" b="1" i="1" dirty="0" smtClean="0">
                <a:solidFill>
                  <a:srgbClr val="0A6A3C"/>
                </a:solidFill>
              </a:rPr>
              <a:t> рослини 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A6A3C"/>
                </a:solidFill>
              </a:rPr>
              <a:t>Сформувати уявлення про особливості будови різноманітних декоративних рослин.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A6A3C"/>
                </a:solidFill>
              </a:rPr>
              <a:t>Виховувати любов до природи, бережливе ставлення до неї та бажання примножувати її багатства.</a:t>
            </a:r>
            <a:endParaRPr lang="uk-UA" sz="2000" b="1" i="1" dirty="0" smtClean="0">
              <a:solidFill>
                <a:srgbClr val="0A6A3C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A6A3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000" b="1" i="1" dirty="0" smtClean="0">
                <a:solidFill>
                  <a:srgbClr val="0A6A3C"/>
                </a:solidFill>
              </a:rPr>
              <a:t>Обладнання</a:t>
            </a:r>
            <a:r>
              <a:rPr lang="uk-UA" sz="2000" dirty="0" smtClean="0">
                <a:solidFill>
                  <a:srgbClr val="0A6A3C"/>
                </a:solidFill>
              </a:rPr>
              <a:t>: </a:t>
            </a:r>
            <a:r>
              <a:rPr lang="uk-UA" sz="2000" b="1" i="1" dirty="0" smtClean="0">
                <a:solidFill>
                  <a:srgbClr val="0A6A3C"/>
                </a:solidFill>
              </a:rPr>
              <a:t>Використання Інтернету, фото декоративних рослин.</a:t>
            </a:r>
            <a:endParaRPr lang="ru-RU" sz="2000" b="1" i="1" dirty="0" smtClean="0">
              <a:solidFill>
                <a:srgbClr val="0A6A3C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A6A3C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2000" b="1" i="1" dirty="0" smtClean="0"/>
          </a:p>
          <a:p>
            <a:endParaRPr lang="uk-UA" b="1" i="1" dirty="0" smtClean="0"/>
          </a:p>
          <a:p>
            <a:endParaRPr lang="uk-UA" b="1" i="1" dirty="0" smtClean="0"/>
          </a:p>
          <a:p>
            <a:endParaRPr lang="uk-UA" b="1" i="1" dirty="0" smtClean="0"/>
          </a:p>
          <a:p>
            <a:endParaRPr lang="uk-UA" b="1" i="1" dirty="0" smtClean="0"/>
          </a:p>
        </p:txBody>
      </p:sp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</a:t>
            </a:r>
            <a:r>
              <a:rPr lang="vi-VN" sz="2000" b="1" i="1" dirty="0" smtClean="0">
                <a:solidFill>
                  <a:srgbClr val="0A6A3C"/>
                </a:solidFill>
              </a:rPr>
              <a:t>Декорати́вні росли́ни</a:t>
            </a:r>
            <a:r>
              <a:rPr lang="uk-UA" sz="2000" b="1" i="1" dirty="0" smtClean="0">
                <a:solidFill>
                  <a:srgbClr val="0A6A3C"/>
                </a:solidFill>
              </a:rPr>
              <a:t> </a:t>
            </a:r>
            <a:r>
              <a:rPr lang="uk-UA" sz="2000" i="1" dirty="0" smtClean="0">
                <a:solidFill>
                  <a:srgbClr val="0A6A3C"/>
                </a:solidFill>
              </a:rPr>
              <a:t>- </a:t>
            </a:r>
            <a:r>
              <a:rPr lang="ru-RU" sz="2000" i="1" dirty="0" smtClean="0">
                <a:solidFill>
                  <a:srgbClr val="0A6A3C"/>
                </a:solidFill>
              </a:rPr>
              <a:t> </a:t>
            </a:r>
            <a:r>
              <a:rPr lang="ru-RU" sz="2000" b="1" i="1" dirty="0" smtClean="0">
                <a:solidFill>
                  <a:srgbClr val="0A6A3C"/>
                </a:solidFill>
              </a:rPr>
              <a:t>«той, що прикрашає або служить для прикраси, оздоблення; мальовничий, зовнішньо ефективний»  — дерева, кущі й трав'янисті рослини, які вирощують для прикрашання міст, населених пунктів, внутрішнього озеленення приміщень з метою задоволення естетичних потреб людини . До декоративних належить численна група як культурних, так і дикорослих видів рослин. Вони є серед представників трьох відділів: покритонасінних, голонасінних і </a:t>
            </a:r>
            <a:r>
              <a:rPr lang="uk-UA" sz="2000" b="1" i="1" dirty="0" smtClean="0">
                <a:solidFill>
                  <a:srgbClr val="0A6A3C"/>
                </a:solidFill>
              </a:rPr>
              <a:t>папоротеподібних</a:t>
            </a:r>
            <a:r>
              <a:rPr lang="ru-RU" sz="2000" dirty="0" smtClean="0">
                <a:solidFill>
                  <a:srgbClr val="0A6A3C"/>
                </a:solidFill>
              </a:rPr>
              <a:t>.</a:t>
            </a:r>
            <a:endParaRPr lang="ru-RU" sz="2000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rgbClr val="0A6A3C"/>
                </a:solidFill>
              </a:rPr>
              <a:t>Декоративні рослини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786050" y="642918"/>
            <a:ext cx="6043626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A6A3C"/>
                </a:solidFill>
              </a:rPr>
              <a:t>   </a:t>
            </a:r>
            <a:endParaRPr lang="ru-RU" sz="2400" dirty="0" smtClean="0">
              <a:solidFill>
                <a:srgbClr val="0A6A3C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A6A3C"/>
                </a:solidFill>
              </a:rPr>
              <a:t>		</a:t>
            </a:r>
            <a:r>
              <a:rPr lang="ru-RU" sz="2400" b="1" i="1" dirty="0" smtClean="0">
                <a:solidFill>
                  <a:srgbClr val="0A6A3C"/>
                </a:solidFill>
              </a:rPr>
              <a:t>Вважають</a:t>
            </a:r>
            <a:r>
              <a:rPr lang="ru-RU" sz="2400" b="1" i="1" dirty="0" smtClean="0">
                <a:solidFill>
                  <a:srgbClr val="0A6A3C"/>
                </a:solidFill>
              </a:rPr>
              <a:t>, що підсніжники – “квіти надії” -першими з’являються з-під снігу, засвідчують прихід весни. На Україні росте 3 вида підсніжника. У нас, на Хмельниччині, широко росповсюджений в дубово-грабових лісах підсніжник звичайний. Коротке життя підсніжників і дуже легко воно може обірватися. Вони вже зникли з околиць Києва і все рідше зустрічаються навколо інших великих міст, тому що підлягають масовому збору для букетів. Цибулини по-хижацьки викопуються любителями. Давно пора розводити підсніжники на спеціальних плантаціях. Економічно це оправдано, якщо врахувати ще й те, що це дуже цінна лікарська сировина. Препарати, виготовлені із цибулини підсніжника, використовуються при лікуванні невритів, радикулітів та ін. хвороб.</a:t>
            </a:r>
            <a:br>
              <a:rPr lang="ru-RU" sz="2400" b="1" i="1" dirty="0" smtClean="0">
                <a:solidFill>
                  <a:srgbClr val="0A6A3C"/>
                </a:solidFill>
              </a:rPr>
            </a:br>
            <a:endParaRPr lang="ru-RU" sz="24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П</a:t>
            </a:r>
            <a:r>
              <a:rPr lang="uk-UA" sz="2800" b="1" i="1" dirty="0" smtClean="0">
                <a:solidFill>
                  <a:srgbClr val="0A6A3C"/>
                </a:solidFill>
              </a:rPr>
              <a:t>ідсніжник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i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285860"/>
            <a:ext cx="2286016" cy="1714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1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500438"/>
            <a:ext cx="2286016" cy="1714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00430" y="1142984"/>
            <a:ext cx="518637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Квітникарям добре </a:t>
            </a:r>
            <a:r>
              <a:rPr lang="ru-RU" sz="2000" b="1" i="1" dirty="0" smtClean="0">
                <a:solidFill>
                  <a:srgbClr val="0A6A3C"/>
                </a:solidFill>
              </a:rPr>
              <a:t>відома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гомфрена</a:t>
            </a:r>
            <a:r>
              <a:rPr lang="ru-RU" sz="2000" b="1" i="1" dirty="0" smtClean="0">
                <a:solidFill>
                  <a:srgbClr val="0A6A3C"/>
                </a:solidFill>
              </a:rPr>
              <a:t> кулевидна. </a:t>
            </a:r>
            <a:r>
              <a:rPr lang="ru-RU" sz="2000" b="1" i="1" dirty="0" smtClean="0">
                <a:solidFill>
                  <a:srgbClr val="0A6A3C"/>
                </a:solidFill>
              </a:rPr>
              <a:t>Гомфрена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розсіяна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відрізняється</a:t>
            </a:r>
            <a:r>
              <a:rPr lang="ru-RU" sz="2000" b="1" i="1" dirty="0" smtClean="0">
                <a:solidFill>
                  <a:srgbClr val="0A6A3C"/>
                </a:solidFill>
              </a:rPr>
              <a:t> від неї повзучими або плакучими стеблами. Вони зростають в різні боки, і одна рослина може покрити ними квадратний метр поверхні грунту. Особливою популярністю користується сорт ''</a:t>
            </a:r>
            <a:r>
              <a:rPr lang="en-US" sz="2000" b="1" i="1" dirty="0" smtClean="0">
                <a:solidFill>
                  <a:srgbClr val="0A6A3C"/>
                </a:solidFill>
              </a:rPr>
              <a:t>pink Pinheads</a:t>
            </a:r>
            <a:r>
              <a:rPr lang="en-US" sz="2000" b="1" i="1" dirty="0" smtClean="0">
                <a:solidFill>
                  <a:srgbClr val="0A6A3C"/>
                </a:solidFill>
              </a:rPr>
              <a:t>''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в якого приквітки забарвлені в яскраво-рожевий колір. Зрізавши майже повністю розвинені суцвіття, їх можна висушити і </a:t>
            </a:r>
            <a:r>
              <a:rPr lang="ru-RU" sz="2000" b="1" i="1" dirty="0" smtClean="0">
                <a:solidFill>
                  <a:srgbClr val="0A6A3C"/>
                </a:solidFill>
              </a:rPr>
              <a:t>використовувути для </a:t>
            </a:r>
            <a:r>
              <a:rPr lang="ru-RU" sz="2000" b="1" i="1" dirty="0" smtClean="0">
                <a:solidFill>
                  <a:srgbClr val="0A6A3C"/>
                </a:solidFill>
              </a:rPr>
              <a:t>складання композицій з сухих </a:t>
            </a:r>
            <a:r>
              <a:rPr lang="ru-RU" sz="2000" b="1" i="1" dirty="0" smtClean="0">
                <a:solidFill>
                  <a:srgbClr val="0A6A3C"/>
                </a:solidFill>
              </a:rPr>
              <a:t>квітів</a:t>
            </a:r>
            <a:r>
              <a:rPr lang="ru-RU" sz="2000" b="1" i="1" dirty="0" smtClean="0">
                <a:solidFill>
                  <a:srgbClr val="0A6A3C"/>
                </a:solidFill>
              </a:rPr>
              <a:t>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rgbClr val="0A6A3C"/>
                </a:solidFill>
              </a:rPr>
              <a:t>Гомфрена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c_4340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71612"/>
            <a:ext cx="2655218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2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929066"/>
            <a:ext cx="2667018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43372" y="1524000"/>
            <a:ext cx="4543428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 Дико </a:t>
            </a:r>
            <a:r>
              <a:rPr lang="ru-RU" sz="2000" b="1" i="1" dirty="0" smtClean="0">
                <a:solidFill>
                  <a:srgbClr val="0A6A3C"/>
                </a:solidFill>
              </a:rPr>
              <a:t>виростає</a:t>
            </a:r>
            <a:r>
              <a:rPr lang="ru-RU" sz="2000" b="1" i="1" dirty="0" smtClean="0">
                <a:solidFill>
                  <a:srgbClr val="0A6A3C"/>
                </a:solidFill>
              </a:rPr>
              <a:t> на </a:t>
            </a:r>
            <a:r>
              <a:rPr lang="ru-RU" sz="2000" b="1" i="1" dirty="0" smtClean="0">
                <a:solidFill>
                  <a:srgbClr val="0A6A3C"/>
                </a:solidFill>
              </a:rPr>
              <a:t>півдні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європейської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частини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Росії</a:t>
            </a:r>
            <a:r>
              <a:rPr lang="ru-RU" sz="2000" b="1" i="1" dirty="0" smtClean="0">
                <a:solidFill>
                  <a:srgbClr val="0A6A3C"/>
                </a:solidFill>
              </a:rPr>
              <a:t>, в </a:t>
            </a:r>
            <a:r>
              <a:rPr lang="ru-RU" sz="2000" b="1" i="1" dirty="0" smtClean="0">
                <a:solidFill>
                  <a:srgbClr val="0A6A3C"/>
                </a:solidFill>
              </a:rPr>
              <a:t>Криму</a:t>
            </a:r>
            <a:r>
              <a:rPr lang="ru-RU" sz="2000" b="1" i="1" dirty="0" smtClean="0">
                <a:solidFill>
                  <a:srgbClr val="0A6A3C"/>
                </a:solidFill>
              </a:rPr>
              <a:t>, на </a:t>
            </a:r>
            <a:r>
              <a:rPr lang="ru-RU" sz="2000" b="1" i="1" dirty="0" smtClean="0">
                <a:solidFill>
                  <a:srgbClr val="0A6A3C"/>
                </a:solidFill>
              </a:rPr>
              <a:t>Кавказі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заході</a:t>
            </a:r>
            <a:r>
              <a:rPr lang="ru-RU" sz="2000" b="1" i="1" dirty="0" smtClean="0">
                <a:solidFill>
                  <a:srgbClr val="0A6A3C"/>
                </a:solidFill>
              </a:rPr>
              <a:t> і </a:t>
            </a:r>
            <a:r>
              <a:rPr lang="ru-RU" sz="2000" b="1" i="1" dirty="0" smtClean="0">
                <a:solidFill>
                  <a:srgbClr val="0A6A3C"/>
                </a:solidFill>
              </a:rPr>
              <a:t>південному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заході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Сибіру</a:t>
            </a:r>
            <a:r>
              <a:rPr lang="ru-RU" sz="2000" b="1" i="1" dirty="0" smtClean="0">
                <a:solidFill>
                  <a:srgbClr val="0A6A3C"/>
                </a:solidFill>
              </a:rPr>
              <a:t>, Далекому </a:t>
            </a:r>
            <a:r>
              <a:rPr lang="ru-RU" sz="2000" b="1" i="1" dirty="0" smtClean="0">
                <a:solidFill>
                  <a:srgbClr val="0A6A3C"/>
                </a:solidFill>
              </a:rPr>
              <a:t>Сході</a:t>
            </a:r>
            <a:r>
              <a:rPr lang="ru-RU" sz="2000" b="1" i="1" dirty="0" smtClean="0">
                <a:solidFill>
                  <a:srgbClr val="0A6A3C"/>
                </a:solidFill>
              </a:rPr>
              <a:t>, в </a:t>
            </a:r>
            <a:r>
              <a:rPr lang="ru-RU" sz="2000" b="1" i="1" dirty="0" smtClean="0">
                <a:solidFill>
                  <a:srgbClr val="0A6A3C"/>
                </a:solidFill>
              </a:rPr>
              <a:t>Середній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Азії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Середземномор'ї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Середній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Європі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Китаї</a:t>
            </a:r>
            <a:r>
              <a:rPr lang="ru-RU" sz="2000" b="1" i="1" dirty="0" smtClean="0">
                <a:solidFill>
                  <a:srgbClr val="0A6A3C"/>
                </a:solidFill>
              </a:rPr>
              <a:t>, </a:t>
            </a:r>
            <a:r>
              <a:rPr lang="ru-RU" sz="2000" b="1" i="1" dirty="0" smtClean="0">
                <a:solidFill>
                  <a:srgbClr val="0A6A3C"/>
                </a:solidFill>
              </a:rPr>
              <a:t>Індії</a:t>
            </a:r>
            <a:r>
              <a:rPr lang="ru-RU" sz="2000" b="1" i="1" dirty="0" smtClean="0">
                <a:solidFill>
                  <a:srgbClr val="0A6A3C"/>
                </a:solidFill>
              </a:rPr>
              <a:t>. </a:t>
            </a:r>
            <a:r>
              <a:rPr lang="ru-RU" sz="2000" b="1" i="1" dirty="0" smtClean="0">
                <a:solidFill>
                  <a:srgbClr val="0A6A3C"/>
                </a:solidFill>
              </a:rPr>
              <a:t>Ефектна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однорічна</a:t>
            </a:r>
            <a:r>
              <a:rPr lang="ru-RU" sz="2000" b="1" i="1" dirty="0" smtClean="0">
                <a:solidFill>
                  <a:srgbClr val="0A6A3C"/>
                </a:solidFill>
              </a:rPr>
              <a:t> </a:t>
            </a:r>
            <a:r>
              <a:rPr lang="ru-RU" sz="2000" b="1" i="1" dirty="0" smtClean="0">
                <a:solidFill>
                  <a:srgbClr val="0A6A3C"/>
                </a:solidFill>
              </a:rPr>
              <a:t>декоративно-листяна</a:t>
            </a:r>
            <a:r>
              <a:rPr lang="ru-RU" sz="2000" b="1" i="1" dirty="0" smtClean="0">
                <a:solidFill>
                  <a:srgbClr val="0A6A3C"/>
                </a:solidFill>
              </a:rPr>
              <a:t> рослина. </a:t>
            </a:r>
            <a:r>
              <a:rPr lang="ru-RU" sz="2000" b="1" i="1" dirty="0" smtClean="0">
                <a:solidFill>
                  <a:srgbClr val="0A6A3C"/>
                </a:solidFill>
              </a:rPr>
              <a:t>Кущики</a:t>
            </a:r>
            <a:r>
              <a:rPr lang="ru-RU" sz="2000" b="1" i="1" dirty="0" smtClean="0">
                <a:solidFill>
                  <a:srgbClr val="0A6A3C"/>
                </a:solidFill>
              </a:rPr>
              <a:t> правильні, подовжений-овальної форми, 75-100 см заввишки. Стебла прямостоячі, густо розгалужені. Листя дрібне, лінійно-ланцетове, при підставі звужені в черешок, смарагдово-зелені, з настанням осінніх заморозків що червоніють. Вся рослина опушена. Добре переносить стрижку. Квітки непоказні. Плід — горішок, насіння зберігає схожість 1-2 роки. У культурі з 1629 року. На фотографії сорт "Грін Лейс".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Кохия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c_0702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643050"/>
            <a:ext cx="2754851" cy="36639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488" y="928670"/>
            <a:ext cx="5614998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Зустрічається </a:t>
            </a:r>
            <a:r>
              <a:rPr lang="ru-RU" sz="2000" b="1" i="1" dirty="0" smtClean="0">
                <a:solidFill>
                  <a:srgbClr val="0A6A3C"/>
                </a:solidFill>
              </a:rPr>
              <a:t>в </a:t>
            </a:r>
            <a:r>
              <a:rPr lang="ru-RU" sz="2000" b="1" i="1" dirty="0" smtClean="0">
                <a:solidFill>
                  <a:srgbClr val="0A6A3C"/>
                </a:solidFill>
              </a:rPr>
              <a:t>природі</a:t>
            </a:r>
            <a:r>
              <a:rPr lang="ru-RU" sz="2000" b="1" i="1" dirty="0" smtClean="0">
                <a:solidFill>
                  <a:srgbClr val="0A6A3C"/>
                </a:solidFill>
              </a:rPr>
              <a:t> по узліссях гірських букових лісів Центральної Європи, включаючи і КарпатиЦибулинний багатолітник до 20 см заввишки. Цибулина яйцевидна до 2 см в поперечнику. Листя широколанцетниє до 25 см завдовжки, 1,2 см шириною. Цветоноси до 30 см завдовжки. Квітки одіночниє або парні, на довгих квітконіжках, з приквітковим аркушем в підставі, білі, такі, що никнули, з приємним запахом. Пелюстки із зеленими або жовтими кінцями. Квітне з квітня 20-30 днів. Плід — м'ясиста майже кулевидна трех-гнездная коробочка. У культурі з 1420 року.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Белоцветник весняний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5" name="Рисунок 4" descr="5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285860"/>
            <a:ext cx="2500330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643306" y="1000108"/>
            <a:ext cx="5043494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Досягає </a:t>
            </a:r>
            <a:r>
              <a:rPr lang="ru-RU" sz="2000" b="1" i="1" dirty="0" smtClean="0">
                <a:solidFill>
                  <a:srgbClr val="0A6A3C"/>
                </a:solidFill>
              </a:rPr>
              <a:t>висоти 10-12 м. Має прекрасну, декоративну, ажурну крону, товсті, пухнасті, ясно-бурі втечі, що нагадують оленячі панти. Кора на старих втечах коричнева, расстреськивающаяся. Великі, завдовжки до 50 см, непарноперисте листя з дивовижною бархатистою поверхнею складається з 11-31 листочка, ддіннозаостренних на вершині і грубозубчатих по краю, зверху матово-темно-зелених, знизу білувато-сизих.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Сумах </a:t>
            </a:r>
            <a:r>
              <a:rPr lang="ru-RU" sz="2800" b="1" i="1" dirty="0" smtClean="0">
                <a:solidFill>
                  <a:srgbClr val="0A6A3C"/>
                </a:solidFill>
              </a:rPr>
              <a:t>пушистый</a:t>
            </a:r>
            <a:endParaRPr lang="ru-RU" sz="2800" b="1" i="1" dirty="0">
              <a:solidFill>
                <a:srgbClr val="0A6A3C"/>
              </a:solidFill>
            </a:endParaRPr>
          </a:p>
        </p:txBody>
      </p:sp>
      <p:pic>
        <p:nvPicPr>
          <p:cNvPr id="4" name="Рисунок 3" descr="en_2687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500174"/>
            <a:ext cx="2500330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29058" y="1000108"/>
            <a:ext cx="4757742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A6A3C"/>
                </a:solidFill>
              </a:rPr>
              <a:t>     Однорічні </a:t>
            </a:r>
            <a:r>
              <a:rPr lang="ru-RU" sz="2000" b="1" i="1" dirty="0" smtClean="0">
                <a:solidFill>
                  <a:srgbClr val="0A6A3C"/>
                </a:solidFill>
              </a:rPr>
              <a:t>рослини 25-75 см вис., </a:t>
            </a:r>
            <a:r>
              <a:rPr lang="en-US" sz="2000" b="1" i="1" dirty="0" smtClean="0">
                <a:solidFill>
                  <a:srgbClr val="0A6A3C"/>
                </a:solidFill>
              </a:rPr>
              <a:t>c</a:t>
            </a:r>
            <a:r>
              <a:rPr lang="ru-RU" sz="2000" b="1" i="1" dirty="0" smtClean="0">
                <a:solidFill>
                  <a:srgbClr val="0A6A3C"/>
                </a:solidFill>
              </a:rPr>
              <a:t>о стрижньовим корінням. Стебла гіллясті у верхній частині, порожнисті, гладкі, голі. Прикореневе листя без виражених черешків, що рано відмирають. Стеблове листя просте, без черешків, пронизані, яйцевидні, округлі або еліптичні, плоскі або чашевидні, 2-7 см дл., 1.5-4 см шир. Парасольки по декількох на квітконосній втечі, щитковидні, 2.5-3 см діам., без обгорток, з 3-12 променями; промені голі, короткі, товсті, помітно нерівні.</a:t>
            </a:r>
            <a:endParaRPr lang="ru-RU" sz="2000" b="1" i="1" dirty="0">
              <a:solidFill>
                <a:srgbClr val="0A6A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A6A3C"/>
                </a:solidFill>
              </a:rPr>
              <a:t>Володушка круглолиста</a:t>
            </a:r>
            <a:endParaRPr lang="ru-RU" sz="2800" dirty="0">
              <a:solidFill>
                <a:srgbClr val="0A6A3C"/>
              </a:solidFill>
            </a:endParaRPr>
          </a:p>
        </p:txBody>
      </p:sp>
      <p:pic>
        <p:nvPicPr>
          <p:cNvPr id="4" name="Содержимое 5" descr="36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571612"/>
            <a:ext cx="2679401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712</TotalTime>
  <Words>891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Скадовська загально освітня школа I-III ступенів №  3  Презентація на тему “ Декоративні  рослини ” </vt:lpstr>
      <vt:lpstr>Слайд 2</vt:lpstr>
      <vt:lpstr>Декоративні рослини</vt:lpstr>
      <vt:lpstr>Підсніжник</vt:lpstr>
      <vt:lpstr>Гомфрена</vt:lpstr>
      <vt:lpstr>Кохия</vt:lpstr>
      <vt:lpstr>Белоцветник весняний</vt:lpstr>
      <vt:lpstr>Сумах пушистый</vt:lpstr>
      <vt:lpstr>Володушка круглолиста</vt:lpstr>
      <vt:lpstr>Дідіскус блакитний</vt:lpstr>
      <vt:lpstr>Звездовка епіпактіс</vt:lpstr>
      <vt:lpstr>Падуб</vt:lpstr>
      <vt:lpstr>Плющ звичайний</vt:lpstr>
      <vt:lpstr>Висновок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Скадовська загально освітня школа I-III ступенів №  3  Презентація на тему “ Декоративні  рослини ”</dc:title>
  <dc:creator>Oleg</dc:creator>
  <cp:lastModifiedBy>Oleg</cp:lastModifiedBy>
  <cp:revision>72</cp:revision>
  <dcterms:created xsi:type="dcterms:W3CDTF">2014-02-22T00:16:48Z</dcterms:created>
  <dcterms:modified xsi:type="dcterms:W3CDTF">2014-02-23T15:52:20Z</dcterms:modified>
</cp:coreProperties>
</file>