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39"/>
    <a:srgbClr val="C3CE81"/>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860"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0DBB0-EC45-4E4F-80D6-5411D01A319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F4056A83-7845-4E44-A390-CF7369FC4576}">
      <dgm:prSet phldrT="[Текст]" custT="1"/>
      <dgm:spPr/>
      <dgm:t>
        <a:bodyPr/>
        <a:lstStyle/>
        <a:p>
          <a:r>
            <a:rPr lang="ru-RU" sz="2400" dirty="0" smtClean="0">
              <a:solidFill>
                <a:srgbClr val="1F2239"/>
              </a:solidFill>
            </a:rPr>
            <a:t>Осмос широко используют в лабораторной технике: в концентрировании растворов, исследовании разнообразных биологических структур.</a:t>
          </a:r>
          <a:endParaRPr lang="ru-RU" sz="2400" dirty="0">
            <a:solidFill>
              <a:srgbClr val="1F2239"/>
            </a:solidFill>
          </a:endParaRPr>
        </a:p>
      </dgm:t>
    </dgm:pt>
    <dgm:pt modelId="{F3AA4C7D-06C4-4D56-AAF0-2C58F7C43BD7}" type="parTrans" cxnId="{D3C3AC6D-6CCE-44D3-836F-7861CFF83F1A}">
      <dgm:prSet/>
      <dgm:spPr/>
      <dgm:t>
        <a:bodyPr/>
        <a:lstStyle/>
        <a:p>
          <a:endParaRPr lang="ru-RU"/>
        </a:p>
      </dgm:t>
    </dgm:pt>
    <dgm:pt modelId="{CAB0B42D-692A-4EAE-8A81-9148F8B417C8}" type="sibTrans" cxnId="{D3C3AC6D-6CCE-44D3-836F-7861CFF83F1A}">
      <dgm:prSet/>
      <dgm:spPr/>
      <dgm:t>
        <a:bodyPr/>
        <a:lstStyle/>
        <a:p>
          <a:endParaRPr lang="ru-RU"/>
        </a:p>
      </dgm:t>
    </dgm:pt>
    <dgm:pt modelId="{F0843B3F-27A4-42C5-9BF0-3BF6792C99EB}">
      <dgm:prSet custT="1"/>
      <dgm:spPr/>
      <dgm:t>
        <a:bodyPr/>
        <a:lstStyle/>
        <a:p>
          <a:r>
            <a:rPr lang="ru-RU" sz="2400" dirty="0" smtClean="0">
              <a:solidFill>
                <a:srgbClr val="1F2239"/>
              </a:solidFill>
            </a:rPr>
            <a:t>Для больших белковых молекул, находящихся в растворённом состоянии внутри клетки, мембрана непроницаема. Поэтому белки, столь важные для биологических процессов, остаются внутри клетки. </a:t>
          </a:r>
          <a:endParaRPr lang="ru-RU" sz="2400" dirty="0">
            <a:solidFill>
              <a:srgbClr val="1F2239"/>
            </a:solidFill>
          </a:endParaRPr>
        </a:p>
      </dgm:t>
    </dgm:pt>
    <dgm:pt modelId="{303F3F03-7561-4EDE-89AA-1AE1EFF3A1F0}" type="parTrans" cxnId="{8DE0F42E-AB5D-41B4-B0AA-F775F4EC133C}">
      <dgm:prSet/>
      <dgm:spPr/>
      <dgm:t>
        <a:bodyPr/>
        <a:lstStyle/>
        <a:p>
          <a:endParaRPr lang="ru-RU"/>
        </a:p>
      </dgm:t>
    </dgm:pt>
    <dgm:pt modelId="{E59DD991-9436-4F3B-AE79-3C905D86877F}" type="sibTrans" cxnId="{8DE0F42E-AB5D-41B4-B0AA-F775F4EC133C}">
      <dgm:prSet/>
      <dgm:spPr/>
      <dgm:t>
        <a:bodyPr/>
        <a:lstStyle/>
        <a:p>
          <a:endParaRPr lang="ru-RU"/>
        </a:p>
      </dgm:t>
    </dgm:pt>
    <dgm:pt modelId="{33F020B5-0FA3-4524-990C-D851E767B4E4}" type="pres">
      <dgm:prSet presAssocID="{7D40DBB0-EC45-4E4F-80D6-5411D01A319D}" presName="linear" presStyleCnt="0">
        <dgm:presLayoutVars>
          <dgm:dir/>
          <dgm:animLvl val="lvl"/>
          <dgm:resizeHandles val="exact"/>
        </dgm:presLayoutVars>
      </dgm:prSet>
      <dgm:spPr/>
    </dgm:pt>
    <dgm:pt modelId="{7F9F758D-AE5E-4EC5-80D3-2243728C6DA9}" type="pres">
      <dgm:prSet presAssocID="{F0843B3F-27A4-42C5-9BF0-3BF6792C99EB}" presName="parentLin" presStyleCnt="0"/>
      <dgm:spPr/>
    </dgm:pt>
    <dgm:pt modelId="{7F892E95-0A60-452B-8C21-537F2093A95F}" type="pres">
      <dgm:prSet presAssocID="{F0843B3F-27A4-42C5-9BF0-3BF6792C99EB}" presName="parentLeftMargin" presStyleLbl="node1" presStyleIdx="0" presStyleCnt="2"/>
      <dgm:spPr/>
    </dgm:pt>
    <dgm:pt modelId="{1CC40127-3EEA-4584-B42D-5E965C668E88}" type="pres">
      <dgm:prSet presAssocID="{F0843B3F-27A4-42C5-9BF0-3BF6792C99EB}" presName="parentText" presStyleLbl="node1" presStyleIdx="0" presStyleCnt="2" custScaleX="133163" custScaleY="150445">
        <dgm:presLayoutVars>
          <dgm:chMax val="0"/>
          <dgm:bulletEnabled val="1"/>
        </dgm:presLayoutVars>
      </dgm:prSet>
      <dgm:spPr/>
      <dgm:t>
        <a:bodyPr/>
        <a:lstStyle/>
        <a:p>
          <a:endParaRPr lang="ru-RU"/>
        </a:p>
      </dgm:t>
    </dgm:pt>
    <dgm:pt modelId="{B573A4DB-BC82-4BD2-AA0A-03B9CBC05131}" type="pres">
      <dgm:prSet presAssocID="{F0843B3F-27A4-42C5-9BF0-3BF6792C99EB}" presName="negativeSpace" presStyleCnt="0"/>
      <dgm:spPr/>
    </dgm:pt>
    <dgm:pt modelId="{0A4C9CF4-1AC3-49F4-97D6-4B9CE1C823F7}" type="pres">
      <dgm:prSet presAssocID="{F0843B3F-27A4-42C5-9BF0-3BF6792C99EB}" presName="childText" presStyleLbl="conFgAcc1" presStyleIdx="0" presStyleCnt="2" custLinFactNeighborY="-54303">
        <dgm:presLayoutVars>
          <dgm:bulletEnabled val="1"/>
        </dgm:presLayoutVars>
      </dgm:prSet>
      <dgm:spPr/>
    </dgm:pt>
    <dgm:pt modelId="{642229D9-6897-4B20-AEE4-44CC15630063}" type="pres">
      <dgm:prSet presAssocID="{E59DD991-9436-4F3B-AE79-3C905D86877F}" presName="spaceBetweenRectangles" presStyleCnt="0"/>
      <dgm:spPr/>
    </dgm:pt>
    <dgm:pt modelId="{7CC0B3EC-CAC6-43C1-9195-A556380703C1}" type="pres">
      <dgm:prSet presAssocID="{F4056A83-7845-4E44-A390-CF7369FC4576}" presName="parentLin" presStyleCnt="0"/>
      <dgm:spPr/>
    </dgm:pt>
    <dgm:pt modelId="{9C1902DB-D162-446C-9347-2C4E1C02023F}" type="pres">
      <dgm:prSet presAssocID="{F4056A83-7845-4E44-A390-CF7369FC4576}" presName="parentLeftMargin" presStyleLbl="node1" presStyleIdx="0" presStyleCnt="2"/>
      <dgm:spPr/>
    </dgm:pt>
    <dgm:pt modelId="{CB93AB7F-B119-448B-AE4E-8B3737F9EF2E}" type="pres">
      <dgm:prSet presAssocID="{F4056A83-7845-4E44-A390-CF7369FC4576}" presName="parentText" presStyleLbl="node1" presStyleIdx="1" presStyleCnt="2" custScaleX="135453" custLinFactNeighborX="-10714" custLinFactNeighborY="3482">
        <dgm:presLayoutVars>
          <dgm:chMax val="0"/>
          <dgm:bulletEnabled val="1"/>
        </dgm:presLayoutVars>
      </dgm:prSet>
      <dgm:spPr/>
      <dgm:t>
        <a:bodyPr/>
        <a:lstStyle/>
        <a:p>
          <a:endParaRPr lang="ru-RU"/>
        </a:p>
      </dgm:t>
    </dgm:pt>
    <dgm:pt modelId="{D3B6886D-049D-4000-9290-508AEF639F4F}" type="pres">
      <dgm:prSet presAssocID="{F4056A83-7845-4E44-A390-CF7369FC4576}" presName="negativeSpace" presStyleCnt="0"/>
      <dgm:spPr/>
    </dgm:pt>
    <dgm:pt modelId="{9F8B184D-3646-4736-958A-246F3B6AF426}" type="pres">
      <dgm:prSet presAssocID="{F4056A83-7845-4E44-A390-CF7369FC4576}" presName="childText" presStyleLbl="conFgAcc1" presStyleIdx="1" presStyleCnt="2">
        <dgm:presLayoutVars>
          <dgm:bulletEnabled val="1"/>
        </dgm:presLayoutVars>
      </dgm:prSet>
      <dgm:spPr/>
    </dgm:pt>
  </dgm:ptLst>
  <dgm:cxnLst>
    <dgm:cxn modelId="{DEF2F4FC-B11F-43DE-B85C-07665AC71160}" type="presOf" srcId="{F4056A83-7845-4E44-A390-CF7369FC4576}" destId="{CB93AB7F-B119-448B-AE4E-8B3737F9EF2E}" srcOrd="1" destOrd="0" presId="urn:microsoft.com/office/officeart/2005/8/layout/list1"/>
    <dgm:cxn modelId="{FEAFA8F7-9A38-4B2C-8805-E69759BE0062}" type="presOf" srcId="{F0843B3F-27A4-42C5-9BF0-3BF6792C99EB}" destId="{7F892E95-0A60-452B-8C21-537F2093A95F}" srcOrd="0" destOrd="0" presId="urn:microsoft.com/office/officeart/2005/8/layout/list1"/>
    <dgm:cxn modelId="{E0970B53-E268-4FB4-8B71-D030F6BD9025}" type="presOf" srcId="{F4056A83-7845-4E44-A390-CF7369FC4576}" destId="{9C1902DB-D162-446C-9347-2C4E1C02023F}" srcOrd="0" destOrd="0" presId="urn:microsoft.com/office/officeart/2005/8/layout/list1"/>
    <dgm:cxn modelId="{8DACF16D-66B3-4C0D-9A82-ECC28E9DB5C0}" type="presOf" srcId="{F0843B3F-27A4-42C5-9BF0-3BF6792C99EB}" destId="{1CC40127-3EEA-4584-B42D-5E965C668E88}" srcOrd="1" destOrd="0" presId="urn:microsoft.com/office/officeart/2005/8/layout/list1"/>
    <dgm:cxn modelId="{D3C3AC6D-6CCE-44D3-836F-7861CFF83F1A}" srcId="{7D40DBB0-EC45-4E4F-80D6-5411D01A319D}" destId="{F4056A83-7845-4E44-A390-CF7369FC4576}" srcOrd="1" destOrd="0" parTransId="{F3AA4C7D-06C4-4D56-AAF0-2C58F7C43BD7}" sibTransId="{CAB0B42D-692A-4EAE-8A81-9148F8B417C8}"/>
    <dgm:cxn modelId="{F7487C88-8AF3-4AC5-A6C2-F38860D26E69}" type="presOf" srcId="{7D40DBB0-EC45-4E4F-80D6-5411D01A319D}" destId="{33F020B5-0FA3-4524-990C-D851E767B4E4}" srcOrd="0" destOrd="0" presId="urn:microsoft.com/office/officeart/2005/8/layout/list1"/>
    <dgm:cxn modelId="{8DE0F42E-AB5D-41B4-B0AA-F775F4EC133C}" srcId="{7D40DBB0-EC45-4E4F-80D6-5411D01A319D}" destId="{F0843B3F-27A4-42C5-9BF0-3BF6792C99EB}" srcOrd="0" destOrd="0" parTransId="{303F3F03-7561-4EDE-89AA-1AE1EFF3A1F0}" sibTransId="{E59DD991-9436-4F3B-AE79-3C905D86877F}"/>
    <dgm:cxn modelId="{E94EA86C-996A-46E4-B609-67AC6B08F46B}" type="presParOf" srcId="{33F020B5-0FA3-4524-990C-D851E767B4E4}" destId="{7F9F758D-AE5E-4EC5-80D3-2243728C6DA9}" srcOrd="0" destOrd="0" presId="urn:microsoft.com/office/officeart/2005/8/layout/list1"/>
    <dgm:cxn modelId="{61DD62A1-6184-45FF-9BF9-4D434A76C05B}" type="presParOf" srcId="{7F9F758D-AE5E-4EC5-80D3-2243728C6DA9}" destId="{7F892E95-0A60-452B-8C21-537F2093A95F}" srcOrd="0" destOrd="0" presId="urn:microsoft.com/office/officeart/2005/8/layout/list1"/>
    <dgm:cxn modelId="{693AAC84-F274-4EF7-BB4E-90785AD7CE38}" type="presParOf" srcId="{7F9F758D-AE5E-4EC5-80D3-2243728C6DA9}" destId="{1CC40127-3EEA-4584-B42D-5E965C668E88}" srcOrd="1" destOrd="0" presId="urn:microsoft.com/office/officeart/2005/8/layout/list1"/>
    <dgm:cxn modelId="{60B442BC-424C-447A-8C22-5C225CE69E09}" type="presParOf" srcId="{33F020B5-0FA3-4524-990C-D851E767B4E4}" destId="{B573A4DB-BC82-4BD2-AA0A-03B9CBC05131}" srcOrd="1" destOrd="0" presId="urn:microsoft.com/office/officeart/2005/8/layout/list1"/>
    <dgm:cxn modelId="{85808E1F-55B8-4B5B-97D3-237019C6B4A6}" type="presParOf" srcId="{33F020B5-0FA3-4524-990C-D851E767B4E4}" destId="{0A4C9CF4-1AC3-49F4-97D6-4B9CE1C823F7}" srcOrd="2" destOrd="0" presId="urn:microsoft.com/office/officeart/2005/8/layout/list1"/>
    <dgm:cxn modelId="{92AFF68D-6A4E-4D9F-84AE-271FEE356D9D}" type="presParOf" srcId="{33F020B5-0FA3-4524-990C-D851E767B4E4}" destId="{642229D9-6897-4B20-AEE4-44CC15630063}" srcOrd="3" destOrd="0" presId="urn:microsoft.com/office/officeart/2005/8/layout/list1"/>
    <dgm:cxn modelId="{E3497F69-E0B5-4EA1-B220-F7EFD1399CE5}" type="presParOf" srcId="{33F020B5-0FA3-4524-990C-D851E767B4E4}" destId="{7CC0B3EC-CAC6-43C1-9195-A556380703C1}" srcOrd="4" destOrd="0" presId="urn:microsoft.com/office/officeart/2005/8/layout/list1"/>
    <dgm:cxn modelId="{B6D5EC31-ED5E-4086-B058-32C9E82F5F59}" type="presParOf" srcId="{7CC0B3EC-CAC6-43C1-9195-A556380703C1}" destId="{9C1902DB-D162-446C-9347-2C4E1C02023F}" srcOrd="0" destOrd="0" presId="urn:microsoft.com/office/officeart/2005/8/layout/list1"/>
    <dgm:cxn modelId="{FD4841B9-48C4-43E2-BC6C-5AD83D25BDB7}" type="presParOf" srcId="{7CC0B3EC-CAC6-43C1-9195-A556380703C1}" destId="{CB93AB7F-B119-448B-AE4E-8B3737F9EF2E}" srcOrd="1" destOrd="0" presId="urn:microsoft.com/office/officeart/2005/8/layout/list1"/>
    <dgm:cxn modelId="{85689B2C-4471-4B0B-8B8C-006C636B583D}" type="presParOf" srcId="{33F020B5-0FA3-4524-990C-D851E767B4E4}" destId="{D3B6886D-049D-4000-9290-508AEF639F4F}" srcOrd="5" destOrd="0" presId="urn:microsoft.com/office/officeart/2005/8/layout/list1"/>
    <dgm:cxn modelId="{355257DE-A85A-4A7F-B2FD-BA84B22213F4}" type="presParOf" srcId="{33F020B5-0FA3-4524-990C-D851E767B4E4}" destId="{9F8B184D-3646-4736-958A-246F3B6AF426}" srcOrd="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C09DCC57-75DB-4646-B269-DAA9306CEB9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1B8DAE4-245A-4141-99A0-F81FC6B3AD68}">
      <dgm:prSet custT="1"/>
      <dgm:spPr/>
      <dgm:t>
        <a:bodyPr/>
        <a:lstStyle/>
        <a:p>
          <a:r>
            <a:rPr lang="ru-RU" sz="2400" dirty="0" smtClean="0">
              <a:solidFill>
                <a:srgbClr val="1F2239"/>
              </a:solidFill>
            </a:rPr>
            <a:t>Осмос также играет большую роль в экологии водоёмов. Если концентрация соли и других веществ в воде поднимется или упадёт, то обитатели этих вод погибнут из-за пагубного воздействия осмоса.</a:t>
          </a:r>
          <a:endParaRPr lang="ru-RU" sz="2400" dirty="0">
            <a:solidFill>
              <a:srgbClr val="1F2239"/>
            </a:solidFill>
          </a:endParaRPr>
        </a:p>
      </dgm:t>
    </dgm:pt>
    <dgm:pt modelId="{79AD31AF-E7EE-4A5C-955D-3D29CD2D1EBA}" type="parTrans" cxnId="{7B20CA0C-B337-4BB1-965C-EE9687F8DD04}">
      <dgm:prSet/>
      <dgm:spPr/>
      <dgm:t>
        <a:bodyPr/>
        <a:lstStyle/>
        <a:p>
          <a:endParaRPr lang="ru-RU"/>
        </a:p>
      </dgm:t>
    </dgm:pt>
    <dgm:pt modelId="{C201F136-106F-4E2F-89C9-82AD01B82F47}" type="sibTrans" cxnId="{7B20CA0C-B337-4BB1-965C-EE9687F8DD04}">
      <dgm:prSet/>
      <dgm:spPr/>
      <dgm:t>
        <a:bodyPr/>
        <a:lstStyle/>
        <a:p>
          <a:endParaRPr lang="ru-RU"/>
        </a:p>
      </dgm:t>
    </dgm:pt>
    <dgm:pt modelId="{037CFBA6-FA9D-45FE-91CE-96762EA7D4E6}">
      <dgm:prSet phldrT="[Текст]" custT="1"/>
      <dgm:spPr/>
      <dgm:t>
        <a:bodyPr/>
        <a:lstStyle/>
        <a:p>
          <a:r>
            <a:rPr lang="ru-RU" sz="2400" dirty="0" smtClean="0">
              <a:solidFill>
                <a:srgbClr val="1F2239"/>
              </a:solidFill>
            </a:rPr>
            <a:t>Осмос участвует в переносе питательных веществ в стволах высоких деревьев. </a:t>
          </a:r>
          <a:endParaRPr lang="ru-RU" sz="2400" dirty="0"/>
        </a:p>
      </dgm:t>
    </dgm:pt>
    <dgm:pt modelId="{A4266312-6282-42FE-9703-2740B9B26B85}" type="sibTrans" cxnId="{FF73C9E8-E65D-4470-850C-6E9443420A39}">
      <dgm:prSet/>
      <dgm:spPr/>
      <dgm:t>
        <a:bodyPr/>
        <a:lstStyle/>
        <a:p>
          <a:endParaRPr lang="ru-RU"/>
        </a:p>
      </dgm:t>
    </dgm:pt>
    <dgm:pt modelId="{540B1E06-C677-4193-9AF9-11693380CCA2}" type="parTrans" cxnId="{FF73C9E8-E65D-4470-850C-6E9443420A39}">
      <dgm:prSet/>
      <dgm:spPr/>
      <dgm:t>
        <a:bodyPr/>
        <a:lstStyle/>
        <a:p>
          <a:endParaRPr lang="ru-RU"/>
        </a:p>
      </dgm:t>
    </dgm:pt>
    <dgm:pt modelId="{3E5C9CF0-A69D-4F9A-8854-AD46B31F3C68}" type="pres">
      <dgm:prSet presAssocID="{C09DCC57-75DB-4646-B269-DAA9306CEB9E}" presName="linear" presStyleCnt="0">
        <dgm:presLayoutVars>
          <dgm:dir/>
          <dgm:animLvl val="lvl"/>
          <dgm:resizeHandles val="exact"/>
        </dgm:presLayoutVars>
      </dgm:prSet>
      <dgm:spPr/>
    </dgm:pt>
    <dgm:pt modelId="{C93CC4F8-9038-4912-8AC0-83670BF0ACA9}" type="pres">
      <dgm:prSet presAssocID="{71B8DAE4-245A-4141-99A0-F81FC6B3AD68}" presName="parentLin" presStyleCnt="0"/>
      <dgm:spPr/>
    </dgm:pt>
    <dgm:pt modelId="{71AF85CA-2B35-4468-B7E4-37E0FF1423C5}" type="pres">
      <dgm:prSet presAssocID="{71B8DAE4-245A-4141-99A0-F81FC6B3AD68}" presName="parentLeftMargin" presStyleLbl="node1" presStyleIdx="0" presStyleCnt="2"/>
      <dgm:spPr/>
    </dgm:pt>
    <dgm:pt modelId="{524E7922-063E-46E0-BF31-9FCE22DDAFF4}" type="pres">
      <dgm:prSet presAssocID="{71B8DAE4-245A-4141-99A0-F81FC6B3AD68}" presName="parentText" presStyleLbl="node1" presStyleIdx="0" presStyleCnt="2" custScaleX="107079" custScaleY="114829" custLinFactNeighborX="8108" custLinFactNeighborY="2982">
        <dgm:presLayoutVars>
          <dgm:chMax val="0"/>
          <dgm:bulletEnabled val="1"/>
        </dgm:presLayoutVars>
      </dgm:prSet>
      <dgm:spPr/>
    </dgm:pt>
    <dgm:pt modelId="{14F317BE-5136-4CC4-AA64-C156F870D1CC}" type="pres">
      <dgm:prSet presAssocID="{71B8DAE4-245A-4141-99A0-F81FC6B3AD68}" presName="negativeSpace" presStyleCnt="0"/>
      <dgm:spPr/>
    </dgm:pt>
    <dgm:pt modelId="{CFD1AE5D-A71F-4513-A03B-3C61703DCD5A}" type="pres">
      <dgm:prSet presAssocID="{71B8DAE4-245A-4141-99A0-F81FC6B3AD68}" presName="childText" presStyleLbl="conFgAcc1" presStyleIdx="0" presStyleCnt="2">
        <dgm:presLayoutVars>
          <dgm:bulletEnabled val="1"/>
        </dgm:presLayoutVars>
      </dgm:prSet>
      <dgm:spPr/>
    </dgm:pt>
    <dgm:pt modelId="{8F7B1FFC-7704-4925-AEC1-D72B384A21B7}" type="pres">
      <dgm:prSet presAssocID="{C201F136-106F-4E2F-89C9-82AD01B82F47}" presName="spaceBetweenRectangles" presStyleCnt="0"/>
      <dgm:spPr/>
    </dgm:pt>
    <dgm:pt modelId="{E3B1E3FA-069F-432F-BBD1-00475F916BD7}" type="pres">
      <dgm:prSet presAssocID="{037CFBA6-FA9D-45FE-91CE-96762EA7D4E6}" presName="parentLin" presStyleCnt="0"/>
      <dgm:spPr/>
    </dgm:pt>
    <dgm:pt modelId="{19A89EEE-A146-46BC-9437-3E7A5B9E9E57}" type="pres">
      <dgm:prSet presAssocID="{037CFBA6-FA9D-45FE-91CE-96762EA7D4E6}" presName="parentLeftMargin" presStyleLbl="node1" presStyleIdx="0" presStyleCnt="2"/>
      <dgm:spPr/>
    </dgm:pt>
    <dgm:pt modelId="{702653B1-B541-45AC-A9F8-5BDA872195EF}" type="pres">
      <dgm:prSet presAssocID="{037CFBA6-FA9D-45FE-91CE-96762EA7D4E6}" presName="parentText" presStyleLbl="node1" presStyleIdx="1" presStyleCnt="2" custScaleX="107079">
        <dgm:presLayoutVars>
          <dgm:chMax val="0"/>
          <dgm:bulletEnabled val="1"/>
        </dgm:presLayoutVars>
      </dgm:prSet>
      <dgm:spPr/>
      <dgm:t>
        <a:bodyPr/>
        <a:lstStyle/>
        <a:p>
          <a:endParaRPr lang="ru-RU"/>
        </a:p>
      </dgm:t>
    </dgm:pt>
    <dgm:pt modelId="{152090B8-905A-4F66-9F81-84E7C1A2F772}" type="pres">
      <dgm:prSet presAssocID="{037CFBA6-FA9D-45FE-91CE-96762EA7D4E6}" presName="negativeSpace" presStyleCnt="0"/>
      <dgm:spPr/>
    </dgm:pt>
    <dgm:pt modelId="{FE26AFF0-1863-4B5C-A78B-138431FA5AB6}" type="pres">
      <dgm:prSet presAssocID="{037CFBA6-FA9D-45FE-91CE-96762EA7D4E6}" presName="childText" presStyleLbl="conFgAcc1" presStyleIdx="1" presStyleCnt="2">
        <dgm:presLayoutVars>
          <dgm:bulletEnabled val="1"/>
        </dgm:presLayoutVars>
      </dgm:prSet>
      <dgm:spPr/>
    </dgm:pt>
  </dgm:ptLst>
  <dgm:cxnLst>
    <dgm:cxn modelId="{DF5ACB82-FEA2-49A4-9220-73DBC8EB3B95}" type="presOf" srcId="{037CFBA6-FA9D-45FE-91CE-96762EA7D4E6}" destId="{19A89EEE-A146-46BC-9437-3E7A5B9E9E57}" srcOrd="0" destOrd="0" presId="urn:microsoft.com/office/officeart/2005/8/layout/list1"/>
    <dgm:cxn modelId="{97587912-9FE5-4207-BBEE-C5627B89F174}" type="presOf" srcId="{C09DCC57-75DB-4646-B269-DAA9306CEB9E}" destId="{3E5C9CF0-A69D-4F9A-8854-AD46B31F3C68}" srcOrd="0" destOrd="0" presId="urn:microsoft.com/office/officeart/2005/8/layout/list1"/>
    <dgm:cxn modelId="{91C40D6B-42D6-4072-995F-E2D19ACD514D}" type="presOf" srcId="{71B8DAE4-245A-4141-99A0-F81FC6B3AD68}" destId="{524E7922-063E-46E0-BF31-9FCE22DDAFF4}" srcOrd="1" destOrd="0" presId="urn:microsoft.com/office/officeart/2005/8/layout/list1"/>
    <dgm:cxn modelId="{FF73C9E8-E65D-4470-850C-6E9443420A39}" srcId="{C09DCC57-75DB-4646-B269-DAA9306CEB9E}" destId="{037CFBA6-FA9D-45FE-91CE-96762EA7D4E6}" srcOrd="1" destOrd="0" parTransId="{540B1E06-C677-4193-9AF9-11693380CCA2}" sibTransId="{A4266312-6282-42FE-9703-2740B9B26B85}"/>
    <dgm:cxn modelId="{4D8659D7-1C19-4296-B97D-AD48AC8C7A51}" type="presOf" srcId="{037CFBA6-FA9D-45FE-91CE-96762EA7D4E6}" destId="{702653B1-B541-45AC-A9F8-5BDA872195EF}" srcOrd="1" destOrd="0" presId="urn:microsoft.com/office/officeart/2005/8/layout/list1"/>
    <dgm:cxn modelId="{7B20CA0C-B337-4BB1-965C-EE9687F8DD04}" srcId="{C09DCC57-75DB-4646-B269-DAA9306CEB9E}" destId="{71B8DAE4-245A-4141-99A0-F81FC6B3AD68}" srcOrd="0" destOrd="0" parTransId="{79AD31AF-E7EE-4A5C-955D-3D29CD2D1EBA}" sibTransId="{C201F136-106F-4E2F-89C9-82AD01B82F47}"/>
    <dgm:cxn modelId="{F02E9CE3-CADE-49EA-9402-793FE8EE52B8}" type="presOf" srcId="{71B8DAE4-245A-4141-99A0-F81FC6B3AD68}" destId="{71AF85CA-2B35-4468-B7E4-37E0FF1423C5}" srcOrd="0" destOrd="0" presId="urn:microsoft.com/office/officeart/2005/8/layout/list1"/>
    <dgm:cxn modelId="{7A7B6DBD-4098-4EFF-B6B0-E7B5E702A1C8}" type="presParOf" srcId="{3E5C9CF0-A69D-4F9A-8854-AD46B31F3C68}" destId="{C93CC4F8-9038-4912-8AC0-83670BF0ACA9}" srcOrd="0" destOrd="0" presId="urn:microsoft.com/office/officeart/2005/8/layout/list1"/>
    <dgm:cxn modelId="{ED68E674-B510-47DD-A8AA-7FF725BC744D}" type="presParOf" srcId="{C93CC4F8-9038-4912-8AC0-83670BF0ACA9}" destId="{71AF85CA-2B35-4468-B7E4-37E0FF1423C5}" srcOrd="0" destOrd="0" presId="urn:microsoft.com/office/officeart/2005/8/layout/list1"/>
    <dgm:cxn modelId="{569A0F2E-F20D-4312-AB3D-43F1308F8FD0}" type="presParOf" srcId="{C93CC4F8-9038-4912-8AC0-83670BF0ACA9}" destId="{524E7922-063E-46E0-BF31-9FCE22DDAFF4}" srcOrd="1" destOrd="0" presId="urn:microsoft.com/office/officeart/2005/8/layout/list1"/>
    <dgm:cxn modelId="{56864453-BA24-4137-9A32-1B8F97002282}" type="presParOf" srcId="{3E5C9CF0-A69D-4F9A-8854-AD46B31F3C68}" destId="{14F317BE-5136-4CC4-AA64-C156F870D1CC}" srcOrd="1" destOrd="0" presId="urn:microsoft.com/office/officeart/2005/8/layout/list1"/>
    <dgm:cxn modelId="{AC6DFF6D-C347-4AAA-B6B1-C8D480BCBF3B}" type="presParOf" srcId="{3E5C9CF0-A69D-4F9A-8854-AD46B31F3C68}" destId="{CFD1AE5D-A71F-4513-A03B-3C61703DCD5A}" srcOrd="2" destOrd="0" presId="urn:microsoft.com/office/officeart/2005/8/layout/list1"/>
    <dgm:cxn modelId="{CBF791F5-5295-4C96-886E-267D3107579D}" type="presParOf" srcId="{3E5C9CF0-A69D-4F9A-8854-AD46B31F3C68}" destId="{8F7B1FFC-7704-4925-AEC1-D72B384A21B7}" srcOrd="3" destOrd="0" presId="urn:microsoft.com/office/officeart/2005/8/layout/list1"/>
    <dgm:cxn modelId="{3B6F2CF5-6941-4C9D-8E5D-958339781B85}" type="presParOf" srcId="{3E5C9CF0-A69D-4F9A-8854-AD46B31F3C68}" destId="{E3B1E3FA-069F-432F-BBD1-00475F916BD7}" srcOrd="4" destOrd="0" presId="urn:microsoft.com/office/officeart/2005/8/layout/list1"/>
    <dgm:cxn modelId="{08EDEB8C-8E0D-4777-8EE3-D12F80A3F13E}" type="presParOf" srcId="{E3B1E3FA-069F-432F-BBD1-00475F916BD7}" destId="{19A89EEE-A146-46BC-9437-3E7A5B9E9E57}" srcOrd="0" destOrd="0" presId="urn:microsoft.com/office/officeart/2005/8/layout/list1"/>
    <dgm:cxn modelId="{0EFF9832-7E31-486C-878F-68D1733F47D7}" type="presParOf" srcId="{E3B1E3FA-069F-432F-BBD1-00475F916BD7}" destId="{702653B1-B541-45AC-A9F8-5BDA872195EF}" srcOrd="1" destOrd="0" presId="urn:microsoft.com/office/officeart/2005/8/layout/list1"/>
    <dgm:cxn modelId="{112F2B37-7847-4A9A-926B-F487F87E6887}" type="presParOf" srcId="{3E5C9CF0-A69D-4F9A-8854-AD46B31F3C68}" destId="{152090B8-905A-4F66-9F81-84E7C1A2F772}" srcOrd="5" destOrd="0" presId="urn:microsoft.com/office/officeart/2005/8/layout/list1"/>
    <dgm:cxn modelId="{D499EDCA-D513-4A79-9E01-5C8C0E3BE942}" type="presParOf" srcId="{3E5C9CF0-A69D-4F9A-8854-AD46B31F3C68}" destId="{FE26AFF0-1863-4B5C-A78B-138431FA5AB6}" srcOrd="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5AA151A7-26D1-455D-B6A5-704532F5F70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0E991840-58C9-441B-9FB9-58421D6F5C51}">
      <dgm:prSet phldrT="[Текст]" custT="1"/>
      <dgm:spPr/>
      <dgm:t>
        <a:bodyPr/>
        <a:lstStyle/>
        <a:p>
          <a:r>
            <a:rPr lang="ru-RU" sz="2400" dirty="0" smtClean="0">
              <a:solidFill>
                <a:srgbClr val="1F2239"/>
              </a:solidFill>
            </a:rPr>
            <a:t>Фильтр чистящий воду буквально от всего называется осмос. Этот фильтр делает воду практически стерильной. Через него не пройдет даже вирус типа холеры или гепатита. Просочится только молекула воды. Однако некоторые эксперты называют такую воду мертвой и пить ее не советуют, так как полезные элементы, вместе со вредными, отсеиваются.</a:t>
          </a:r>
          <a:endParaRPr lang="ru-RU" sz="2400" dirty="0">
            <a:solidFill>
              <a:srgbClr val="1F2239"/>
            </a:solidFill>
          </a:endParaRPr>
        </a:p>
      </dgm:t>
    </dgm:pt>
    <dgm:pt modelId="{49B54AD9-463E-4167-9E22-36042A6497A3}" type="parTrans" cxnId="{8D395170-D77B-4D4B-B633-29017F63B24A}">
      <dgm:prSet/>
      <dgm:spPr/>
      <dgm:t>
        <a:bodyPr/>
        <a:lstStyle/>
        <a:p>
          <a:endParaRPr lang="ru-RU"/>
        </a:p>
      </dgm:t>
    </dgm:pt>
    <dgm:pt modelId="{22695711-AE05-40E7-B53C-164F132F0D42}" type="sibTrans" cxnId="{8D395170-D77B-4D4B-B633-29017F63B24A}">
      <dgm:prSet/>
      <dgm:spPr/>
      <dgm:t>
        <a:bodyPr/>
        <a:lstStyle/>
        <a:p>
          <a:endParaRPr lang="ru-RU"/>
        </a:p>
      </dgm:t>
    </dgm:pt>
    <dgm:pt modelId="{0AC50AE4-1487-43D6-8EBB-AE602E043F78}" type="pres">
      <dgm:prSet presAssocID="{5AA151A7-26D1-455D-B6A5-704532F5F70A}" presName="linear" presStyleCnt="0">
        <dgm:presLayoutVars>
          <dgm:dir/>
          <dgm:animLvl val="lvl"/>
          <dgm:resizeHandles val="exact"/>
        </dgm:presLayoutVars>
      </dgm:prSet>
      <dgm:spPr/>
    </dgm:pt>
    <dgm:pt modelId="{8A6C05B1-AA2E-4754-ABBB-81B63472AEBE}" type="pres">
      <dgm:prSet presAssocID="{0E991840-58C9-441B-9FB9-58421D6F5C51}" presName="parentLin" presStyleCnt="0"/>
      <dgm:spPr/>
    </dgm:pt>
    <dgm:pt modelId="{ADCFD21B-08A5-4BBA-A53B-AD4DB2B50E83}" type="pres">
      <dgm:prSet presAssocID="{0E991840-58C9-441B-9FB9-58421D6F5C51}" presName="parentLeftMargin" presStyleLbl="node1" presStyleIdx="0" presStyleCnt="1"/>
      <dgm:spPr/>
    </dgm:pt>
    <dgm:pt modelId="{AEE9840A-8E94-4B05-BD85-F7B35ACFA63E}" type="pres">
      <dgm:prSet presAssocID="{0E991840-58C9-441B-9FB9-58421D6F5C51}" presName="parentText" presStyleLbl="node1" presStyleIdx="0" presStyleCnt="1" custScaleX="430830" custScaleY="143796" custLinFactNeighborX="-100000" custLinFactNeighborY="-26917">
        <dgm:presLayoutVars>
          <dgm:chMax val="0"/>
          <dgm:bulletEnabled val="1"/>
        </dgm:presLayoutVars>
      </dgm:prSet>
      <dgm:spPr/>
      <dgm:t>
        <a:bodyPr/>
        <a:lstStyle/>
        <a:p>
          <a:endParaRPr lang="ru-RU"/>
        </a:p>
      </dgm:t>
    </dgm:pt>
    <dgm:pt modelId="{6830ADD6-4E8E-4517-8132-15069CCE561C}" type="pres">
      <dgm:prSet presAssocID="{0E991840-58C9-441B-9FB9-58421D6F5C51}" presName="negativeSpace" presStyleCnt="0"/>
      <dgm:spPr/>
    </dgm:pt>
    <dgm:pt modelId="{119C25C5-606F-4172-AFC2-5E654FA0F565}" type="pres">
      <dgm:prSet presAssocID="{0E991840-58C9-441B-9FB9-58421D6F5C51}" presName="childText" presStyleLbl="conFgAcc1" presStyleIdx="0" presStyleCnt="1" custFlipVert="1" custScaleX="5983" custScaleY="6615" custLinFactNeighborX="40171" custLinFactNeighborY="-31696">
        <dgm:presLayoutVars>
          <dgm:bulletEnabled val="1"/>
        </dgm:presLayoutVars>
      </dgm:prSet>
      <dgm:spPr/>
    </dgm:pt>
  </dgm:ptLst>
  <dgm:cxnLst>
    <dgm:cxn modelId="{5561EF03-A260-44E0-B697-5AE2AAA3D426}" type="presOf" srcId="{0E991840-58C9-441B-9FB9-58421D6F5C51}" destId="{ADCFD21B-08A5-4BBA-A53B-AD4DB2B50E83}" srcOrd="0" destOrd="0" presId="urn:microsoft.com/office/officeart/2005/8/layout/list1"/>
    <dgm:cxn modelId="{8D395170-D77B-4D4B-B633-29017F63B24A}" srcId="{5AA151A7-26D1-455D-B6A5-704532F5F70A}" destId="{0E991840-58C9-441B-9FB9-58421D6F5C51}" srcOrd="0" destOrd="0" parTransId="{49B54AD9-463E-4167-9E22-36042A6497A3}" sibTransId="{22695711-AE05-40E7-B53C-164F132F0D42}"/>
    <dgm:cxn modelId="{107DA7B5-8EFC-4420-88A2-6E499A0E078D}" type="presOf" srcId="{0E991840-58C9-441B-9FB9-58421D6F5C51}" destId="{AEE9840A-8E94-4B05-BD85-F7B35ACFA63E}" srcOrd="1" destOrd="0" presId="urn:microsoft.com/office/officeart/2005/8/layout/list1"/>
    <dgm:cxn modelId="{A2627A73-A0C4-4679-A330-EB3D615FEAD8}" type="presOf" srcId="{5AA151A7-26D1-455D-B6A5-704532F5F70A}" destId="{0AC50AE4-1487-43D6-8EBB-AE602E043F78}" srcOrd="0" destOrd="0" presId="urn:microsoft.com/office/officeart/2005/8/layout/list1"/>
    <dgm:cxn modelId="{82D2F03D-5660-461C-AD0B-0E8F61C6759E}" type="presParOf" srcId="{0AC50AE4-1487-43D6-8EBB-AE602E043F78}" destId="{8A6C05B1-AA2E-4754-ABBB-81B63472AEBE}" srcOrd="0" destOrd="0" presId="urn:microsoft.com/office/officeart/2005/8/layout/list1"/>
    <dgm:cxn modelId="{A9FF8F35-EED8-4F2D-8EFD-A6DD3107BB44}" type="presParOf" srcId="{8A6C05B1-AA2E-4754-ABBB-81B63472AEBE}" destId="{ADCFD21B-08A5-4BBA-A53B-AD4DB2B50E83}" srcOrd="0" destOrd="0" presId="urn:microsoft.com/office/officeart/2005/8/layout/list1"/>
    <dgm:cxn modelId="{197A38E3-87CE-4813-9BA0-147C1F75BECC}" type="presParOf" srcId="{8A6C05B1-AA2E-4754-ABBB-81B63472AEBE}" destId="{AEE9840A-8E94-4B05-BD85-F7B35ACFA63E}" srcOrd="1" destOrd="0" presId="urn:microsoft.com/office/officeart/2005/8/layout/list1"/>
    <dgm:cxn modelId="{883A0559-04E1-4CDE-ACE9-D008BC16D566}" type="presParOf" srcId="{0AC50AE4-1487-43D6-8EBB-AE602E043F78}" destId="{6830ADD6-4E8E-4517-8132-15069CCE561C}" srcOrd="1" destOrd="0" presId="urn:microsoft.com/office/officeart/2005/8/layout/list1"/>
    <dgm:cxn modelId="{D4E150AA-F5BB-49FB-8069-31FB20FE4076}" type="presParOf" srcId="{0AC50AE4-1487-43D6-8EBB-AE602E043F78}" destId="{119C25C5-606F-4172-AFC2-5E654FA0F565}" srcOrd="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19" name="Нижний колонтитул 18"/>
          <p:cNvSpPr>
            <a:spLocks noGrp="1"/>
          </p:cNvSpPr>
          <p:nvPr>
            <p:ph type="ftr" sz="quarter" idx="11"/>
          </p:nvPr>
        </p:nvSpPr>
        <p:spPr/>
        <p:txBody>
          <a:bodyPr/>
          <a:lstStyle/>
          <a:p>
            <a:pPr>
              <a:defRPr/>
            </a:pPr>
            <a:endParaRPr lang="en-US"/>
          </a:p>
        </p:txBody>
      </p:sp>
      <p:sp>
        <p:nvSpPr>
          <p:cNvPr id="27" name="Номер слайда 2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8" name="Номер слайда 7"/>
          <p:cNvSpPr>
            <a:spLocks noGrp="1"/>
          </p:cNvSpPr>
          <p:nvPr>
            <p:ph type="sldNum" sz="quarter" idx="11"/>
          </p:nvPr>
        </p:nvSpPr>
        <p:spPr/>
        <p:txBody>
          <a:bodyPr/>
          <a:lstStyle/>
          <a:p>
            <a:fld id="{91974DF9-AD47-4691-BA21-BBFCE3637A9A}" type="slidenum">
              <a:rPr kumimoji="0" lang="en-US" smtClean="0"/>
              <a:pPr/>
              <a:t>‹#›</a:t>
            </a:fld>
            <a:endParaRPr kumimoji="0" lang="en-US"/>
          </a:p>
        </p:txBody>
      </p:sp>
      <p:sp>
        <p:nvSpPr>
          <p:cNvPr id="9" name="Нижний колонтитул 8"/>
          <p:cNvSpPr>
            <a:spLocks noGrp="1"/>
          </p:cNvSpPr>
          <p:nvPr>
            <p:ph type="ftr" sz="quarter" idx="12"/>
          </p:nvPr>
        </p:nvSpPr>
        <p:spPr/>
        <p:txBody>
          <a:bodyPr/>
          <a:lstStyle/>
          <a:p>
            <a:pPr>
              <a:defRPr/>
            </a:pPr>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732B1371-BD3A-4E74-A7CB-15A1E5358B35}" type="datetimeFigureOut">
              <a:rPr lang="en-US" smtClean="0"/>
              <a:pPr>
                <a:defRPr/>
              </a:pPr>
              <a:t>1/19/2013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a:xfrm>
            <a:off x="8156448" y="6422064"/>
            <a:ext cx="762000" cy="365125"/>
          </a:xfrm>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pPr>
              <a:defRPr/>
            </a:pPr>
            <a:fld id="{732B1371-BD3A-4E74-A7CB-15A1E5358B35}" type="datetimeFigureOut">
              <a:rPr lang="en-US" smtClean="0"/>
              <a:pPr>
                <a:defRPr/>
              </a:pPr>
              <a:t>1/19/2013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732B1371-BD3A-4E74-A7CB-15A1E5358B35}" type="datetimeFigureOut">
              <a:rPr lang="en-US" smtClean="0"/>
              <a:pPr>
                <a:defRPr/>
              </a:pPr>
              <a:t>1/19/2013</a:t>
            </a:fld>
            <a:endParaRPr lang="en-US"/>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1974DF9-AD47-4691-BA21-BBFCE3637A9A}"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800" y="1447800"/>
            <a:ext cx="6327648" cy="2209800"/>
          </a:xfrm>
        </p:spPr>
        <p:txBody>
          <a:bodyPr>
            <a:normAutofit/>
          </a:bodyPr>
          <a:lstStyle/>
          <a:p>
            <a:r>
              <a:rPr lang="ru-RU" sz="9600" dirty="0" smtClean="0">
                <a:latin typeface="Segoe UI Light" pitchFamily="34" charset="0"/>
              </a:rPr>
              <a:t>осмос</a:t>
            </a:r>
            <a:endParaRPr lang="ru-RU" sz="9600" dirty="0">
              <a:latin typeface="Segoe UI Light" pitchFamily="34" charset="0"/>
            </a:endParaRPr>
          </a:p>
        </p:txBody>
      </p:sp>
      <p:sp>
        <p:nvSpPr>
          <p:cNvPr id="3" name="Подзаголовок 2"/>
          <p:cNvSpPr>
            <a:spLocks noGrp="1"/>
          </p:cNvSpPr>
          <p:nvPr>
            <p:ph type="subTitle" idx="1"/>
          </p:nvPr>
        </p:nvSpPr>
        <p:spPr>
          <a:xfrm>
            <a:off x="5711952" y="5791200"/>
            <a:ext cx="3432048" cy="914400"/>
          </a:xfrm>
        </p:spPr>
        <p:txBody>
          <a:bodyPr>
            <a:normAutofit/>
          </a:bodyPr>
          <a:lstStyle/>
          <a:p>
            <a:pPr algn="ctr"/>
            <a:r>
              <a:rPr lang="ru-RU" dirty="0" smtClean="0"/>
              <a:t>Подготовила ученица 10-Т</a:t>
            </a:r>
          </a:p>
          <a:p>
            <a:pPr algn="ctr"/>
            <a:r>
              <a:rPr lang="ru-RU" dirty="0" smtClean="0"/>
              <a:t>Боровикова Богдана</a:t>
            </a:r>
            <a:endParaRPr lang="ru-RU" dirty="0"/>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228600" y="0"/>
          <a:ext cx="8915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p:cNvPicPr>
            <a:picLocks noChangeAspect="1" noChangeArrowheads="1"/>
          </p:cNvPicPr>
          <p:nvPr/>
        </p:nvPicPr>
        <p:blipFill>
          <a:blip r:embed="rId6"/>
          <a:srcRect/>
          <a:stretch>
            <a:fillRect/>
          </a:stretch>
        </p:blipFill>
        <p:spPr bwMode="auto">
          <a:xfrm>
            <a:off x="6248400" y="3581400"/>
            <a:ext cx="2590800" cy="3276600"/>
          </a:xfrm>
          <a:prstGeom prst="rect">
            <a:avLst/>
          </a:prstGeom>
          <a:ln>
            <a:noFill/>
          </a:ln>
          <a:effectLst>
            <a:outerShdw blurRad="190500" algn="tl" rotWithShape="0">
              <a:srgbClr val="000000">
                <a:alpha val="70000"/>
              </a:srgbClr>
            </a:outerShdw>
          </a:effectLst>
        </p:spPr>
      </p:pic>
      <p:pic>
        <p:nvPicPr>
          <p:cNvPr id="23555" name="Picture 3"/>
          <p:cNvPicPr>
            <a:picLocks noChangeAspect="1" noChangeArrowheads="1"/>
          </p:cNvPicPr>
          <p:nvPr/>
        </p:nvPicPr>
        <p:blipFill>
          <a:blip r:embed="rId7"/>
          <a:srcRect/>
          <a:stretch>
            <a:fillRect/>
          </a:stretch>
        </p:blipFill>
        <p:spPr bwMode="auto">
          <a:xfrm>
            <a:off x="152400" y="3733800"/>
            <a:ext cx="5715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EE9840A-8E94-4B05-BD85-F7B35ACFA63E}"/>
                                            </p:graphicEl>
                                          </p:spTgt>
                                        </p:tgtEl>
                                        <p:attrNameLst>
                                          <p:attrName>style.visibility</p:attrName>
                                        </p:attrNameLst>
                                      </p:cBhvr>
                                      <p:to>
                                        <p:strVal val="visible"/>
                                      </p:to>
                                    </p:set>
                                    <p:animEffect transition="in" filter="fade">
                                      <p:cBhvr>
                                        <p:cTn id="7" dur="2000"/>
                                        <p:tgtEl>
                                          <p:spTgt spid="4">
                                            <p:graphicEl>
                                              <a:dgm id="{AEE9840A-8E94-4B05-BD85-F7B35ACFA63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119C25C5-606F-4172-AFC2-5E654FA0F565}"/>
                                            </p:graphicEl>
                                          </p:spTgt>
                                        </p:tgtEl>
                                        <p:attrNameLst>
                                          <p:attrName>style.visibility</p:attrName>
                                        </p:attrNameLst>
                                      </p:cBhvr>
                                      <p:to>
                                        <p:strVal val="visible"/>
                                      </p:to>
                                    </p:set>
                                    <p:animEffect transition="in" filter="fade">
                                      <p:cBhvr>
                                        <p:cTn id="10" dur="2000"/>
                                        <p:tgtEl>
                                          <p:spTgt spid="4">
                                            <p:graphicEl>
                                              <a:dgm id="{119C25C5-606F-4172-AFC2-5E654FA0F56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additive="base">
                                        <p:cTn id="15" dur="500" fill="hold"/>
                                        <p:tgtEl>
                                          <p:spTgt spid="23555"/>
                                        </p:tgtEl>
                                        <p:attrNameLst>
                                          <p:attrName>ppt_x</p:attrName>
                                        </p:attrNameLst>
                                      </p:cBhvr>
                                      <p:tavLst>
                                        <p:tav tm="0">
                                          <p:val>
                                            <p:strVal val="#ppt_x"/>
                                          </p:val>
                                        </p:tav>
                                        <p:tav tm="100000">
                                          <p:val>
                                            <p:strVal val="#ppt_x"/>
                                          </p:val>
                                        </p:tav>
                                      </p:tavLst>
                                    </p:anim>
                                    <p:anim calcmode="lin" valueType="num">
                                      <p:cBhvr additive="base">
                                        <p:cTn id="16"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 calcmode="lin" valueType="num">
                                      <p:cBhvr additive="base">
                                        <p:cTn id="21" dur="500" fill="hold"/>
                                        <p:tgtEl>
                                          <p:spTgt spid="23554"/>
                                        </p:tgtEl>
                                        <p:attrNameLst>
                                          <p:attrName>ppt_x</p:attrName>
                                        </p:attrNameLst>
                                      </p:cBhvr>
                                      <p:tavLst>
                                        <p:tav tm="0">
                                          <p:val>
                                            <p:strVal val="#ppt_x"/>
                                          </p:val>
                                        </p:tav>
                                        <p:tav tm="100000">
                                          <p:val>
                                            <p:strVal val="#ppt_x"/>
                                          </p:val>
                                        </p:tav>
                                      </p:tavLst>
                                    </p:anim>
                                    <p:anim calcmode="lin" valueType="num">
                                      <p:cBhvr additive="base">
                                        <p:cTn id="2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839200" cy="1096962"/>
          </a:xfrm>
        </p:spPr>
        <p:txBody>
          <a:bodyPr>
            <a:noAutofit/>
          </a:bodyPr>
          <a:lstStyle/>
          <a:p>
            <a:r>
              <a:rPr lang="ru-RU" sz="4400" dirty="0" smtClean="0">
                <a:latin typeface="Segoe UI Light" pitchFamily="34" charset="0"/>
              </a:rPr>
              <a:t>Использование в промышленности</a:t>
            </a:r>
            <a:endParaRPr lang="ru-RU" sz="4400" dirty="0">
              <a:latin typeface="Segoe UI Light" pitchFamily="34" charset="0"/>
            </a:endParaRPr>
          </a:p>
        </p:txBody>
      </p:sp>
      <p:sp>
        <p:nvSpPr>
          <p:cNvPr id="3" name="Содержимое 2"/>
          <p:cNvSpPr>
            <a:spLocks noGrp="1"/>
          </p:cNvSpPr>
          <p:nvPr>
            <p:ph idx="1"/>
          </p:nvPr>
        </p:nvSpPr>
        <p:spPr>
          <a:xfrm>
            <a:off x="-152400" y="1371600"/>
            <a:ext cx="9525000" cy="5486400"/>
          </a:xfrm>
        </p:spPr>
        <p:txBody>
          <a:bodyPr>
            <a:noAutofit/>
          </a:bodyPr>
          <a:lstStyle/>
          <a:p>
            <a:pPr marL="419100" indent="28575">
              <a:buNone/>
            </a:pPr>
            <a:r>
              <a:rPr lang="ru-RU" sz="2600" dirty="0" smtClean="0">
                <a:latin typeface="Segoe UI" pitchFamily="34" charset="0"/>
                <a:ea typeface="Segoe UI" pitchFamily="34" charset="0"/>
                <a:cs typeface="Segoe UI" pitchFamily="34" charset="0"/>
              </a:rPr>
              <a:t>Первая в мире </a:t>
            </a:r>
            <a:r>
              <a:rPr lang="ru-RU" sz="2600" dirty="0" smtClean="0">
                <a:latin typeface="Segoe UI" pitchFamily="34" charset="0"/>
                <a:ea typeface="Segoe UI" pitchFamily="34" charset="0"/>
                <a:cs typeface="Segoe UI" pitchFamily="34" charset="0"/>
              </a:rPr>
              <a:t>электростанция, вырабатывающая электричество с помощью явления осмоса запущена </a:t>
            </a:r>
            <a:r>
              <a:rPr lang="ru-RU" sz="2600" dirty="0" smtClean="0">
                <a:latin typeface="Segoe UI" pitchFamily="34" charset="0"/>
                <a:ea typeface="Segoe UI" pitchFamily="34" charset="0"/>
                <a:cs typeface="Segoe UI" pitchFamily="34" charset="0"/>
              </a:rPr>
              <a:t>в 2009 году в Норвегии. </a:t>
            </a:r>
            <a:r>
              <a:rPr lang="ru-RU" sz="2600" dirty="0" smtClean="0">
                <a:latin typeface="Segoe UI" pitchFamily="34" charset="0"/>
                <a:ea typeface="Segoe UI" pitchFamily="34" charset="0"/>
                <a:cs typeface="Segoe UI" pitchFamily="34" charset="0"/>
              </a:rPr>
              <a:t>Морская и </a:t>
            </a:r>
            <a:r>
              <a:rPr lang="ru-RU" sz="2600" dirty="0" smtClean="0">
                <a:latin typeface="Segoe UI" pitchFamily="34" charset="0"/>
                <a:ea typeface="Segoe UI" pitchFamily="34" charset="0"/>
                <a:cs typeface="Segoe UI" pitchFamily="34" charset="0"/>
              </a:rPr>
              <a:t>пресная вода на электростанции </a:t>
            </a:r>
            <a:r>
              <a:rPr lang="ru-RU" sz="2600" dirty="0" smtClean="0">
                <a:latin typeface="Segoe UI" pitchFamily="34" charset="0"/>
                <a:ea typeface="Segoe UI" pitchFamily="34" charset="0"/>
                <a:cs typeface="Segoe UI" pitchFamily="34" charset="0"/>
              </a:rPr>
              <a:t>разделены мембраной</a:t>
            </a:r>
            <a:r>
              <a:rPr lang="ru-RU" sz="2600" dirty="0" smtClean="0">
                <a:latin typeface="Segoe UI" pitchFamily="34" charset="0"/>
                <a:ea typeface="Segoe UI" pitchFamily="34" charset="0"/>
                <a:cs typeface="Segoe UI" pitchFamily="34" charset="0"/>
              </a:rPr>
              <a:t>; так как концентрация солей в морской </a:t>
            </a:r>
            <a:r>
              <a:rPr lang="ru-RU" sz="2600" dirty="0" smtClean="0">
                <a:latin typeface="Segoe UI" pitchFamily="34" charset="0"/>
                <a:ea typeface="Segoe UI" pitchFamily="34" charset="0"/>
                <a:cs typeface="Segoe UI" pitchFamily="34" charset="0"/>
              </a:rPr>
              <a:t>воде выше</a:t>
            </a:r>
            <a:r>
              <a:rPr lang="ru-RU" sz="2600" dirty="0" smtClean="0">
                <a:latin typeface="Segoe UI" pitchFamily="34" charset="0"/>
                <a:ea typeface="Segoe UI" pitchFamily="34" charset="0"/>
                <a:cs typeface="Segoe UI" pitchFamily="34" charset="0"/>
              </a:rPr>
              <a:t>, между солёной водой моря и пресной </a:t>
            </a:r>
            <a:r>
              <a:rPr lang="ru-RU" sz="2600" dirty="0" smtClean="0">
                <a:latin typeface="Segoe UI" pitchFamily="34" charset="0"/>
                <a:ea typeface="Segoe UI" pitchFamily="34" charset="0"/>
                <a:cs typeface="Segoe UI" pitchFamily="34" charset="0"/>
              </a:rPr>
              <a:t>водой развивается </a:t>
            </a:r>
            <a:r>
              <a:rPr lang="ru-RU" sz="2600" dirty="0" smtClean="0">
                <a:latin typeface="Segoe UI" pitchFamily="34" charset="0"/>
                <a:ea typeface="Segoe UI" pitchFamily="34" charset="0"/>
                <a:cs typeface="Segoe UI" pitchFamily="34" charset="0"/>
              </a:rPr>
              <a:t>явление осмоса, — постоянный </a:t>
            </a:r>
            <a:r>
              <a:rPr lang="ru-RU" sz="2600" dirty="0" smtClean="0">
                <a:latin typeface="Segoe UI" pitchFamily="34" charset="0"/>
                <a:ea typeface="Segoe UI" pitchFamily="34" charset="0"/>
                <a:cs typeface="Segoe UI" pitchFamily="34" charset="0"/>
              </a:rPr>
              <a:t>поток молекул </a:t>
            </a:r>
            <a:r>
              <a:rPr lang="ru-RU" sz="2600" dirty="0" smtClean="0">
                <a:latin typeface="Segoe UI" pitchFamily="34" charset="0"/>
                <a:ea typeface="Segoe UI" pitchFamily="34" charset="0"/>
                <a:cs typeface="Segoe UI" pitchFamily="34" charset="0"/>
              </a:rPr>
              <a:t>воды через мембрану в сторону солёной воды. </a:t>
            </a:r>
            <a:r>
              <a:rPr lang="ru-RU" sz="2600" dirty="0" smtClean="0">
                <a:latin typeface="Segoe UI" pitchFamily="34" charset="0"/>
                <a:ea typeface="Segoe UI" pitchFamily="34" charset="0"/>
                <a:cs typeface="Segoe UI" pitchFamily="34" charset="0"/>
              </a:rPr>
              <a:t>В результате </a:t>
            </a:r>
            <a:r>
              <a:rPr lang="ru-RU" sz="2600" dirty="0" smtClean="0">
                <a:latin typeface="Segoe UI" pitchFamily="34" charset="0"/>
                <a:ea typeface="Segoe UI" pitchFamily="34" charset="0"/>
                <a:cs typeface="Segoe UI" pitchFamily="34" charset="0"/>
              </a:rPr>
              <a:t>чего давление солёной воды </a:t>
            </a:r>
            <a:r>
              <a:rPr lang="ru-RU" sz="2600" dirty="0" smtClean="0">
                <a:latin typeface="Segoe UI" pitchFamily="34" charset="0"/>
                <a:ea typeface="Segoe UI" pitchFamily="34" charset="0"/>
                <a:cs typeface="Segoe UI" pitchFamily="34" charset="0"/>
              </a:rPr>
              <a:t>возрастает. Поток </a:t>
            </a:r>
            <a:r>
              <a:rPr lang="ru-RU" sz="2600" dirty="0" smtClean="0">
                <a:latin typeface="Segoe UI" pitchFamily="34" charset="0"/>
                <a:ea typeface="Segoe UI" pitchFamily="34" charset="0"/>
                <a:cs typeface="Segoe UI" pitchFamily="34" charset="0"/>
              </a:rPr>
              <a:t>воды достаточен, чтобы приводить в </a:t>
            </a:r>
            <a:r>
              <a:rPr lang="ru-RU" sz="2600" dirty="0" smtClean="0">
                <a:latin typeface="Segoe UI" pitchFamily="34" charset="0"/>
                <a:ea typeface="Segoe UI" pitchFamily="34" charset="0"/>
                <a:cs typeface="Segoe UI" pitchFamily="34" charset="0"/>
              </a:rPr>
              <a:t>действие гидротурбину</a:t>
            </a:r>
            <a:r>
              <a:rPr lang="ru-RU" sz="2600" dirty="0" smtClean="0">
                <a:latin typeface="Segoe UI" pitchFamily="34" charset="0"/>
                <a:ea typeface="Segoe UI" pitchFamily="34" charset="0"/>
                <a:cs typeface="Segoe UI" pitchFamily="34" charset="0"/>
              </a:rPr>
              <a:t>, вырабатывающую энергию. </a:t>
            </a:r>
            <a:r>
              <a:rPr lang="ru-RU" sz="2600" dirty="0" smtClean="0">
                <a:latin typeface="Segoe UI" pitchFamily="34" charset="0"/>
                <a:ea typeface="Segoe UI" pitchFamily="34" charset="0"/>
                <a:cs typeface="Segoe UI" pitchFamily="34" charset="0"/>
              </a:rPr>
              <a:t>Подобные электростанции </a:t>
            </a:r>
            <a:r>
              <a:rPr lang="ru-RU" sz="2600" dirty="0" smtClean="0">
                <a:latin typeface="Segoe UI" pitchFamily="34" charset="0"/>
                <a:ea typeface="Segoe UI" pitchFamily="34" charset="0"/>
                <a:cs typeface="Segoe UI" pitchFamily="34" charset="0"/>
              </a:rPr>
              <a:t>могут быть построены только на </a:t>
            </a:r>
            <a:r>
              <a:rPr lang="ru-RU" sz="2600" dirty="0" smtClean="0">
                <a:latin typeface="Segoe UI" pitchFamily="34" charset="0"/>
                <a:ea typeface="Segoe UI" pitchFamily="34" charset="0"/>
                <a:cs typeface="Segoe UI" pitchFamily="34" charset="0"/>
              </a:rPr>
              <a:t>морском побережье</a:t>
            </a:r>
            <a:r>
              <a:rPr lang="ru-RU" sz="2600" dirty="0" smtClean="0">
                <a:latin typeface="Segoe UI" pitchFamily="34" charset="0"/>
                <a:ea typeface="Segoe UI" pitchFamily="34" charset="0"/>
                <a:cs typeface="Segoe UI" pitchFamily="34" charset="0"/>
              </a:rPr>
              <a:t>. Источником энергии является </a:t>
            </a:r>
            <a:r>
              <a:rPr lang="ru-RU" sz="2600" dirty="0" smtClean="0">
                <a:latin typeface="Segoe UI" pitchFamily="34" charset="0"/>
                <a:ea typeface="Segoe UI" pitchFamily="34" charset="0"/>
                <a:cs typeface="Segoe UI" pitchFamily="34" charset="0"/>
              </a:rPr>
              <a:t>энергия солнца</a:t>
            </a:r>
            <a:r>
              <a:rPr lang="ru-RU" sz="2600" dirty="0" smtClean="0">
                <a:latin typeface="Segoe UI" pitchFamily="34" charset="0"/>
                <a:ea typeface="Segoe UI" pitchFamily="34" charset="0"/>
                <a:cs typeface="Segoe UI" pitchFamily="34" charset="0"/>
              </a:rPr>
              <a:t>.</a:t>
            </a:r>
            <a:endParaRPr lang="ru-RU" sz="2600" dirty="0">
              <a:latin typeface="Segoe UI" pitchFamily="34" charset="0"/>
              <a:ea typeface="Segoe UI" pitchFamily="34" charset="0"/>
              <a:cs typeface="Segoe UI" pitchFamily="34" charset="0"/>
            </a:endParaRP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8600" y="2514600"/>
            <a:ext cx="8686800" cy="1143000"/>
          </a:xfrm>
        </p:spPr>
        <p:txBody>
          <a:bodyPr>
            <a:noAutofit/>
          </a:bodyPr>
          <a:lstStyle/>
          <a:p>
            <a:pPr algn="ctr"/>
            <a:r>
              <a:rPr lang="ru-RU" sz="6900" dirty="0" smtClean="0">
                <a:latin typeface="Segoe UI Light" pitchFamily="34" charset="0"/>
              </a:rPr>
              <a:t>Спасибо за внимание</a:t>
            </a:r>
            <a:endParaRPr lang="ru-RU" sz="6900" dirty="0">
              <a:latin typeface="Segoe UI Light"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atin typeface="Segoe UI Light" pitchFamily="34" charset="0"/>
              </a:rPr>
              <a:t>Осмос - это…</a:t>
            </a:r>
            <a:endParaRPr lang="ru-RU" sz="6000" dirty="0">
              <a:latin typeface="Segoe UI Light" pitchFamily="34" charset="0"/>
            </a:endParaRPr>
          </a:p>
        </p:txBody>
      </p:sp>
      <p:sp>
        <p:nvSpPr>
          <p:cNvPr id="3" name="Содержимое 2"/>
          <p:cNvSpPr>
            <a:spLocks noGrp="1"/>
          </p:cNvSpPr>
          <p:nvPr>
            <p:ph idx="1"/>
          </p:nvPr>
        </p:nvSpPr>
        <p:spPr>
          <a:xfrm>
            <a:off x="457200" y="1752600"/>
            <a:ext cx="7467600" cy="4525963"/>
          </a:xfrm>
        </p:spPr>
        <p:txBody>
          <a:bodyPr>
            <a:normAutofit/>
          </a:bodyPr>
          <a:lstStyle/>
          <a:p>
            <a:pPr>
              <a:buNone/>
            </a:pPr>
            <a:r>
              <a:rPr lang="ru-RU" sz="3200" dirty="0" smtClean="0">
                <a:latin typeface="Segoe UI" pitchFamily="34" charset="0"/>
                <a:ea typeface="Segoe UI" pitchFamily="34" charset="0"/>
                <a:cs typeface="Segoe UI" pitchFamily="34" charset="0"/>
              </a:rPr>
              <a:t>…</a:t>
            </a:r>
            <a:r>
              <a:rPr lang="ru-RU" sz="3200" dirty="0" smtClean="0">
                <a:latin typeface="Segoe UI" pitchFamily="34" charset="0"/>
                <a:ea typeface="Segoe UI" pitchFamily="34" charset="0"/>
                <a:cs typeface="Segoe UI" pitchFamily="34" charset="0"/>
              </a:rPr>
              <a:t>перенос вещества из одного раствора в другой через мембрану.</a:t>
            </a:r>
            <a:endParaRPr lang="ru-RU" sz="3200" dirty="0">
              <a:latin typeface="Segoe UI" pitchFamily="34" charset="0"/>
              <a:ea typeface="Segoe UI" pitchFamily="34" charset="0"/>
              <a:cs typeface="Segoe UI" pitchFamily="34" charset="0"/>
            </a:endParaRPr>
          </a:p>
        </p:txBody>
      </p:sp>
      <p:pic>
        <p:nvPicPr>
          <p:cNvPr id="19461" name="Picture 5"/>
          <p:cNvPicPr>
            <a:picLocks noChangeAspect="1" noChangeArrowheads="1"/>
          </p:cNvPicPr>
          <p:nvPr/>
        </p:nvPicPr>
        <p:blipFill>
          <a:blip r:embed="rId2"/>
          <a:srcRect/>
          <a:stretch>
            <a:fillRect/>
          </a:stretch>
        </p:blipFill>
        <p:spPr bwMode="auto">
          <a:xfrm>
            <a:off x="762000" y="3505200"/>
            <a:ext cx="7479926" cy="3095625"/>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3657600" cy="762000"/>
          </a:xfrm>
          <a:gradFill flip="none" rotWithShape="1">
            <a:gsLst>
              <a:gs pos="0">
                <a:schemeClr val="bg2">
                  <a:shade val="40000"/>
                  <a:satMod val="150000"/>
                </a:schemeClr>
              </a:gs>
              <a:gs pos="30000">
                <a:schemeClr val="bg2">
                  <a:shade val="60000"/>
                  <a:satMod val="150000"/>
                </a:schemeClr>
              </a:gs>
              <a:gs pos="100000">
                <a:schemeClr val="bg2">
                  <a:tint val="83000"/>
                  <a:satMod val="200000"/>
                </a:schemeClr>
              </a:gs>
            </a:gsLst>
            <a:lin ang="2700000" scaled="1"/>
            <a:tileRect/>
          </a:gradFill>
          <a:ln>
            <a:solidFill>
              <a:schemeClr val="accent1"/>
            </a:solidFill>
          </a:ln>
        </p:spPr>
        <p:txBody>
          <a:bodyPr>
            <a:normAutofit/>
          </a:bodyPr>
          <a:lstStyle/>
          <a:p>
            <a:r>
              <a:rPr lang="ru-RU" sz="4000" dirty="0" smtClean="0">
                <a:latin typeface="Segoe UI Light" pitchFamily="34" charset="0"/>
              </a:rPr>
              <a:t>Пример осмоса</a:t>
            </a:r>
            <a:endParaRPr lang="ru-RU" sz="4000" dirty="0">
              <a:latin typeface="Segoe UI Light" pitchFamily="34" charset="0"/>
            </a:endParaRPr>
          </a:p>
        </p:txBody>
      </p:sp>
      <p:sp>
        <p:nvSpPr>
          <p:cNvPr id="3" name="Содержимое 2"/>
          <p:cNvSpPr>
            <a:spLocks noGrp="1"/>
          </p:cNvSpPr>
          <p:nvPr>
            <p:ph sz="half" idx="1"/>
          </p:nvPr>
        </p:nvSpPr>
        <p:spPr>
          <a:xfrm>
            <a:off x="0" y="1143000"/>
            <a:ext cx="5105400" cy="5562600"/>
          </a:xfrm>
        </p:spPr>
        <p:txBody>
          <a:bodyPr>
            <a:noAutofit/>
          </a:bodyPr>
          <a:lstStyle/>
          <a:p>
            <a:pPr>
              <a:buNone/>
            </a:pPr>
            <a:r>
              <a:rPr lang="ru-RU" sz="2200" dirty="0" smtClean="0">
                <a:latin typeface="Segoe UI" pitchFamily="34" charset="0"/>
                <a:ea typeface="Segoe UI" pitchFamily="34" charset="0"/>
                <a:cs typeface="Segoe UI" pitchFamily="34" charset="0"/>
              </a:rPr>
              <a:t> </a:t>
            </a:r>
            <a:r>
              <a:rPr lang="ru-RU" sz="2300" dirty="0" smtClean="0">
                <a:latin typeface="Segoe UI" pitchFamily="34" charset="0"/>
                <a:ea typeface="Segoe UI" pitchFamily="34" charset="0"/>
                <a:cs typeface="Segoe UI" pitchFamily="34" charset="0"/>
              </a:rPr>
              <a:t>Если такой мембраной </a:t>
            </a:r>
            <a:r>
              <a:rPr lang="ru-RU" sz="2300" dirty="0" smtClean="0">
                <a:latin typeface="Segoe UI" pitchFamily="34" charset="0"/>
                <a:ea typeface="Segoe UI" pitchFamily="34" charset="0"/>
                <a:cs typeface="Segoe UI" pitchFamily="34" charset="0"/>
              </a:rPr>
              <a:t>разделить</a:t>
            </a:r>
          </a:p>
          <a:p>
            <a:pPr>
              <a:buNone/>
            </a:pPr>
            <a:r>
              <a:rPr lang="ru-RU" sz="2300" dirty="0" smtClean="0">
                <a:latin typeface="Segoe UI" pitchFamily="34" charset="0"/>
                <a:ea typeface="Segoe UI" pitchFamily="34" charset="0"/>
                <a:cs typeface="Segoe UI" pitchFamily="34" charset="0"/>
              </a:rPr>
              <a:t>растворы </a:t>
            </a:r>
            <a:r>
              <a:rPr lang="ru-RU" sz="2300" dirty="0" smtClean="0">
                <a:latin typeface="Segoe UI" pitchFamily="34" charset="0"/>
                <a:ea typeface="Segoe UI" pitchFamily="34" charset="0"/>
                <a:cs typeface="Segoe UI" pitchFamily="34" charset="0"/>
              </a:rPr>
              <a:t>сахара с концентрацией </a:t>
            </a:r>
            <a:r>
              <a:rPr lang="ru-RU" sz="2300" dirty="0" smtClean="0">
                <a:latin typeface="Segoe UI" pitchFamily="34" charset="0"/>
                <a:ea typeface="Segoe UI" pitchFamily="34" charset="0"/>
                <a:cs typeface="Segoe UI" pitchFamily="34" charset="0"/>
              </a:rPr>
              <a:t>5</a:t>
            </a:r>
          </a:p>
          <a:p>
            <a:pPr>
              <a:buNone/>
            </a:pPr>
            <a:r>
              <a:rPr lang="ru-RU" sz="2300" dirty="0" smtClean="0">
                <a:latin typeface="Segoe UI" pitchFamily="34" charset="0"/>
                <a:ea typeface="Segoe UI" pitchFamily="34" charset="0"/>
                <a:cs typeface="Segoe UI" pitchFamily="34" charset="0"/>
              </a:rPr>
              <a:t>и </a:t>
            </a:r>
            <a:r>
              <a:rPr lang="ru-RU" sz="2300" dirty="0" smtClean="0">
                <a:latin typeface="Segoe UI" pitchFamily="34" charset="0"/>
                <a:ea typeface="Segoe UI" pitchFamily="34" charset="0"/>
                <a:cs typeface="Segoe UI" pitchFamily="34" charset="0"/>
              </a:rPr>
              <a:t>10</a:t>
            </a:r>
            <a:r>
              <a:rPr lang="ru-RU" sz="2300" dirty="0" smtClean="0">
                <a:latin typeface="Segoe UI" pitchFamily="34" charset="0"/>
                <a:ea typeface="Segoe UI" pitchFamily="34" charset="0"/>
                <a:cs typeface="Segoe UI" pitchFamily="34" charset="0"/>
              </a:rPr>
              <a:t>%, </a:t>
            </a:r>
            <a:r>
              <a:rPr lang="ru-RU" sz="2300" dirty="0" smtClean="0">
                <a:latin typeface="Segoe UI" pitchFamily="34" charset="0"/>
                <a:ea typeface="Segoe UI" pitchFamily="34" charset="0"/>
                <a:cs typeface="Segoe UI" pitchFamily="34" charset="0"/>
              </a:rPr>
              <a:t>то через нее в </a:t>
            </a:r>
            <a:r>
              <a:rPr lang="ru-RU" sz="2300" dirty="0" smtClean="0">
                <a:latin typeface="Segoe UI" pitchFamily="34" charset="0"/>
                <a:ea typeface="Segoe UI" pitchFamily="34" charset="0"/>
                <a:cs typeface="Segoe UI" pitchFamily="34" charset="0"/>
              </a:rPr>
              <a:t>обоих</a:t>
            </a:r>
          </a:p>
          <a:p>
            <a:pPr>
              <a:buNone/>
            </a:pPr>
            <a:r>
              <a:rPr lang="ru-RU" sz="2300" dirty="0" smtClean="0">
                <a:latin typeface="Segoe UI" pitchFamily="34" charset="0"/>
                <a:ea typeface="Segoe UI" pitchFamily="34" charset="0"/>
                <a:cs typeface="Segoe UI" pitchFamily="34" charset="0"/>
              </a:rPr>
              <a:t>направлениях </a:t>
            </a:r>
            <a:r>
              <a:rPr lang="ru-RU" sz="2300" dirty="0" smtClean="0">
                <a:latin typeface="Segoe UI" pitchFamily="34" charset="0"/>
                <a:ea typeface="Segoe UI" pitchFamily="34" charset="0"/>
                <a:cs typeface="Segoe UI" pitchFamily="34" charset="0"/>
              </a:rPr>
              <a:t>будут </a:t>
            </a:r>
            <a:r>
              <a:rPr lang="ru-RU" sz="2300" dirty="0" smtClean="0">
                <a:latin typeface="Segoe UI" pitchFamily="34" charset="0"/>
                <a:ea typeface="Segoe UI" pitchFamily="34" charset="0"/>
                <a:cs typeface="Segoe UI" pitchFamily="34" charset="0"/>
              </a:rPr>
              <a:t>проходить</a:t>
            </a:r>
          </a:p>
          <a:p>
            <a:pPr>
              <a:buNone/>
            </a:pPr>
            <a:r>
              <a:rPr lang="ru-RU" sz="2300" dirty="0" smtClean="0">
                <a:latin typeface="Segoe UI" pitchFamily="34" charset="0"/>
                <a:ea typeface="Segoe UI" pitchFamily="34" charset="0"/>
                <a:cs typeface="Segoe UI" pitchFamily="34" charset="0"/>
              </a:rPr>
              <a:t>только </a:t>
            </a:r>
            <a:r>
              <a:rPr lang="ru-RU" sz="2300" dirty="0" smtClean="0">
                <a:latin typeface="Segoe UI" pitchFamily="34" charset="0"/>
                <a:ea typeface="Segoe UI" pitchFamily="34" charset="0"/>
                <a:cs typeface="Segoe UI" pitchFamily="34" charset="0"/>
              </a:rPr>
              <a:t>молекулы воды. </a:t>
            </a:r>
            <a:r>
              <a:rPr lang="ru-RU" sz="2300" dirty="0" smtClean="0">
                <a:latin typeface="Segoe UI" pitchFamily="34" charset="0"/>
                <a:ea typeface="Segoe UI" pitchFamily="34" charset="0"/>
                <a:cs typeface="Segoe UI" pitchFamily="34" charset="0"/>
              </a:rPr>
              <a:t>Поскольку</a:t>
            </a:r>
          </a:p>
          <a:p>
            <a:pPr>
              <a:buNone/>
            </a:pPr>
            <a:r>
              <a:rPr lang="ru-RU" sz="2300" dirty="0" smtClean="0">
                <a:latin typeface="Segoe UI" pitchFamily="34" charset="0"/>
                <a:ea typeface="Segoe UI" pitchFamily="34" charset="0"/>
                <a:cs typeface="Segoe UI" pitchFamily="34" charset="0"/>
              </a:rPr>
              <a:t>вода </a:t>
            </a:r>
            <a:r>
              <a:rPr lang="ru-RU" sz="2300" dirty="0" smtClean="0">
                <a:latin typeface="Segoe UI" pitchFamily="34" charset="0"/>
                <a:ea typeface="Segoe UI" pitchFamily="34" charset="0"/>
                <a:cs typeface="Segoe UI" pitchFamily="34" charset="0"/>
              </a:rPr>
              <a:t>будет перетекать </a:t>
            </a:r>
            <a:r>
              <a:rPr lang="ru-RU" sz="2300" dirty="0" smtClean="0">
                <a:latin typeface="Segoe UI" pitchFamily="34" charset="0"/>
                <a:ea typeface="Segoe UI" pitchFamily="34" charset="0"/>
                <a:cs typeface="Segoe UI" pitchFamily="34" charset="0"/>
              </a:rPr>
              <a:t>из</a:t>
            </a:r>
          </a:p>
          <a:p>
            <a:pPr>
              <a:buNone/>
            </a:pPr>
            <a:r>
              <a:rPr lang="ru-RU" sz="2300" dirty="0" smtClean="0">
                <a:latin typeface="Segoe UI" pitchFamily="34" charset="0"/>
                <a:ea typeface="Segoe UI" pitchFamily="34" charset="0"/>
                <a:cs typeface="Segoe UI" pitchFamily="34" charset="0"/>
              </a:rPr>
              <a:t>разбавленного </a:t>
            </a:r>
            <a:r>
              <a:rPr lang="ru-RU" sz="2300" dirty="0" smtClean="0">
                <a:latin typeface="Segoe UI" pitchFamily="34" charset="0"/>
                <a:ea typeface="Segoe UI" pitchFamily="34" charset="0"/>
                <a:cs typeface="Segoe UI" pitchFamily="34" charset="0"/>
              </a:rPr>
              <a:t>раствора </a:t>
            </a:r>
            <a:r>
              <a:rPr lang="ru-RU" sz="2300" dirty="0" smtClean="0">
                <a:latin typeface="Segoe UI" pitchFamily="34" charset="0"/>
                <a:ea typeface="Segoe UI" pitchFamily="34" charset="0"/>
                <a:cs typeface="Segoe UI" pitchFamily="34" charset="0"/>
              </a:rPr>
              <a:t>в</a:t>
            </a:r>
          </a:p>
          <a:p>
            <a:pPr>
              <a:buNone/>
            </a:pPr>
            <a:r>
              <a:rPr lang="ru-RU" sz="2300" dirty="0" smtClean="0">
                <a:latin typeface="Segoe UI" pitchFamily="34" charset="0"/>
                <a:ea typeface="Segoe UI" pitchFamily="34" charset="0"/>
                <a:cs typeface="Segoe UI" pitchFamily="34" charset="0"/>
              </a:rPr>
              <a:t>концентрированный быстрее, чем в обратном направлении,</a:t>
            </a:r>
          </a:p>
          <a:p>
            <a:pPr>
              <a:buNone/>
            </a:pPr>
            <a:r>
              <a:rPr lang="ru-RU" sz="2300" dirty="0" smtClean="0">
                <a:latin typeface="Segoe UI" pitchFamily="34" charset="0"/>
                <a:ea typeface="Segoe UI" pitchFamily="34" charset="0"/>
                <a:cs typeface="Segoe UI" pitchFamily="34" charset="0"/>
              </a:rPr>
              <a:t>в целом</a:t>
            </a:r>
          </a:p>
          <a:p>
            <a:pPr>
              <a:buNone/>
            </a:pPr>
            <a:r>
              <a:rPr lang="ru-RU" sz="2300" dirty="0" smtClean="0">
                <a:latin typeface="Segoe UI" pitchFamily="34" charset="0"/>
                <a:ea typeface="Segoe UI" pitchFamily="34" charset="0"/>
                <a:cs typeface="Segoe UI" pitchFamily="34" charset="0"/>
              </a:rPr>
              <a:t>движение </a:t>
            </a:r>
            <a:r>
              <a:rPr lang="ru-RU" sz="2300" dirty="0" smtClean="0">
                <a:latin typeface="Segoe UI" pitchFamily="34" charset="0"/>
                <a:ea typeface="Segoe UI" pitchFamily="34" charset="0"/>
                <a:cs typeface="Segoe UI" pitchFamily="34" charset="0"/>
              </a:rPr>
              <a:t>воды между </a:t>
            </a:r>
            <a:r>
              <a:rPr lang="ru-RU" sz="2300" dirty="0" smtClean="0">
                <a:latin typeface="Segoe UI" pitchFamily="34" charset="0"/>
                <a:ea typeface="Segoe UI" pitchFamily="34" charset="0"/>
                <a:cs typeface="Segoe UI" pitchFamily="34" charset="0"/>
              </a:rPr>
              <a:t>двумя</a:t>
            </a:r>
          </a:p>
          <a:p>
            <a:pPr>
              <a:buNone/>
            </a:pPr>
            <a:r>
              <a:rPr lang="ru-RU" sz="2300" dirty="0" smtClean="0">
                <a:latin typeface="Segoe UI" pitchFamily="34" charset="0"/>
                <a:ea typeface="Segoe UI" pitchFamily="34" charset="0"/>
                <a:cs typeface="Segoe UI" pitchFamily="34" charset="0"/>
              </a:rPr>
              <a:t>растворами </a:t>
            </a:r>
            <a:r>
              <a:rPr lang="ru-RU" sz="2300" dirty="0" smtClean="0">
                <a:latin typeface="Segoe UI" pitchFamily="34" charset="0"/>
                <a:ea typeface="Segoe UI" pitchFamily="34" charset="0"/>
                <a:cs typeface="Segoe UI" pitchFamily="34" charset="0"/>
              </a:rPr>
              <a:t>будет идти в </a:t>
            </a:r>
            <a:r>
              <a:rPr lang="ru-RU" sz="2300" dirty="0" smtClean="0">
                <a:latin typeface="Segoe UI" pitchFamily="34" charset="0"/>
                <a:ea typeface="Segoe UI" pitchFamily="34" charset="0"/>
                <a:cs typeface="Segoe UI" pitchFamily="34" charset="0"/>
              </a:rPr>
              <a:t>одну</a:t>
            </a:r>
          </a:p>
          <a:p>
            <a:pPr>
              <a:buNone/>
            </a:pPr>
            <a:r>
              <a:rPr lang="ru-RU" sz="2300" dirty="0" smtClean="0">
                <a:latin typeface="Segoe UI" pitchFamily="34" charset="0"/>
                <a:ea typeface="Segoe UI" pitchFamily="34" charset="0"/>
                <a:cs typeface="Segoe UI" pitchFamily="34" charset="0"/>
              </a:rPr>
              <a:t>сторону</a:t>
            </a:r>
            <a:r>
              <a:rPr lang="ru-RU" sz="2300" dirty="0" smtClean="0">
                <a:latin typeface="Segoe UI" pitchFamily="34" charset="0"/>
                <a:ea typeface="Segoe UI" pitchFamily="34" charset="0"/>
                <a:cs typeface="Segoe UI" pitchFamily="34" charset="0"/>
              </a:rPr>
              <a:t>. </a:t>
            </a:r>
            <a:endParaRPr lang="ru-RU" sz="2300" dirty="0">
              <a:latin typeface="Segoe UI" pitchFamily="34" charset="0"/>
              <a:ea typeface="Segoe UI" pitchFamily="34" charset="0"/>
              <a:cs typeface="Segoe UI" pitchFamily="34" charset="0"/>
            </a:endParaRPr>
          </a:p>
        </p:txBody>
      </p:sp>
      <p:sp>
        <p:nvSpPr>
          <p:cNvPr id="6" name="Содержимое 5"/>
          <p:cNvSpPr>
            <a:spLocks noGrp="1"/>
          </p:cNvSpPr>
          <p:nvPr>
            <p:ph sz="half" idx="2"/>
          </p:nvPr>
        </p:nvSpPr>
        <p:spPr>
          <a:xfrm>
            <a:off x="5257800" y="381000"/>
            <a:ext cx="4114800" cy="2743200"/>
          </a:xfrm>
        </p:spPr>
        <p:txBody>
          <a:bodyPr>
            <a:noAutofit/>
          </a:bodyPr>
          <a:lstStyle/>
          <a:p>
            <a:pPr>
              <a:buNone/>
            </a:pPr>
            <a:r>
              <a:rPr lang="ru-RU" sz="2100" dirty="0" smtClean="0">
                <a:latin typeface="Segoe UI" pitchFamily="34" charset="0"/>
                <a:ea typeface="Segoe UI" pitchFamily="34" charset="0"/>
                <a:cs typeface="Segoe UI" pitchFamily="34" charset="0"/>
              </a:rPr>
              <a:t>           В более</a:t>
            </a:r>
            <a:r>
              <a:rPr lang="ru-RU" sz="2100" dirty="0" smtClean="0">
                <a:latin typeface="Segoe UI" pitchFamily="34" charset="0"/>
                <a:ea typeface="Segoe UI" pitchFamily="34" charset="0"/>
                <a:cs typeface="Segoe UI" pitchFamily="34" charset="0"/>
              </a:rPr>
              <a:t> </a:t>
            </a:r>
            <a:r>
              <a:rPr lang="ru-RU" sz="2100" dirty="0" smtClean="0">
                <a:latin typeface="Segoe UI" pitchFamily="34" charset="0"/>
                <a:ea typeface="Segoe UI" pitchFamily="34" charset="0"/>
                <a:cs typeface="Segoe UI" pitchFamily="34" charset="0"/>
              </a:rPr>
              <a:t>разбавленном </a:t>
            </a:r>
          </a:p>
          <a:p>
            <a:pPr>
              <a:buNone/>
            </a:pPr>
            <a:r>
              <a:rPr lang="ru-RU" sz="2100" dirty="0" smtClean="0">
                <a:latin typeface="Segoe UI" pitchFamily="34" charset="0"/>
                <a:ea typeface="Segoe UI" pitchFamily="34" charset="0"/>
                <a:cs typeface="Segoe UI" pitchFamily="34" charset="0"/>
              </a:rPr>
              <a:t>растворе концентрация </a:t>
            </a:r>
          </a:p>
          <a:p>
            <a:pPr>
              <a:buNone/>
            </a:pPr>
            <a:r>
              <a:rPr lang="ru-RU" sz="2100" dirty="0" smtClean="0">
                <a:latin typeface="Segoe UI" pitchFamily="34" charset="0"/>
                <a:ea typeface="Segoe UI" pitchFamily="34" charset="0"/>
                <a:cs typeface="Segoe UI" pitchFamily="34" charset="0"/>
              </a:rPr>
              <a:t>сахара </a:t>
            </a:r>
            <a:r>
              <a:rPr lang="ru-RU" sz="2100" dirty="0" smtClean="0">
                <a:latin typeface="Segoe UI" pitchFamily="34" charset="0"/>
                <a:ea typeface="Segoe UI" pitchFamily="34" charset="0"/>
                <a:cs typeface="Segoe UI" pitchFamily="34" charset="0"/>
              </a:rPr>
              <a:t>повысится, </a:t>
            </a:r>
            <a:r>
              <a:rPr lang="ru-RU" sz="2100" dirty="0" smtClean="0">
                <a:latin typeface="Segoe UI" pitchFamily="34" charset="0"/>
                <a:ea typeface="Segoe UI" pitchFamily="34" charset="0"/>
                <a:cs typeface="Segoe UI" pitchFamily="34" charset="0"/>
              </a:rPr>
              <a:t>а в </a:t>
            </a:r>
            <a:r>
              <a:rPr lang="ru-RU" sz="2100" dirty="0" smtClean="0">
                <a:latin typeface="Segoe UI" pitchFamily="34" charset="0"/>
                <a:ea typeface="Segoe UI" pitchFamily="34" charset="0"/>
                <a:cs typeface="Segoe UI" pitchFamily="34" charset="0"/>
              </a:rPr>
              <a:t>более </a:t>
            </a:r>
            <a:endParaRPr lang="ru-RU" sz="2100" dirty="0" smtClean="0">
              <a:latin typeface="Segoe UI" pitchFamily="34" charset="0"/>
              <a:ea typeface="Segoe UI" pitchFamily="34" charset="0"/>
              <a:cs typeface="Segoe UI" pitchFamily="34" charset="0"/>
            </a:endParaRPr>
          </a:p>
          <a:p>
            <a:pPr>
              <a:buNone/>
            </a:pPr>
            <a:r>
              <a:rPr lang="ru-RU" sz="2100" dirty="0" smtClean="0">
                <a:latin typeface="Segoe UI" pitchFamily="34" charset="0"/>
                <a:ea typeface="Segoe UI" pitchFamily="34" charset="0"/>
                <a:cs typeface="Segoe UI" pitchFamily="34" charset="0"/>
              </a:rPr>
              <a:t>концентрированном, </a:t>
            </a:r>
          </a:p>
          <a:p>
            <a:pPr>
              <a:buNone/>
            </a:pPr>
            <a:r>
              <a:rPr lang="ru-RU" sz="2100" dirty="0" smtClean="0">
                <a:latin typeface="Segoe UI" pitchFamily="34" charset="0"/>
                <a:ea typeface="Segoe UI" pitchFamily="34" charset="0"/>
                <a:cs typeface="Segoe UI" pitchFamily="34" charset="0"/>
              </a:rPr>
              <a:t>наоборот</a:t>
            </a:r>
            <a:r>
              <a:rPr lang="ru-RU" sz="2100" dirty="0" smtClean="0">
                <a:latin typeface="Segoe UI" pitchFamily="34" charset="0"/>
                <a:ea typeface="Segoe UI" pitchFamily="34" charset="0"/>
                <a:cs typeface="Segoe UI" pitchFamily="34" charset="0"/>
              </a:rPr>
              <a:t>, понизится. </a:t>
            </a:r>
            <a:r>
              <a:rPr lang="ru-RU" sz="2100" dirty="0" smtClean="0">
                <a:latin typeface="Segoe UI" pitchFamily="34" charset="0"/>
                <a:ea typeface="Segoe UI" pitchFamily="34" charset="0"/>
                <a:cs typeface="Segoe UI" pitchFamily="34" charset="0"/>
              </a:rPr>
              <a:t>Когда</a:t>
            </a:r>
          </a:p>
          <a:p>
            <a:pPr>
              <a:buNone/>
            </a:pPr>
            <a:r>
              <a:rPr lang="ru-RU" sz="2100" dirty="0" smtClean="0">
                <a:latin typeface="Segoe UI" pitchFamily="34" charset="0"/>
                <a:ea typeface="Segoe UI" pitchFamily="34" charset="0"/>
                <a:cs typeface="Segoe UI" pitchFamily="34" charset="0"/>
              </a:rPr>
              <a:t>концентрация </a:t>
            </a:r>
            <a:r>
              <a:rPr lang="ru-RU" sz="2100" dirty="0" smtClean="0">
                <a:latin typeface="Segoe UI" pitchFamily="34" charset="0"/>
                <a:ea typeface="Segoe UI" pitchFamily="34" charset="0"/>
                <a:cs typeface="Segoe UI" pitchFamily="34" charset="0"/>
              </a:rPr>
              <a:t>сахара в </a:t>
            </a:r>
            <a:r>
              <a:rPr lang="ru-RU" sz="2100" dirty="0" smtClean="0">
                <a:latin typeface="Segoe UI" pitchFamily="34" charset="0"/>
                <a:ea typeface="Segoe UI" pitchFamily="34" charset="0"/>
                <a:cs typeface="Segoe UI" pitchFamily="34" charset="0"/>
              </a:rPr>
              <a:t>обоих</a:t>
            </a:r>
          </a:p>
          <a:p>
            <a:pPr>
              <a:buNone/>
            </a:pPr>
            <a:r>
              <a:rPr lang="ru-RU" sz="2100" dirty="0" smtClean="0">
                <a:latin typeface="Segoe UI" pitchFamily="34" charset="0"/>
                <a:ea typeface="Segoe UI" pitchFamily="34" charset="0"/>
                <a:cs typeface="Segoe UI" pitchFamily="34" charset="0"/>
              </a:rPr>
              <a:t>растворах </a:t>
            </a:r>
            <a:r>
              <a:rPr lang="ru-RU" sz="2100" dirty="0" smtClean="0">
                <a:latin typeface="Segoe UI" pitchFamily="34" charset="0"/>
                <a:ea typeface="Segoe UI" pitchFamily="34" charset="0"/>
                <a:cs typeface="Segoe UI" pitchFamily="34" charset="0"/>
              </a:rPr>
              <a:t>станет </a:t>
            </a:r>
            <a:r>
              <a:rPr lang="ru-RU" sz="2100" dirty="0" smtClean="0">
                <a:latin typeface="Segoe UI" pitchFamily="34" charset="0"/>
                <a:ea typeface="Segoe UI" pitchFamily="34" charset="0"/>
                <a:cs typeface="Segoe UI" pitchFamily="34" charset="0"/>
              </a:rPr>
              <a:t>одинаковой,</a:t>
            </a:r>
          </a:p>
          <a:p>
            <a:pPr>
              <a:buNone/>
            </a:pPr>
            <a:r>
              <a:rPr lang="ru-RU" sz="2100" dirty="0" smtClean="0">
                <a:latin typeface="Segoe UI" pitchFamily="34" charset="0"/>
                <a:ea typeface="Segoe UI" pitchFamily="34" charset="0"/>
                <a:cs typeface="Segoe UI" pitchFamily="34" charset="0"/>
              </a:rPr>
              <a:t>наступит </a:t>
            </a:r>
            <a:r>
              <a:rPr lang="ru-RU" sz="2100" dirty="0" smtClean="0">
                <a:latin typeface="Segoe UI" pitchFamily="34" charset="0"/>
                <a:ea typeface="Segoe UI" pitchFamily="34" charset="0"/>
                <a:cs typeface="Segoe UI" pitchFamily="34" charset="0"/>
              </a:rPr>
              <a:t>равновесие </a:t>
            </a:r>
            <a:r>
              <a:rPr lang="ru-RU" sz="2100" dirty="0" smtClean="0">
                <a:latin typeface="Segoe UI" pitchFamily="34" charset="0"/>
                <a:ea typeface="Segoe UI" pitchFamily="34" charset="0"/>
                <a:cs typeface="Segoe UI" pitchFamily="34" charset="0"/>
              </a:rPr>
              <a:t>–</a:t>
            </a:r>
          </a:p>
          <a:p>
            <a:pPr>
              <a:buNone/>
            </a:pPr>
            <a:r>
              <a:rPr lang="ru-RU" sz="2100" dirty="0" smtClean="0">
                <a:latin typeface="Segoe UI" pitchFamily="34" charset="0"/>
                <a:ea typeface="Segoe UI" pitchFamily="34" charset="0"/>
                <a:cs typeface="Segoe UI" pitchFamily="34" charset="0"/>
              </a:rPr>
              <a:t>изотонический </a:t>
            </a:r>
            <a:r>
              <a:rPr lang="ru-RU" sz="2100" dirty="0" smtClean="0">
                <a:latin typeface="Segoe UI" pitchFamily="34" charset="0"/>
                <a:ea typeface="Segoe UI" pitchFamily="34" charset="0"/>
                <a:cs typeface="Segoe UI" pitchFamily="34" charset="0"/>
              </a:rPr>
              <a:t>раствор.</a:t>
            </a:r>
            <a:endParaRPr lang="ru-RU" sz="2100" dirty="0"/>
          </a:p>
        </p:txBody>
      </p:sp>
      <p:pic>
        <p:nvPicPr>
          <p:cNvPr id="5" name="Рисунок 4" descr="osmosis3.gif"/>
          <p:cNvPicPr>
            <a:picLocks noChangeAspect="1"/>
          </p:cNvPicPr>
          <p:nvPr/>
        </p:nvPicPr>
        <p:blipFill>
          <a:blip r:embed="rId2"/>
          <a:stretch>
            <a:fillRect/>
          </a:stretch>
        </p:blipFill>
        <p:spPr>
          <a:xfrm>
            <a:off x="5257800" y="4038600"/>
            <a:ext cx="3886200" cy="2819400"/>
          </a:xfrm>
          <a:prstGeom prst="rect">
            <a:avLst/>
          </a:prstGeom>
        </p:spPr>
      </p:pic>
      <p:sp>
        <p:nvSpPr>
          <p:cNvPr id="7" name="Штриховая стрелка вправо 6"/>
          <p:cNvSpPr/>
          <p:nvPr/>
        </p:nvSpPr>
        <p:spPr>
          <a:xfrm>
            <a:off x="5334000" y="457200"/>
            <a:ext cx="6858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43000"/>
          </a:xfrm>
        </p:spPr>
        <p:txBody>
          <a:bodyPr>
            <a:normAutofit/>
          </a:bodyPr>
          <a:lstStyle/>
          <a:p>
            <a:r>
              <a:rPr lang="ru-RU" sz="5400" dirty="0" smtClean="0">
                <a:latin typeface="Segoe UI Light" pitchFamily="34" charset="0"/>
              </a:rPr>
              <a:t>История</a:t>
            </a:r>
            <a:endParaRPr lang="ru-RU" sz="5400" dirty="0">
              <a:latin typeface="Segoe UI Light" pitchFamily="34" charset="0"/>
            </a:endParaRPr>
          </a:p>
        </p:txBody>
      </p:sp>
      <p:sp>
        <p:nvSpPr>
          <p:cNvPr id="3" name="Содержимое 2"/>
          <p:cNvSpPr>
            <a:spLocks noGrp="1"/>
          </p:cNvSpPr>
          <p:nvPr>
            <p:ph idx="1"/>
          </p:nvPr>
        </p:nvSpPr>
        <p:spPr>
          <a:xfrm>
            <a:off x="228600" y="1143000"/>
            <a:ext cx="4267200" cy="5562600"/>
          </a:xfrm>
        </p:spPr>
        <p:txBody>
          <a:bodyPr anchor="t">
            <a:normAutofit fontScale="85000" lnSpcReduction="20000"/>
          </a:bodyPr>
          <a:lstStyle/>
          <a:p>
            <a:r>
              <a:rPr lang="ru-RU" dirty="0" smtClean="0">
                <a:latin typeface="Segoe UI" pitchFamily="34" charset="0"/>
                <a:ea typeface="Segoe UI" pitchFamily="34" charset="0"/>
                <a:cs typeface="Segoe UI" pitchFamily="34" charset="0"/>
              </a:rPr>
              <a:t>Впервые </a:t>
            </a:r>
            <a:r>
              <a:rPr lang="ru-RU" dirty="0" smtClean="0">
                <a:latin typeface="Segoe UI" pitchFamily="34" charset="0"/>
                <a:ea typeface="Segoe UI" pitchFamily="34" charset="0"/>
                <a:cs typeface="Segoe UI" pitchFamily="34" charset="0"/>
              </a:rPr>
              <a:t>осмос</a:t>
            </a:r>
          </a:p>
          <a:p>
            <a:pPr>
              <a:buNone/>
            </a:pPr>
            <a:r>
              <a:rPr lang="ru-RU" dirty="0" smtClean="0">
                <a:latin typeface="Segoe UI" pitchFamily="34" charset="0"/>
                <a:ea typeface="Segoe UI" pitchFamily="34" charset="0"/>
                <a:cs typeface="Segoe UI" pitchFamily="34" charset="0"/>
              </a:rPr>
              <a:t>наблюдал </a:t>
            </a:r>
            <a:r>
              <a:rPr lang="ru-RU" dirty="0" smtClean="0">
                <a:latin typeface="Segoe UI" pitchFamily="34" charset="0"/>
                <a:ea typeface="Segoe UI" pitchFamily="34" charset="0"/>
                <a:cs typeface="Segoe UI" pitchFamily="34" charset="0"/>
              </a:rPr>
              <a:t>А. </a:t>
            </a:r>
            <a:r>
              <a:rPr lang="ru-RU" dirty="0" err="1" smtClean="0">
                <a:latin typeface="Segoe UI" pitchFamily="34" charset="0"/>
                <a:ea typeface="Segoe UI" pitchFamily="34" charset="0"/>
                <a:cs typeface="Segoe UI" pitchFamily="34" charset="0"/>
              </a:rPr>
              <a:t>Нолле</a:t>
            </a:r>
            <a:r>
              <a:rPr lang="ru-RU" dirty="0" smtClean="0">
                <a:latin typeface="Segoe UI" pitchFamily="34" charset="0"/>
                <a:ea typeface="Segoe UI" pitchFamily="34" charset="0"/>
                <a:cs typeface="Segoe UI" pitchFamily="34" charset="0"/>
              </a:rPr>
              <a:t> </a:t>
            </a:r>
            <a:r>
              <a:rPr lang="ru-RU" dirty="0" smtClean="0">
                <a:latin typeface="Segoe UI" pitchFamily="34" charset="0"/>
                <a:ea typeface="Segoe UI" pitchFamily="34" charset="0"/>
                <a:cs typeface="Segoe UI" pitchFamily="34" charset="0"/>
              </a:rPr>
              <a:t>в</a:t>
            </a:r>
          </a:p>
          <a:p>
            <a:pPr>
              <a:buNone/>
            </a:pPr>
            <a:r>
              <a:rPr lang="ru-RU" dirty="0" smtClean="0">
                <a:latin typeface="Segoe UI" pitchFamily="34" charset="0"/>
                <a:ea typeface="Segoe UI" pitchFamily="34" charset="0"/>
                <a:cs typeface="Segoe UI" pitchFamily="34" charset="0"/>
              </a:rPr>
              <a:t>1748</a:t>
            </a:r>
            <a:r>
              <a:rPr lang="ru-RU" dirty="0" smtClean="0">
                <a:latin typeface="Segoe UI" pitchFamily="34" charset="0"/>
                <a:ea typeface="Segoe UI" pitchFamily="34" charset="0"/>
                <a:cs typeface="Segoe UI" pitchFamily="34" charset="0"/>
              </a:rPr>
              <a:t>, </a:t>
            </a:r>
            <a:r>
              <a:rPr lang="ru-RU" dirty="0" smtClean="0">
                <a:latin typeface="Segoe UI" pitchFamily="34" charset="0"/>
                <a:ea typeface="Segoe UI" pitchFamily="34" charset="0"/>
                <a:cs typeface="Segoe UI" pitchFamily="34" charset="0"/>
              </a:rPr>
              <a:t>однако</a:t>
            </a:r>
          </a:p>
          <a:p>
            <a:pPr>
              <a:buNone/>
            </a:pPr>
            <a:r>
              <a:rPr lang="ru-RU" dirty="0" smtClean="0">
                <a:latin typeface="Segoe UI" pitchFamily="34" charset="0"/>
                <a:ea typeface="Segoe UI" pitchFamily="34" charset="0"/>
                <a:cs typeface="Segoe UI" pitchFamily="34" charset="0"/>
              </a:rPr>
              <a:t>исследование этого</a:t>
            </a:r>
          </a:p>
          <a:p>
            <a:pPr>
              <a:buNone/>
            </a:pPr>
            <a:r>
              <a:rPr lang="ru-RU" dirty="0" smtClean="0">
                <a:latin typeface="Segoe UI" pitchFamily="34" charset="0"/>
                <a:ea typeface="Segoe UI" pitchFamily="34" charset="0"/>
                <a:cs typeface="Segoe UI" pitchFamily="34" charset="0"/>
              </a:rPr>
              <a:t>явления </a:t>
            </a:r>
            <a:r>
              <a:rPr lang="ru-RU" dirty="0" smtClean="0">
                <a:latin typeface="Segoe UI" pitchFamily="34" charset="0"/>
                <a:ea typeface="Segoe UI" pitchFamily="34" charset="0"/>
                <a:cs typeface="Segoe UI" pitchFamily="34" charset="0"/>
              </a:rPr>
              <a:t>было </a:t>
            </a:r>
            <a:r>
              <a:rPr lang="ru-RU" dirty="0" smtClean="0">
                <a:latin typeface="Segoe UI" pitchFamily="34" charset="0"/>
                <a:ea typeface="Segoe UI" pitchFamily="34" charset="0"/>
                <a:cs typeface="Segoe UI" pitchFamily="34" charset="0"/>
              </a:rPr>
              <a:t>начато</a:t>
            </a:r>
          </a:p>
          <a:p>
            <a:pPr>
              <a:buNone/>
            </a:pPr>
            <a:r>
              <a:rPr lang="ru-RU" dirty="0" smtClean="0">
                <a:latin typeface="Segoe UI" pitchFamily="34" charset="0"/>
                <a:ea typeface="Segoe UI" pitchFamily="34" charset="0"/>
                <a:cs typeface="Segoe UI" pitchFamily="34" charset="0"/>
              </a:rPr>
              <a:t>спустя </a:t>
            </a:r>
            <a:r>
              <a:rPr lang="ru-RU" dirty="0" smtClean="0">
                <a:latin typeface="Segoe UI" pitchFamily="34" charset="0"/>
                <a:ea typeface="Segoe UI" pitchFamily="34" charset="0"/>
                <a:cs typeface="Segoe UI" pitchFamily="34" charset="0"/>
              </a:rPr>
              <a:t>столетие</a:t>
            </a:r>
            <a:r>
              <a:rPr lang="ru-RU" dirty="0" smtClean="0">
                <a:latin typeface="Segoe UI" pitchFamily="34" charset="0"/>
                <a:ea typeface="Segoe UI" pitchFamily="34" charset="0"/>
                <a:cs typeface="Segoe UI" pitchFamily="34" charset="0"/>
              </a:rPr>
              <a:t>.</a:t>
            </a:r>
          </a:p>
          <a:p>
            <a:pPr>
              <a:buNone/>
            </a:pPr>
            <a:endParaRPr lang="ru-RU" dirty="0" smtClean="0">
              <a:latin typeface="Segoe UI" pitchFamily="34" charset="0"/>
              <a:ea typeface="Segoe UI" pitchFamily="34" charset="0"/>
              <a:cs typeface="Segoe UI" pitchFamily="34" charset="0"/>
            </a:endParaRPr>
          </a:p>
          <a:p>
            <a:r>
              <a:rPr lang="ru-RU" dirty="0" smtClean="0">
                <a:latin typeface="Segoe UI" pitchFamily="34" charset="0"/>
                <a:ea typeface="Segoe UI" pitchFamily="34" charset="0"/>
                <a:cs typeface="Segoe UI" pitchFamily="34" charset="0"/>
              </a:rPr>
              <a:t>Но и сейчас как</a:t>
            </a:r>
          </a:p>
          <a:p>
            <a:pPr>
              <a:buNone/>
            </a:pPr>
            <a:r>
              <a:rPr lang="ru-RU" dirty="0" smtClean="0">
                <a:latin typeface="Segoe UI" pitchFamily="34" charset="0"/>
                <a:ea typeface="Segoe UI" pitchFamily="34" charset="0"/>
                <a:cs typeface="Segoe UI" pitchFamily="34" charset="0"/>
              </a:rPr>
              <a:t>механизм </a:t>
            </a:r>
            <a:r>
              <a:rPr lang="ru-RU" dirty="0" smtClean="0">
                <a:latin typeface="Segoe UI" pitchFamily="34" charset="0"/>
                <a:ea typeface="Segoe UI" pitchFamily="34" charset="0"/>
                <a:cs typeface="Segoe UI" pitchFamily="34" charset="0"/>
              </a:rPr>
              <a:t>осмоса, </a:t>
            </a:r>
            <a:r>
              <a:rPr lang="ru-RU" dirty="0" smtClean="0">
                <a:latin typeface="Segoe UI" pitchFamily="34" charset="0"/>
                <a:ea typeface="Segoe UI" pitchFamily="34" charset="0"/>
                <a:cs typeface="Segoe UI" pitchFamily="34" charset="0"/>
              </a:rPr>
              <a:t>так</a:t>
            </a:r>
          </a:p>
          <a:p>
            <a:pPr>
              <a:buNone/>
            </a:pPr>
            <a:r>
              <a:rPr lang="ru-RU" dirty="0" smtClean="0">
                <a:latin typeface="Segoe UI" pitchFamily="34" charset="0"/>
                <a:ea typeface="Segoe UI" pitchFamily="34" charset="0"/>
                <a:cs typeface="Segoe UI" pitchFamily="34" charset="0"/>
              </a:rPr>
              <a:t>и факторы,</a:t>
            </a:r>
          </a:p>
          <a:p>
            <a:pPr>
              <a:buNone/>
            </a:pPr>
            <a:r>
              <a:rPr lang="ru-RU" dirty="0" smtClean="0">
                <a:latin typeface="Segoe UI" pitchFamily="34" charset="0"/>
                <a:ea typeface="Segoe UI" pitchFamily="34" charset="0"/>
                <a:cs typeface="Segoe UI" pitchFamily="34" charset="0"/>
              </a:rPr>
              <a:t>Определяющие</a:t>
            </a:r>
          </a:p>
          <a:p>
            <a:pPr>
              <a:buNone/>
            </a:pPr>
            <a:r>
              <a:rPr lang="ru-RU" dirty="0" smtClean="0">
                <a:latin typeface="Segoe UI" pitchFamily="34" charset="0"/>
                <a:ea typeface="Segoe UI" pitchFamily="34" charset="0"/>
                <a:cs typeface="Segoe UI" pitchFamily="34" charset="0"/>
              </a:rPr>
              <a:t>Проницаемость</a:t>
            </a:r>
          </a:p>
          <a:p>
            <a:pPr>
              <a:buNone/>
            </a:pPr>
            <a:r>
              <a:rPr lang="ru-RU" dirty="0" smtClean="0">
                <a:latin typeface="Segoe UI" pitchFamily="34" charset="0"/>
                <a:ea typeface="Segoe UI" pitchFamily="34" charset="0"/>
                <a:cs typeface="Segoe UI" pitchFamily="34" charset="0"/>
              </a:rPr>
              <a:t>мембран</a:t>
            </a:r>
            <a:r>
              <a:rPr lang="ru-RU" dirty="0" smtClean="0">
                <a:latin typeface="Segoe UI" pitchFamily="34" charset="0"/>
                <a:ea typeface="Segoe UI" pitchFamily="34" charset="0"/>
                <a:cs typeface="Segoe UI" pitchFamily="34" charset="0"/>
              </a:rPr>
              <a:t>, еще не </a:t>
            </a:r>
            <a:r>
              <a:rPr lang="ru-RU" dirty="0" smtClean="0">
                <a:latin typeface="Segoe UI" pitchFamily="34" charset="0"/>
                <a:ea typeface="Segoe UI" pitchFamily="34" charset="0"/>
                <a:cs typeface="Segoe UI" pitchFamily="34" charset="0"/>
              </a:rPr>
              <a:t>до</a:t>
            </a:r>
          </a:p>
          <a:p>
            <a:pPr>
              <a:buNone/>
            </a:pPr>
            <a:r>
              <a:rPr lang="ru-RU" dirty="0" smtClean="0">
                <a:latin typeface="Segoe UI" pitchFamily="34" charset="0"/>
                <a:ea typeface="Segoe UI" pitchFamily="34" charset="0"/>
                <a:cs typeface="Segoe UI" pitchFamily="34" charset="0"/>
              </a:rPr>
              <a:t>конца </a:t>
            </a:r>
            <a:r>
              <a:rPr lang="ru-RU" dirty="0" smtClean="0">
                <a:latin typeface="Segoe UI" pitchFamily="34" charset="0"/>
                <a:ea typeface="Segoe UI" pitchFamily="34" charset="0"/>
                <a:cs typeface="Segoe UI" pitchFamily="34" charset="0"/>
              </a:rPr>
              <a:t>изучены.</a:t>
            </a:r>
            <a:endParaRPr lang="ru-RU" dirty="0" smtClean="0">
              <a:latin typeface="Segoe UI" pitchFamily="34" charset="0"/>
              <a:ea typeface="Segoe UI" pitchFamily="34" charset="0"/>
              <a:cs typeface="Segoe UI" pitchFamily="34" charset="0"/>
            </a:endParaRPr>
          </a:p>
          <a:p>
            <a:pPr algn="ctr">
              <a:buNone/>
            </a:pPr>
            <a:endParaRPr lang="ru-RU" dirty="0">
              <a:latin typeface="Segoe UI" pitchFamily="34" charset="0"/>
              <a:ea typeface="Segoe UI" pitchFamily="34" charset="0"/>
              <a:cs typeface="Segoe UI" pitchFamily="34" charset="0"/>
            </a:endParaRPr>
          </a:p>
        </p:txBody>
      </p:sp>
      <p:pic>
        <p:nvPicPr>
          <p:cNvPr id="20483" name="Picture 3"/>
          <p:cNvPicPr>
            <a:picLocks noChangeAspect="1" noChangeArrowheads="1"/>
          </p:cNvPicPr>
          <p:nvPr/>
        </p:nvPicPr>
        <p:blipFill>
          <a:blip r:embed="rId2"/>
          <a:srcRect/>
          <a:stretch>
            <a:fillRect/>
          </a:stretch>
        </p:blipFill>
        <p:spPr bwMode="auto">
          <a:xfrm>
            <a:off x="4800600" y="1371601"/>
            <a:ext cx="40386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696200" cy="944562"/>
          </a:xfrm>
        </p:spPr>
        <p:txBody>
          <a:bodyPr>
            <a:noAutofit/>
          </a:bodyPr>
          <a:lstStyle/>
          <a:p>
            <a:r>
              <a:rPr lang="ru-RU" sz="5400" dirty="0" smtClean="0">
                <a:latin typeface="Segoe UI Light" pitchFamily="34" charset="0"/>
              </a:rPr>
              <a:t>Осмотическое давление</a:t>
            </a:r>
            <a:endParaRPr lang="ru-RU" sz="5400" dirty="0">
              <a:latin typeface="Segoe UI Light" pitchFamily="34" charset="0"/>
            </a:endParaRPr>
          </a:p>
        </p:txBody>
      </p:sp>
      <p:sp>
        <p:nvSpPr>
          <p:cNvPr id="3" name="Содержимое 2"/>
          <p:cNvSpPr>
            <a:spLocks noGrp="1"/>
          </p:cNvSpPr>
          <p:nvPr>
            <p:ph idx="1"/>
          </p:nvPr>
        </p:nvSpPr>
        <p:spPr>
          <a:xfrm>
            <a:off x="-152400" y="1371600"/>
            <a:ext cx="9525000" cy="5486400"/>
          </a:xfrm>
        </p:spPr>
        <p:txBody>
          <a:bodyPr>
            <a:normAutofit/>
          </a:bodyPr>
          <a:lstStyle/>
          <a:p>
            <a:pPr marL="419100" indent="-57150">
              <a:buNone/>
            </a:pPr>
            <a:r>
              <a:rPr lang="ru-RU" dirty="0" smtClean="0">
                <a:latin typeface="Segoe UI" pitchFamily="34" charset="0"/>
                <a:ea typeface="Segoe UI" pitchFamily="34" charset="0"/>
                <a:cs typeface="Segoe UI" pitchFamily="34" charset="0"/>
              </a:rPr>
              <a:t>Когда два раствора с разной концентрацией растворенных веществ разделены полупроницаемой мембраной, на нее действует сила, направленная от более разбавленного к более концентрированному раствору. Эта сила, называемая осмотическим давлением, может быть очень значительной. В дереве, например, под действием осмотического давления растительный сок поднимается от корней до самой верхушки.</a:t>
            </a:r>
          </a:p>
          <a:p>
            <a:endParaRPr lang="ru-RU" dirty="0"/>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p:cNvPicPr>
            <a:picLocks noGrp="1" noChangeAspect="1" noChangeArrowheads="1"/>
          </p:cNvPicPr>
          <p:nvPr>
            <p:ph idx="1"/>
          </p:nvPr>
        </p:nvPicPr>
        <p:blipFill>
          <a:blip r:embed="rId2"/>
          <a:srcRect r="166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7467600" cy="1143000"/>
          </a:xfrm>
        </p:spPr>
        <p:txBody>
          <a:bodyPr>
            <a:normAutofit/>
          </a:bodyPr>
          <a:lstStyle/>
          <a:p>
            <a:r>
              <a:rPr lang="ru-RU" sz="4800" dirty="0" smtClean="0">
                <a:latin typeface="Segoe UI Light" pitchFamily="34" charset="0"/>
              </a:rPr>
              <a:t>Обратный осмос</a:t>
            </a:r>
            <a:endParaRPr lang="ru-RU" sz="4800" dirty="0">
              <a:latin typeface="Segoe UI Light" pitchFamily="34" charset="0"/>
            </a:endParaRPr>
          </a:p>
        </p:txBody>
      </p:sp>
      <p:sp>
        <p:nvSpPr>
          <p:cNvPr id="3" name="Содержимое 2"/>
          <p:cNvSpPr>
            <a:spLocks noGrp="1"/>
          </p:cNvSpPr>
          <p:nvPr>
            <p:ph sz="half" idx="1"/>
          </p:nvPr>
        </p:nvSpPr>
        <p:spPr>
          <a:xfrm>
            <a:off x="-152400" y="3276600"/>
            <a:ext cx="3810000" cy="3429000"/>
          </a:xfrm>
        </p:spPr>
        <p:txBody>
          <a:bodyPr>
            <a:noAutofit/>
          </a:bodyPr>
          <a:lstStyle/>
          <a:p>
            <a:pPr marL="419100" indent="-57150">
              <a:buNone/>
            </a:pPr>
            <a:r>
              <a:rPr lang="ru-RU" sz="2400" dirty="0" smtClean="0">
                <a:latin typeface="Segoe UI" pitchFamily="34" charset="0"/>
                <a:ea typeface="Segoe UI" pitchFamily="34" charset="0"/>
                <a:cs typeface="Segoe UI" pitchFamily="34" charset="0"/>
              </a:rPr>
              <a:t>При </a:t>
            </a:r>
            <a:r>
              <a:rPr lang="ru-RU" sz="2400" dirty="0" smtClean="0">
                <a:latin typeface="Segoe UI" pitchFamily="34" charset="0"/>
                <a:ea typeface="Segoe UI" pitchFamily="34" charset="0"/>
                <a:cs typeface="Segoe UI" pitchFamily="34" charset="0"/>
              </a:rPr>
              <a:t>обратном </a:t>
            </a:r>
            <a:r>
              <a:rPr lang="ru-RU" sz="2400" dirty="0" smtClean="0">
                <a:latin typeface="Segoe UI" pitchFamily="34" charset="0"/>
                <a:ea typeface="Segoe UI" pitchFamily="34" charset="0"/>
                <a:cs typeface="Segoe UI" pitchFamily="34" charset="0"/>
              </a:rPr>
              <a:t>осмосе</a:t>
            </a:r>
          </a:p>
          <a:p>
            <a:pPr marL="419100" indent="-57150">
              <a:buNone/>
            </a:pPr>
            <a:r>
              <a:rPr lang="ru-RU" sz="2400" dirty="0" smtClean="0">
                <a:latin typeface="Segoe UI" pitchFamily="34" charset="0"/>
                <a:ea typeface="Segoe UI" pitchFamily="34" charset="0"/>
                <a:cs typeface="Segoe UI" pitchFamily="34" charset="0"/>
              </a:rPr>
              <a:t>из </a:t>
            </a:r>
            <a:r>
              <a:rPr lang="ru-RU" sz="2400" dirty="0" smtClean="0">
                <a:latin typeface="Segoe UI" pitchFamily="34" charset="0"/>
                <a:ea typeface="Segoe UI" pitchFamily="34" charset="0"/>
                <a:cs typeface="Segoe UI" pitchFamily="34" charset="0"/>
              </a:rPr>
              <a:t>раствора </a:t>
            </a:r>
            <a:r>
              <a:rPr lang="ru-RU" sz="2400" dirty="0" smtClean="0">
                <a:latin typeface="Segoe UI" pitchFamily="34" charset="0"/>
                <a:ea typeface="Segoe UI" pitchFamily="34" charset="0"/>
                <a:cs typeface="Segoe UI" pitchFamily="34" charset="0"/>
              </a:rPr>
              <a:t>удаляется</a:t>
            </a:r>
          </a:p>
          <a:p>
            <a:pPr marL="419100" indent="-57150">
              <a:buNone/>
            </a:pPr>
            <a:r>
              <a:rPr lang="ru-RU" sz="2400" dirty="0" smtClean="0">
                <a:latin typeface="Segoe UI" pitchFamily="34" charset="0"/>
                <a:ea typeface="Segoe UI" pitchFamily="34" charset="0"/>
                <a:cs typeface="Segoe UI" pitchFamily="34" charset="0"/>
              </a:rPr>
              <a:t>растворитель</a:t>
            </a:r>
            <a:r>
              <a:rPr lang="ru-RU" sz="2400" dirty="0" smtClean="0">
                <a:latin typeface="Segoe UI" pitchFamily="34" charset="0"/>
                <a:ea typeface="Segoe UI" pitchFamily="34" charset="0"/>
                <a:cs typeface="Segoe UI" pitchFamily="34" charset="0"/>
              </a:rPr>
              <a:t>, </a:t>
            </a:r>
            <a:r>
              <a:rPr lang="ru-RU" sz="2400" dirty="0" smtClean="0">
                <a:latin typeface="Segoe UI" pitchFamily="34" charset="0"/>
                <a:ea typeface="Segoe UI" pitchFamily="34" charset="0"/>
                <a:cs typeface="Segoe UI" pitchFamily="34" charset="0"/>
              </a:rPr>
              <a:t>который</a:t>
            </a:r>
          </a:p>
          <a:p>
            <a:pPr marL="419100" indent="-57150">
              <a:buNone/>
            </a:pPr>
            <a:r>
              <a:rPr lang="ru-RU" sz="2400" dirty="0" smtClean="0">
                <a:latin typeface="Segoe UI" pitchFamily="34" charset="0"/>
                <a:ea typeface="Segoe UI" pitchFamily="34" charset="0"/>
                <a:cs typeface="Segoe UI" pitchFamily="34" charset="0"/>
              </a:rPr>
              <a:t>в терминах</a:t>
            </a:r>
          </a:p>
          <a:p>
            <a:pPr marL="419100" indent="-57150">
              <a:buNone/>
            </a:pPr>
            <a:r>
              <a:rPr lang="ru-RU" sz="2400" dirty="0" smtClean="0">
                <a:latin typeface="Segoe UI" pitchFamily="34" charset="0"/>
                <a:ea typeface="Segoe UI" pitchFamily="34" charset="0"/>
                <a:cs typeface="Segoe UI" pitchFamily="34" charset="0"/>
              </a:rPr>
              <a:t>водоочистки и</a:t>
            </a:r>
          </a:p>
          <a:p>
            <a:pPr marL="419100" indent="-57150">
              <a:buNone/>
            </a:pPr>
            <a:r>
              <a:rPr lang="ru-RU" sz="2400" dirty="0" smtClean="0">
                <a:latin typeface="Segoe UI" pitchFamily="34" charset="0"/>
                <a:ea typeface="Segoe UI" pitchFamily="34" charset="0"/>
                <a:cs typeface="Segoe UI" pitchFamily="34" charset="0"/>
              </a:rPr>
              <a:t>является очищенной</a:t>
            </a:r>
          </a:p>
          <a:p>
            <a:pPr marL="419100" indent="-57150">
              <a:buNone/>
            </a:pPr>
            <a:r>
              <a:rPr lang="ru-RU" sz="2400" dirty="0" smtClean="0">
                <a:latin typeface="Segoe UI" pitchFamily="34" charset="0"/>
                <a:ea typeface="Segoe UI" pitchFamily="34" charset="0"/>
                <a:cs typeface="Segoe UI" pitchFamily="34" charset="0"/>
              </a:rPr>
              <a:t>от растворенных</a:t>
            </a:r>
          </a:p>
          <a:p>
            <a:pPr marL="419100" indent="-57150">
              <a:buNone/>
            </a:pPr>
            <a:r>
              <a:rPr lang="ru-RU" sz="2400" dirty="0" smtClean="0">
                <a:latin typeface="Segoe UI" pitchFamily="34" charset="0"/>
                <a:ea typeface="Segoe UI" pitchFamily="34" charset="0"/>
                <a:cs typeface="Segoe UI" pitchFamily="34" charset="0"/>
              </a:rPr>
              <a:t>примесей </a:t>
            </a:r>
            <a:r>
              <a:rPr lang="ru-RU" sz="2400" dirty="0" smtClean="0">
                <a:latin typeface="Segoe UI" pitchFamily="34" charset="0"/>
                <a:ea typeface="Segoe UI" pitchFamily="34" charset="0"/>
                <a:cs typeface="Segoe UI" pitchFamily="34" charset="0"/>
              </a:rPr>
              <a:t>водой.</a:t>
            </a:r>
            <a:endParaRPr lang="ru-RU" sz="2400" dirty="0">
              <a:latin typeface="Segoe UI" pitchFamily="34" charset="0"/>
              <a:ea typeface="Segoe UI" pitchFamily="34" charset="0"/>
              <a:cs typeface="Segoe UI" pitchFamily="34" charset="0"/>
            </a:endParaRPr>
          </a:p>
        </p:txBody>
      </p:sp>
      <p:sp>
        <p:nvSpPr>
          <p:cNvPr id="5" name="Содержимое 4"/>
          <p:cNvSpPr>
            <a:spLocks noGrp="1"/>
          </p:cNvSpPr>
          <p:nvPr>
            <p:ph sz="half" idx="2"/>
          </p:nvPr>
        </p:nvSpPr>
        <p:spPr>
          <a:xfrm>
            <a:off x="152400" y="1295400"/>
            <a:ext cx="8610600" cy="1600200"/>
          </a:xfrm>
        </p:spPr>
        <p:txBody>
          <a:bodyPr>
            <a:normAutofit fontScale="92500" lnSpcReduction="10000"/>
          </a:bodyPr>
          <a:lstStyle/>
          <a:p>
            <a:pPr>
              <a:buNone/>
            </a:pPr>
            <a:r>
              <a:rPr lang="ru-RU" sz="2800" dirty="0" smtClean="0">
                <a:latin typeface="Segoe UI" pitchFamily="34" charset="0"/>
                <a:ea typeface="Segoe UI" pitchFamily="34" charset="0"/>
                <a:cs typeface="Segoe UI" pitchFamily="34" charset="0"/>
              </a:rPr>
              <a:t>Это процесс удаления растворителя из раствора с помощью полупроницаемой мембраны.</a:t>
            </a:r>
          </a:p>
          <a:p>
            <a:pPr>
              <a:buNone/>
            </a:pPr>
            <a:r>
              <a:rPr lang="ru-RU" sz="2800" dirty="0" smtClean="0">
                <a:latin typeface="Segoe UI" pitchFamily="34" charset="0"/>
                <a:ea typeface="Segoe UI" pitchFamily="34" charset="0"/>
                <a:cs typeface="Segoe UI" pitchFamily="34" charset="0"/>
              </a:rPr>
              <a:t>Растворитель в этом случае – вода, а раствор –другие вещества в этой воде.</a:t>
            </a:r>
            <a:endParaRPr lang="ru-RU" dirty="0"/>
          </a:p>
        </p:txBody>
      </p:sp>
      <p:pic>
        <p:nvPicPr>
          <p:cNvPr id="24578" name="Picture 2"/>
          <p:cNvPicPr>
            <a:picLocks noChangeAspect="1" noChangeArrowheads="1"/>
          </p:cNvPicPr>
          <p:nvPr/>
        </p:nvPicPr>
        <p:blipFill>
          <a:blip r:embed="rId2"/>
          <a:srcRect/>
          <a:stretch>
            <a:fillRect/>
          </a:stretch>
        </p:blipFill>
        <p:spPr bwMode="auto">
          <a:xfrm>
            <a:off x="3733800" y="3048000"/>
            <a:ext cx="5410200" cy="3810000"/>
          </a:xfrm>
          <a:prstGeom prst="rect">
            <a:avLst/>
          </a:prstGeom>
          <a:noFill/>
          <a:ln w="9525">
            <a:noFill/>
            <a:miter lim="800000"/>
            <a:headEnd/>
            <a:tailEnd/>
          </a:ln>
          <a:effectLst>
            <a:softEdge rad="3175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7924800" cy="1143000"/>
          </a:xfrm>
        </p:spPr>
        <p:txBody>
          <a:bodyPr>
            <a:normAutofit/>
          </a:bodyPr>
          <a:lstStyle/>
          <a:p>
            <a:r>
              <a:rPr lang="ru-RU" sz="5400" dirty="0" smtClean="0">
                <a:latin typeface="Segoe UI Light" pitchFamily="34" charset="0"/>
              </a:rPr>
              <a:t>Значение осмоса</a:t>
            </a:r>
            <a:endParaRPr lang="ru-RU" sz="5400" dirty="0">
              <a:latin typeface="Segoe UI Light" pitchFamily="34" charset="0"/>
            </a:endParaRPr>
          </a:p>
        </p:txBody>
      </p:sp>
      <p:sp>
        <p:nvSpPr>
          <p:cNvPr id="3" name="Содержимое 2"/>
          <p:cNvSpPr>
            <a:spLocks noGrp="1"/>
          </p:cNvSpPr>
          <p:nvPr>
            <p:ph idx="1"/>
          </p:nvPr>
        </p:nvSpPr>
        <p:spPr/>
        <p:txBody>
          <a:bodyPr>
            <a:normAutofit/>
          </a:bodyPr>
          <a:lstStyle/>
          <a:p>
            <a:pPr>
              <a:buNone/>
            </a:pPr>
            <a:endParaRPr lang="ru-RU" sz="2400" dirty="0">
              <a:latin typeface="Segoe UI" pitchFamily="34" charset="0"/>
              <a:ea typeface="Segoe UI" pitchFamily="34" charset="0"/>
              <a:cs typeface="Segoe UI" pitchFamily="34" charset="0"/>
            </a:endParaRPr>
          </a:p>
        </p:txBody>
      </p:sp>
      <p:graphicFrame>
        <p:nvGraphicFramePr>
          <p:cNvPr id="4" name="Схема 3"/>
          <p:cNvGraphicFramePr/>
          <p:nvPr/>
        </p:nvGraphicFramePr>
        <p:xfrm>
          <a:off x="304800" y="1295400"/>
          <a:ext cx="8534400"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CC40127-3EEA-4584-B42D-5E965C668E88}"/>
                                            </p:graphicEl>
                                          </p:spTgt>
                                        </p:tgtEl>
                                        <p:attrNameLst>
                                          <p:attrName>style.visibility</p:attrName>
                                        </p:attrNameLst>
                                      </p:cBhvr>
                                      <p:to>
                                        <p:strVal val="visible"/>
                                      </p:to>
                                    </p:set>
                                    <p:animEffect transition="in" filter="fade">
                                      <p:cBhvr>
                                        <p:cTn id="7" dur="2000"/>
                                        <p:tgtEl>
                                          <p:spTgt spid="4">
                                            <p:graphicEl>
                                              <a:dgm id="{1CC40127-3EEA-4584-B42D-5E965C668E8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A4C9CF4-1AC3-49F4-97D6-4B9CE1C823F7}"/>
                                            </p:graphicEl>
                                          </p:spTgt>
                                        </p:tgtEl>
                                        <p:attrNameLst>
                                          <p:attrName>style.visibility</p:attrName>
                                        </p:attrNameLst>
                                      </p:cBhvr>
                                      <p:to>
                                        <p:strVal val="visible"/>
                                      </p:to>
                                    </p:set>
                                    <p:animEffect transition="in" filter="fade">
                                      <p:cBhvr>
                                        <p:cTn id="10" dur="2000"/>
                                        <p:tgtEl>
                                          <p:spTgt spid="4">
                                            <p:graphicEl>
                                              <a:dgm id="{0A4C9CF4-1AC3-49F4-97D6-4B9CE1C823F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CB93AB7F-B119-448B-AE4E-8B3737F9EF2E}"/>
                                            </p:graphicEl>
                                          </p:spTgt>
                                        </p:tgtEl>
                                        <p:attrNameLst>
                                          <p:attrName>style.visibility</p:attrName>
                                        </p:attrNameLst>
                                      </p:cBhvr>
                                      <p:to>
                                        <p:strVal val="visible"/>
                                      </p:to>
                                    </p:set>
                                    <p:animEffect transition="in" filter="fade">
                                      <p:cBhvr>
                                        <p:cTn id="13" dur="2000"/>
                                        <p:tgtEl>
                                          <p:spTgt spid="4">
                                            <p:graphicEl>
                                              <a:dgm id="{CB93AB7F-B119-448B-AE4E-8B3737F9EF2E}"/>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9F8B184D-3646-4736-958A-246F3B6AF426}"/>
                                            </p:graphicEl>
                                          </p:spTgt>
                                        </p:tgtEl>
                                        <p:attrNameLst>
                                          <p:attrName>style.visibility</p:attrName>
                                        </p:attrNameLst>
                                      </p:cBhvr>
                                      <p:to>
                                        <p:strVal val="visible"/>
                                      </p:to>
                                    </p:set>
                                    <p:animEffect transition="in" filter="fade">
                                      <p:cBhvr>
                                        <p:cTn id="16" dur="2000"/>
                                        <p:tgtEl>
                                          <p:spTgt spid="4">
                                            <p:graphicEl>
                                              <a:dgm id="{9F8B184D-3646-4736-958A-246F3B6AF4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304800" y="6858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24E7922-063E-46E0-BF31-9FCE22DDAFF4}"/>
                                            </p:graphicEl>
                                          </p:spTgt>
                                        </p:tgtEl>
                                        <p:attrNameLst>
                                          <p:attrName>style.visibility</p:attrName>
                                        </p:attrNameLst>
                                      </p:cBhvr>
                                      <p:to>
                                        <p:strVal val="visible"/>
                                      </p:to>
                                    </p:set>
                                    <p:animEffect transition="in" filter="fade">
                                      <p:cBhvr>
                                        <p:cTn id="7" dur="2000"/>
                                        <p:tgtEl>
                                          <p:spTgt spid="4">
                                            <p:graphicEl>
                                              <a:dgm id="{524E7922-063E-46E0-BF31-9FCE22DDAFF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FD1AE5D-A71F-4513-A03B-3C61703DCD5A}"/>
                                            </p:graphicEl>
                                          </p:spTgt>
                                        </p:tgtEl>
                                        <p:attrNameLst>
                                          <p:attrName>style.visibility</p:attrName>
                                        </p:attrNameLst>
                                      </p:cBhvr>
                                      <p:to>
                                        <p:strVal val="visible"/>
                                      </p:to>
                                    </p:set>
                                    <p:animEffect transition="in" filter="fade">
                                      <p:cBhvr>
                                        <p:cTn id="10" dur="2000"/>
                                        <p:tgtEl>
                                          <p:spTgt spid="4">
                                            <p:graphicEl>
                                              <a:dgm id="{CFD1AE5D-A71F-4513-A03B-3C61703DCD5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702653B1-B541-45AC-A9F8-5BDA872195EF}"/>
                                            </p:graphicEl>
                                          </p:spTgt>
                                        </p:tgtEl>
                                        <p:attrNameLst>
                                          <p:attrName>style.visibility</p:attrName>
                                        </p:attrNameLst>
                                      </p:cBhvr>
                                      <p:to>
                                        <p:strVal val="visible"/>
                                      </p:to>
                                    </p:set>
                                    <p:animEffect transition="in" filter="fade">
                                      <p:cBhvr>
                                        <p:cTn id="13" dur="2000"/>
                                        <p:tgtEl>
                                          <p:spTgt spid="4">
                                            <p:graphicEl>
                                              <a:dgm id="{702653B1-B541-45AC-A9F8-5BDA872195EF}"/>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E26AFF0-1863-4B5C-A78B-138431FA5AB6}"/>
                                            </p:graphicEl>
                                          </p:spTgt>
                                        </p:tgtEl>
                                        <p:attrNameLst>
                                          <p:attrName>style.visibility</p:attrName>
                                        </p:attrNameLst>
                                      </p:cBhvr>
                                      <p:to>
                                        <p:strVal val="visible"/>
                                      </p:to>
                                    </p:set>
                                    <p:animEffect transition="in" filter="fade">
                                      <p:cBhvr>
                                        <p:cTn id="16" dur="2000"/>
                                        <p:tgtEl>
                                          <p:spTgt spid="4">
                                            <p:graphicEl>
                                              <a:dgm id="{FE26AFF0-1863-4B5C-A78B-138431FA5A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462</TotalTime>
  <Words>503</Words>
  <Application>Microsoft Office PowerPoint</Application>
  <PresentationFormat>Экран (4:3)</PresentationFormat>
  <Paragraphs>64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Helvetica</vt:lpstr>
      <vt:lpstr>Техническая</vt:lpstr>
      <vt:lpstr>осмос</vt:lpstr>
      <vt:lpstr>Осмос - это…</vt:lpstr>
      <vt:lpstr>Пример осмоса</vt:lpstr>
      <vt:lpstr>История</vt:lpstr>
      <vt:lpstr>Осмотическое давление</vt:lpstr>
      <vt:lpstr>Слайд 6</vt:lpstr>
      <vt:lpstr>Обратный осмос</vt:lpstr>
      <vt:lpstr>Значение осмоса</vt:lpstr>
      <vt:lpstr>Слайд 9</vt:lpstr>
      <vt:lpstr>Слайд 10</vt:lpstr>
      <vt:lpstr>Использование в промышленности</vt:lpstr>
      <vt:lpstr>Слайд 12</vt:lpstr>
      <vt:lpstr>Спасибо за внимание</vt:lpstr>
    </vt:vector>
  </TitlesOfParts>
  <Company>TechSmith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Bogdana_Yarik</cp:lastModifiedBy>
  <cp:revision>24</cp:revision>
  <dcterms:created xsi:type="dcterms:W3CDTF">2009-12-08T17:51:58Z</dcterms:created>
  <dcterms:modified xsi:type="dcterms:W3CDTF">2013-01-19T11:57:42Z</dcterms:modified>
</cp:coreProperties>
</file>