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88" r:id="rId5"/>
    <p:sldId id="266" r:id="rId6"/>
    <p:sldId id="267" r:id="rId7"/>
    <p:sldId id="264" r:id="rId8"/>
    <p:sldId id="265" r:id="rId9"/>
    <p:sldId id="260" r:id="rId10"/>
    <p:sldId id="279" r:id="rId11"/>
    <p:sldId id="268" r:id="rId12"/>
    <p:sldId id="277" r:id="rId13"/>
    <p:sldId id="261" r:id="rId14"/>
    <p:sldId id="278" r:id="rId15"/>
    <p:sldId id="276" r:id="rId16"/>
    <p:sldId id="262" r:id="rId17"/>
    <p:sldId id="256" r:id="rId18"/>
    <p:sldId id="280" r:id="rId19"/>
    <p:sldId id="269" r:id="rId20"/>
    <p:sldId id="270" r:id="rId21"/>
    <p:sldId id="271" r:id="rId22"/>
    <p:sldId id="272" r:id="rId23"/>
    <p:sldId id="273" r:id="rId24"/>
    <p:sldId id="275" r:id="rId25"/>
    <p:sldId id="281" r:id="rId26"/>
    <p:sldId id="286" r:id="rId27"/>
    <p:sldId id="282" r:id="rId28"/>
    <p:sldId id="285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90" autoAdjust="0"/>
  </p:normalViewPr>
  <p:slideViewPr>
    <p:cSldViewPr>
      <p:cViewPr>
        <p:scale>
          <a:sx n="61" d="100"/>
          <a:sy n="61" d="100"/>
        </p:scale>
        <p:origin x="-2418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C7AEB1-DBAD-4547-9F45-971DE13D85C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A284C5-D0A2-4428-9299-B83A2A52A8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1000164" y="1857364"/>
            <a:ext cx="8215338" cy="1285884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                 </a:t>
            </a:r>
            <a:r>
              <a:rPr lang="ru-RU" sz="4400" b="1" i="1" dirty="0" smtClean="0">
                <a:solidFill>
                  <a:srgbClr val="FFFF00"/>
                </a:solidFill>
              </a:rPr>
              <a:t> Тип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Членистоногі</a:t>
            </a:r>
            <a:r>
              <a:rPr lang="ru-RU" sz="4400" b="1" i="1" dirty="0" smtClean="0">
                <a:solidFill>
                  <a:srgbClr val="FFFF00"/>
                </a:solidFill>
              </a:rPr>
              <a:t>.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06563" y="5578475"/>
            <a:ext cx="588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57356" y="5643578"/>
            <a:ext cx="397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76463" y="5465763"/>
            <a:ext cx="390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572000" y="5516563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12" name="Рисунок 11" descr="j0351112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1810693" cy="1738265"/>
          </a:xfrm>
          <a:prstGeom prst="rect">
            <a:avLst/>
          </a:prstGeom>
        </p:spPr>
      </p:pic>
      <p:pic>
        <p:nvPicPr>
          <p:cNvPr id="13" name="Рисунок 12" descr="j035106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28604"/>
            <a:ext cx="1795604" cy="1635659"/>
          </a:xfrm>
          <a:prstGeom prst="rect">
            <a:avLst/>
          </a:prstGeom>
        </p:spPr>
      </p:pic>
      <p:pic>
        <p:nvPicPr>
          <p:cNvPr id="14" name="Рисунок 13" descr="j035101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1472" y="5066923"/>
            <a:ext cx="2062089" cy="1791077"/>
          </a:xfrm>
          <a:prstGeom prst="rect">
            <a:avLst/>
          </a:prstGeom>
        </p:spPr>
      </p:pic>
      <p:pic>
        <p:nvPicPr>
          <p:cNvPr id="15" name="Рисунок 14" descr="j035101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357950" y="2643182"/>
            <a:ext cx="2398113" cy="1358020"/>
          </a:xfrm>
          <a:prstGeom prst="rect">
            <a:avLst/>
          </a:prstGeom>
        </p:spPr>
      </p:pic>
      <p:pic>
        <p:nvPicPr>
          <p:cNvPr id="16" name="Рисунок 15" descr="j0351050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5500702"/>
            <a:ext cx="1815220" cy="1048693"/>
          </a:xfrm>
          <a:prstGeom prst="rect">
            <a:avLst/>
          </a:prstGeom>
        </p:spPr>
      </p:pic>
      <p:pic>
        <p:nvPicPr>
          <p:cNvPr id="17" name="Рисунок 16" descr="j0412548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384079" cy="1819747"/>
          </a:xfrm>
          <a:prstGeom prst="rect">
            <a:avLst/>
          </a:prstGeom>
        </p:spPr>
      </p:pic>
      <p:pic>
        <p:nvPicPr>
          <p:cNvPr id="18" name="Рисунок 17" descr="j0424698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4643446"/>
            <a:ext cx="1990725" cy="1873250"/>
          </a:xfrm>
          <a:prstGeom prst="rect">
            <a:avLst/>
          </a:prstGeom>
        </p:spPr>
      </p:pic>
      <p:pic>
        <p:nvPicPr>
          <p:cNvPr id="20" name="Рисунок 19" descr="j0412356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2428868"/>
            <a:ext cx="2571750" cy="2359025"/>
          </a:xfrm>
          <a:prstGeom prst="rect">
            <a:avLst/>
          </a:prstGeom>
        </p:spPr>
      </p:pic>
      <p:pic>
        <p:nvPicPr>
          <p:cNvPr id="21" name="Рисунок 20" descr="j0428383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4810" y="2571744"/>
            <a:ext cx="1990725" cy="1635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er6.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1284" y="2857496"/>
            <a:ext cx="3476192" cy="2931728"/>
          </a:xfrm>
        </p:spPr>
      </p:pic>
      <p:pic>
        <p:nvPicPr>
          <p:cNvPr id="4" name="Рисунок 3" descr="06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214290"/>
            <a:ext cx="4799915" cy="3436739"/>
          </a:xfrm>
          <a:prstGeom prst="rect">
            <a:avLst/>
          </a:prstGeom>
        </p:spPr>
      </p:pic>
      <p:pic>
        <p:nvPicPr>
          <p:cNvPr id="6" name="Рисунок 5" descr="0j6.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857628"/>
            <a:ext cx="1928826" cy="273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5429288" cy="5357850"/>
          </a:xfrm>
        </p:spPr>
        <p:txBody>
          <a:bodyPr/>
          <a:lstStyle/>
          <a:p>
            <a:r>
              <a:rPr lang="ru-RU" sz="2800" dirty="0" err="1" smtClean="0"/>
              <a:t>Зовні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тіло</a:t>
            </a:r>
            <a:r>
              <a:rPr lang="ru-RU" sz="2800" dirty="0" smtClean="0"/>
              <a:t> членистоногих </a:t>
            </a:r>
            <a:r>
              <a:rPr lang="ru-RU" sz="2800" dirty="0" err="1" smtClean="0"/>
              <a:t>вкрите</a:t>
            </a:r>
            <a:r>
              <a:rPr lang="ru-RU" sz="2800" dirty="0" smtClean="0"/>
              <a:t> </a:t>
            </a:r>
            <a:r>
              <a:rPr lang="ru-RU" sz="2800" dirty="0" err="1" smtClean="0"/>
              <a:t>хітиновою</a:t>
            </a:r>
            <a:r>
              <a:rPr lang="ru-RU" sz="2800" dirty="0" smtClean="0"/>
              <a:t> кутикулою</a:t>
            </a:r>
            <a:r>
              <a:rPr lang="he-IL" sz="2800" dirty="0" smtClean="0"/>
              <a:t>. </a:t>
            </a:r>
            <a:r>
              <a:rPr lang="ru-RU" sz="2800" dirty="0" err="1" smtClean="0"/>
              <a:t>Її</a:t>
            </a:r>
            <a:r>
              <a:rPr lang="ru-RU" sz="2800" dirty="0" smtClean="0"/>
              <a:t> основу</a:t>
            </a:r>
            <a:r>
              <a:rPr lang="he-IL" sz="2800" dirty="0" smtClean="0"/>
              <a:t> </a:t>
            </a:r>
            <a:r>
              <a:rPr lang="ru-RU" sz="2800" dirty="0" smtClean="0"/>
              <a:t>становить </a:t>
            </a:r>
            <a:r>
              <a:rPr lang="ru-RU" sz="2800" dirty="0" err="1" smtClean="0"/>
              <a:t>хітин</a:t>
            </a:r>
            <a:r>
              <a:rPr lang="ru-RU" sz="2800" dirty="0" smtClean="0"/>
              <a:t> </a:t>
            </a:r>
            <a:r>
              <a:rPr lang="uk-UA" sz="2800" dirty="0" smtClean="0"/>
              <a:t>(</a:t>
            </a:r>
            <a:r>
              <a:rPr lang="ru-RU" sz="2800" dirty="0" err="1" smtClean="0"/>
              <a:t>полісахарид</a:t>
            </a:r>
            <a:r>
              <a:rPr lang="he-IL" sz="2800" dirty="0" smtClean="0"/>
              <a:t>, </a:t>
            </a:r>
            <a:r>
              <a:rPr lang="ru-RU" sz="2800" dirty="0" smtClean="0"/>
              <a:t>до складу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входить </a:t>
            </a:r>
            <a:r>
              <a:rPr lang="ru-RU" sz="2800" dirty="0" err="1" smtClean="0"/>
              <a:t>Нітроген</a:t>
            </a:r>
            <a:r>
              <a:rPr lang="ru-RU" sz="2800" dirty="0" smtClean="0"/>
              <a:t>)</a:t>
            </a:r>
            <a:r>
              <a:rPr lang="he-IL" sz="2800" dirty="0" smtClean="0"/>
              <a:t>. </a:t>
            </a:r>
            <a:r>
              <a:rPr lang="ru-RU" sz="2800" dirty="0" err="1" smtClean="0"/>
              <a:t>Затвердіння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кутикули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зумовлює</a:t>
            </a:r>
            <a:r>
              <a:rPr lang="ru-RU" sz="2800" dirty="0" smtClean="0"/>
              <a:t>  </a:t>
            </a:r>
            <a:r>
              <a:rPr lang="ru-RU" sz="2800" dirty="0" err="1" smtClean="0"/>
              <a:t>просочування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вуглекислим</a:t>
            </a:r>
            <a:r>
              <a:rPr lang="ru-RU" sz="2800" dirty="0" smtClean="0"/>
              <a:t> </a:t>
            </a:r>
            <a:r>
              <a:rPr lang="ru-RU" sz="2800" dirty="0" err="1" smtClean="0"/>
              <a:t>вапном</a:t>
            </a:r>
            <a:r>
              <a:rPr lang="ru-RU" sz="2800" dirty="0" smtClean="0"/>
              <a:t> (</a:t>
            </a:r>
            <a:r>
              <a:rPr lang="ru-RU" sz="2800" dirty="0" err="1" smtClean="0"/>
              <a:t>ракоподібні</a:t>
            </a:r>
            <a:r>
              <a:rPr lang="he-IL" sz="2800" dirty="0" smtClean="0"/>
              <a:t>,</a:t>
            </a:r>
            <a:r>
              <a:rPr lang="ru-RU" sz="2800" dirty="0" err="1" smtClean="0"/>
              <a:t>багатоніжки</a:t>
            </a:r>
            <a:r>
              <a:rPr lang="ru-RU" sz="2800" dirty="0" smtClean="0"/>
              <a:t>)</a:t>
            </a:r>
            <a:r>
              <a:rPr lang="he-IL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білками</a:t>
            </a:r>
            <a:r>
              <a:rPr lang="ru-RU" sz="2800" dirty="0" smtClean="0"/>
              <a:t> </a:t>
            </a:r>
            <a:r>
              <a:rPr lang="uk-UA" sz="2800" dirty="0" smtClean="0"/>
              <a:t>(павукоподібні</a:t>
            </a:r>
            <a:r>
              <a:rPr lang="he-IL" sz="2800" dirty="0" smtClean="0"/>
              <a:t>, </a:t>
            </a:r>
            <a:r>
              <a:rPr lang="ru-RU" sz="2800" dirty="0" err="1" smtClean="0"/>
              <a:t>комахи</a:t>
            </a:r>
            <a:r>
              <a:rPr lang="uk-UA" sz="2800" dirty="0" smtClean="0"/>
              <a:t>).</a:t>
            </a:r>
            <a:r>
              <a:rPr lang="he-IL" dirty="0" smtClean="0"/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Покриви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Рисунок 4" descr="juk_bombardi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1525" y="4214818"/>
            <a:ext cx="2279351" cy="2140962"/>
          </a:xfrm>
          <a:prstGeom prst="rect">
            <a:avLst/>
          </a:prstGeom>
        </p:spPr>
      </p:pic>
      <p:pic>
        <p:nvPicPr>
          <p:cNvPr id="6" name="Рисунок 5" descr="big-crab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85728"/>
            <a:ext cx="3199619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7" name="ShockwaveFlash2" r:id="rId2" imgW="7635960" imgH="5734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Опорно</a:t>
            </a:r>
            <a:r>
              <a:rPr lang="ru-RU" i="1" dirty="0" smtClean="0"/>
              <a:t> </a:t>
            </a:r>
            <a:r>
              <a:rPr lang="he-IL" i="1" dirty="0" smtClean="0"/>
              <a:t>-</a:t>
            </a:r>
            <a:r>
              <a:rPr lang="ru-RU" i="1" dirty="0" err="1" smtClean="0"/>
              <a:t>рухова</a:t>
            </a:r>
            <a:r>
              <a:rPr lang="ru-RU" i="1" dirty="0" smtClean="0"/>
              <a:t> система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3214710"/>
          </a:xfrm>
        </p:spPr>
        <p:txBody>
          <a:bodyPr/>
          <a:lstStyle/>
          <a:p>
            <a:r>
              <a:rPr lang="ru-RU" sz="2400" dirty="0" smtClean="0"/>
              <a:t>Скелет членистоногих </a:t>
            </a:r>
            <a:r>
              <a:rPr lang="ru-RU" sz="2400" dirty="0" err="1" smtClean="0"/>
              <a:t>зовнішній</a:t>
            </a:r>
            <a:r>
              <a:rPr lang="he-IL" sz="2400" dirty="0" smtClean="0"/>
              <a:t>, </a:t>
            </a:r>
            <a:r>
              <a:rPr lang="ru-RU" sz="2400" dirty="0" err="1" smtClean="0"/>
              <a:t>утворений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хітиновою</a:t>
            </a:r>
            <a:r>
              <a:rPr lang="ru-RU" sz="2400" dirty="0" smtClean="0"/>
              <a:t> кутикулою</a:t>
            </a:r>
            <a:r>
              <a:rPr lang="he-IL" sz="2400" dirty="0" smtClean="0"/>
              <a:t>. </a:t>
            </a:r>
            <a:r>
              <a:rPr lang="ru-RU" sz="2400" dirty="0" smtClean="0"/>
              <a:t>Мускулатура представлена </a:t>
            </a:r>
            <a:r>
              <a:rPr lang="ru-RU" sz="2400" dirty="0" err="1" smtClean="0"/>
              <a:t>окремими</a:t>
            </a:r>
            <a:r>
              <a:rPr lang="ru-RU" sz="2400" dirty="0" smtClean="0"/>
              <a:t> м</a:t>
            </a:r>
            <a:r>
              <a:rPr lang="he-IL" sz="2400" dirty="0" smtClean="0"/>
              <a:t>'</a:t>
            </a:r>
            <a:r>
              <a:rPr lang="ru-RU" sz="2400" dirty="0" err="1" smtClean="0"/>
              <a:t>язовими</a:t>
            </a:r>
            <a:r>
              <a:rPr lang="ru-RU" sz="2400" dirty="0" smtClean="0"/>
              <a:t> пучками </a:t>
            </a:r>
            <a:r>
              <a:rPr lang="he-IL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не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суцільного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шкірно</a:t>
            </a:r>
            <a:r>
              <a:rPr lang="he-IL" sz="2400" dirty="0" smtClean="0"/>
              <a:t>-</a:t>
            </a:r>
            <a:r>
              <a:rPr lang="ru-RU" sz="2400" dirty="0" err="1" smtClean="0"/>
              <a:t>м'язевого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мішка</a:t>
            </a:r>
            <a:r>
              <a:rPr lang="ru-RU" sz="2400" dirty="0" smtClean="0"/>
              <a:t>.</a:t>
            </a:r>
            <a:endParaRPr lang="he-IL" sz="2400" dirty="0" smtClean="0"/>
          </a:p>
          <a:p>
            <a:endParaRPr lang="ru-RU" dirty="0"/>
          </a:p>
        </p:txBody>
      </p:sp>
      <p:pic>
        <p:nvPicPr>
          <p:cNvPr id="5" name="Рисунок 4" descr="250px-Isotoma_Habi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071810"/>
            <a:ext cx="47625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007350" cy="2000264"/>
          </a:xfrm>
        </p:spPr>
        <p:txBody>
          <a:bodyPr/>
          <a:lstStyle/>
          <a:p>
            <a:r>
              <a:rPr lang="ru-RU" sz="2000" dirty="0" err="1" smtClean="0"/>
              <a:t>Кінцівки</a:t>
            </a:r>
            <a:r>
              <a:rPr lang="ru-RU" sz="2000" dirty="0" smtClean="0"/>
              <a:t> членистоногих</a:t>
            </a:r>
            <a:r>
              <a:rPr lang="he-IL" sz="2000" dirty="0" smtClean="0"/>
              <a:t> </a:t>
            </a:r>
            <a:r>
              <a:rPr lang="en-US" sz="2000" dirty="0" smtClean="0"/>
              <a:t>  </a:t>
            </a:r>
            <a:r>
              <a:rPr lang="ru-RU" sz="2000" dirty="0" err="1" smtClean="0"/>
              <a:t>складаються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члеників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рухомо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he-IL" sz="2000" dirty="0" smtClean="0"/>
              <a:t>'</a:t>
            </a:r>
            <a:r>
              <a:rPr lang="ru-RU" sz="2000" dirty="0" err="1" smtClean="0"/>
              <a:t>єднані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тілом</a:t>
            </a:r>
            <a:r>
              <a:rPr lang="he-IL" sz="2000" dirty="0" smtClean="0"/>
              <a:t>. </a:t>
            </a:r>
            <a:r>
              <a:rPr lang="ru-RU" sz="2000" dirty="0" smtClean="0"/>
              <a:t>У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Комахи</a:t>
            </a:r>
            <a:r>
              <a:rPr lang="ru-RU" sz="2000" dirty="0" smtClean="0"/>
              <a:t> органами </a:t>
            </a:r>
            <a:r>
              <a:rPr lang="ru-RU" sz="2000" dirty="0" err="1" smtClean="0"/>
              <a:t>руху</a:t>
            </a:r>
            <a:r>
              <a:rPr lang="he-IL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кінцівок</a:t>
            </a:r>
            <a:r>
              <a:rPr lang="he-IL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крила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err="1" smtClean="0"/>
              <a:t>фактично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складки </a:t>
            </a:r>
            <a:r>
              <a:rPr lang="ru-RU" sz="2000" dirty="0" err="1" smtClean="0"/>
              <a:t>стінки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en-US" sz="2000" dirty="0" smtClean="0"/>
              <a:t>)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06.m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5014920" cy="1671640"/>
          </a:xfrm>
          <a:prstGeom prst="rect">
            <a:avLst/>
          </a:prstGeom>
        </p:spPr>
      </p:pic>
      <p:pic>
        <p:nvPicPr>
          <p:cNvPr id="5" name="Рисунок 4" descr="800px-Типы_крыльев_насекомы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777392"/>
            <a:ext cx="3866663" cy="1909165"/>
          </a:xfrm>
          <a:prstGeom prst="rect">
            <a:avLst/>
          </a:prstGeom>
        </p:spPr>
      </p:pic>
      <p:pic>
        <p:nvPicPr>
          <p:cNvPr id="6" name="Рисунок 5" descr="740px-Mayb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928802"/>
            <a:ext cx="2952746" cy="2390128"/>
          </a:xfrm>
          <a:prstGeom prst="rect">
            <a:avLst/>
          </a:prstGeom>
        </p:spPr>
      </p:pic>
      <p:pic>
        <p:nvPicPr>
          <p:cNvPr id="7" name="Рисунок 6" descr="3983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4407036" cy="293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475"/>
            <a:ext cx="4543428" cy="684195"/>
          </a:xfrm>
        </p:spPr>
        <p:txBody>
          <a:bodyPr/>
          <a:lstStyle/>
          <a:p>
            <a:r>
              <a:rPr lang="uk-UA" dirty="0" smtClean="0"/>
              <a:t>Це цікаво!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85728"/>
            <a:ext cx="4357686" cy="6143668"/>
          </a:xfrm>
        </p:spPr>
        <p:txBody>
          <a:bodyPr/>
          <a:lstStyle/>
          <a:p>
            <a:r>
              <a:rPr lang="ru-RU" sz="1800" dirty="0" err="1" smtClean="0"/>
              <a:t>Хітиновий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покрив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міцний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збільшується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розмірах</a:t>
            </a:r>
            <a:r>
              <a:rPr lang="ru-RU" sz="1800" dirty="0" smtClean="0"/>
              <a:t>. Тому, </a:t>
            </a:r>
            <a:r>
              <a:rPr lang="ru-RU" sz="1800" dirty="0" err="1" smtClean="0"/>
              <a:t>рости</a:t>
            </a:r>
            <a:r>
              <a:rPr lang="ru-RU" sz="1800" dirty="0" smtClean="0"/>
              <a:t> </a:t>
            </a:r>
            <a:r>
              <a:rPr lang="ru-RU" sz="1800" dirty="0" err="1" smtClean="0"/>
              <a:t>членистоногі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тоді</a:t>
            </a:r>
            <a:r>
              <a:rPr lang="ru-RU" sz="1800" dirty="0" smtClean="0"/>
              <a:t>, коли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линьки скинуть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панцир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2800" b="1" dirty="0" err="1" smtClean="0"/>
              <a:t>линяння</a:t>
            </a:r>
            <a:r>
              <a:rPr lang="ru-RU" sz="2800" b="1" dirty="0" smtClean="0"/>
              <a:t>.</a:t>
            </a:r>
            <a:r>
              <a:rPr lang="ru-RU" sz="1800" dirty="0" smtClean="0"/>
              <a:t> </a:t>
            </a:r>
            <a:r>
              <a:rPr lang="ru-RU" sz="1800" dirty="0" err="1" smtClean="0"/>
              <a:t>Вперше</a:t>
            </a:r>
            <a:r>
              <a:rPr lang="ru-RU" sz="1800" dirty="0" smtClean="0"/>
              <a:t> описав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линяння</a:t>
            </a:r>
            <a:r>
              <a:rPr lang="ru-RU" sz="1800" dirty="0" smtClean="0"/>
              <a:t> в 1712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французький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природодослідником</a:t>
            </a:r>
            <a:r>
              <a:rPr lang="ru-RU" sz="1800" dirty="0" smtClean="0"/>
              <a:t> Р. Реомюр. Коли рак </a:t>
            </a:r>
            <a:r>
              <a:rPr lang="ru-RU" sz="1800" dirty="0" err="1" smtClean="0"/>
              <a:t>втрачає</a:t>
            </a:r>
            <a:r>
              <a:rPr lang="ru-RU" sz="1800" dirty="0" smtClean="0"/>
              <a:t>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панцир</a:t>
            </a:r>
            <a:r>
              <a:rPr lang="ru-RU" sz="1800" dirty="0" smtClean="0"/>
              <a:t>, 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панцир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</a:t>
            </a:r>
            <a:r>
              <a:rPr lang="ru-RU" sz="1800" dirty="0" err="1" smtClean="0"/>
              <a:t>м'який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легко </a:t>
            </a:r>
            <a:r>
              <a:rPr lang="ru-RU" sz="1800" dirty="0" err="1" smtClean="0"/>
              <a:t>розтягується</a:t>
            </a:r>
            <a:r>
              <a:rPr lang="ru-RU" sz="1800" dirty="0" smtClean="0"/>
              <a:t>- </a:t>
            </a:r>
            <a:r>
              <a:rPr lang="ru-RU" sz="1800" dirty="0" err="1" smtClean="0"/>
              <a:t>тіло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росте. </a:t>
            </a:r>
            <a:r>
              <a:rPr lang="ru-RU" sz="1800" dirty="0" err="1" smtClean="0"/>
              <a:t>Деякі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представники</a:t>
            </a:r>
            <a:r>
              <a:rPr lang="ru-RU" sz="1800" dirty="0" smtClean="0"/>
              <a:t>,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 </a:t>
            </a:r>
            <a:r>
              <a:rPr lang="ru-RU" sz="1800" dirty="0" err="1" smtClean="0"/>
              <a:t>павуки</a:t>
            </a:r>
            <a:r>
              <a:rPr lang="ru-RU" sz="1800" dirty="0" smtClean="0"/>
              <a:t> </a:t>
            </a:r>
            <a:r>
              <a:rPr lang="ru-RU" sz="1800" dirty="0" err="1" smtClean="0"/>
              <a:t>линяють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рік</a:t>
            </a:r>
            <a:r>
              <a:rPr lang="ru-RU" sz="1800" dirty="0" smtClean="0"/>
              <a:t>, до 12 </a:t>
            </a:r>
            <a:r>
              <a:rPr lang="ru-RU" sz="1800" dirty="0" err="1" smtClean="0"/>
              <a:t>линьок</a:t>
            </a:r>
            <a:r>
              <a:rPr lang="ru-RU" sz="1800" dirty="0" smtClean="0"/>
              <a:t> за </a:t>
            </a:r>
            <a:r>
              <a:rPr lang="ru-RU" sz="1800" dirty="0" err="1" smtClean="0"/>
              <a:t>літо</a:t>
            </a:r>
            <a:r>
              <a:rPr lang="ru-RU" sz="1800" dirty="0" smtClean="0"/>
              <a:t>,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ж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раз на </a:t>
            </a:r>
            <a:r>
              <a:rPr lang="ru-RU" sz="1800" dirty="0" err="1" smtClean="0"/>
              <a:t>рік</a:t>
            </a:r>
            <a:r>
              <a:rPr lang="ru-RU" sz="1800" dirty="0" smtClean="0"/>
              <a:t>,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: </a:t>
            </a:r>
            <a:r>
              <a:rPr lang="ru-RU" sz="1800" dirty="0" err="1" smtClean="0"/>
              <a:t>річковий</a:t>
            </a:r>
            <a:r>
              <a:rPr lang="ru-RU" sz="1800" dirty="0" smtClean="0"/>
              <a:t> рак.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</a:t>
            </a:r>
            <a:r>
              <a:rPr lang="ru-RU" sz="1800" dirty="0" smtClean="0"/>
              <a:t> </a:t>
            </a:r>
            <a:r>
              <a:rPr lang="ru-RU" sz="1800" dirty="0" err="1" smtClean="0"/>
              <a:t>зустрінете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природі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річкового</a:t>
            </a:r>
            <a:r>
              <a:rPr lang="ru-RU" sz="1800" dirty="0" smtClean="0"/>
              <a:t> раку, </a:t>
            </a:r>
            <a:r>
              <a:rPr lang="ru-RU" sz="1800" dirty="0" err="1" smtClean="0"/>
              <a:t>довжина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15 см, то знайте,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прожив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15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, за одну линьку рак </a:t>
            </a:r>
            <a:r>
              <a:rPr lang="ru-RU" sz="1800" dirty="0" err="1" smtClean="0"/>
              <a:t>виростає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приблизно</a:t>
            </a:r>
            <a:r>
              <a:rPr lang="ru-RU" sz="1800" dirty="0" smtClean="0"/>
              <a:t> на 1 см. </a:t>
            </a:r>
            <a:r>
              <a:rPr lang="ru-RU" sz="1800" dirty="0" err="1" smtClean="0"/>
              <a:t>Це</a:t>
            </a:r>
            <a:r>
              <a:rPr lang="ru-RU" sz="1800" dirty="0" smtClean="0"/>
              <a:t> - </a:t>
            </a:r>
            <a:r>
              <a:rPr lang="ru-RU" sz="1800" dirty="0" err="1" smtClean="0"/>
              <a:t>довгожитель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007_D_latissimus_L1_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286124"/>
            <a:ext cx="2514508" cy="3350582"/>
          </a:xfrm>
          <a:prstGeom prst="rect">
            <a:avLst/>
          </a:prstGeom>
        </p:spPr>
      </p:pic>
      <p:pic>
        <p:nvPicPr>
          <p:cNvPr id="5" name="Рисунок 4" descr="34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4500594" cy="210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Травна</a:t>
            </a:r>
            <a:r>
              <a:rPr lang="ru-RU" i="1" dirty="0" smtClean="0"/>
              <a:t> система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35978" cy="1571636"/>
          </a:xfrm>
        </p:spPr>
        <p:txBody>
          <a:bodyPr/>
          <a:lstStyle/>
          <a:p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he-IL" dirty="0" smtClean="0"/>
              <a:t>- </a:t>
            </a:r>
            <a:r>
              <a:rPr lang="ru-RU" dirty="0" err="1" smtClean="0"/>
              <a:t>переднього</a:t>
            </a:r>
            <a:r>
              <a:rPr lang="he-IL" dirty="0" smtClean="0"/>
              <a:t>,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заднього</a:t>
            </a:r>
            <a:r>
              <a:rPr lang="he-IL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he-IL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травні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he-IL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81704" y="3690932"/>
            <a:ext cx="4038600" cy="1800225"/>
          </a:xfrm>
          <a:prstGeom prst="rect">
            <a:avLst/>
          </a:prstGeom>
        </p:spPr>
      </p:pic>
      <p:pic>
        <p:nvPicPr>
          <p:cNvPr id="5" name="Рисунок 4" descr="b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429000"/>
            <a:ext cx="2608658" cy="3076579"/>
          </a:xfrm>
          <a:prstGeom prst="rect">
            <a:avLst/>
          </a:prstGeom>
        </p:spPr>
      </p:pic>
      <p:pic>
        <p:nvPicPr>
          <p:cNvPr id="6" name="Рисунок 5" descr="06k.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84" y="4214818"/>
            <a:ext cx="3564257" cy="186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285728"/>
            <a:ext cx="7772400" cy="1736725"/>
          </a:xfrm>
        </p:spPr>
        <p:txBody>
          <a:bodyPr/>
          <a:lstStyle/>
          <a:p>
            <a:r>
              <a:rPr lang="ru-RU" i="1" dirty="0" err="1" smtClean="0"/>
              <a:t>Дихальна</a:t>
            </a:r>
            <a:r>
              <a:rPr lang="ru-RU" i="1" dirty="0" smtClean="0"/>
              <a:t> система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14282" y="1285860"/>
            <a:ext cx="8715436" cy="2143140"/>
          </a:xfrm>
        </p:spPr>
        <p:txBody>
          <a:bodyPr/>
          <a:lstStyle/>
          <a:p>
            <a:r>
              <a:rPr lang="ru-RU" sz="2400" dirty="0" err="1" smtClean="0"/>
              <a:t>Дихання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найдрібніших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 </a:t>
            </a:r>
            <a:r>
              <a:rPr lang="ru-RU" sz="2400" dirty="0" err="1" smtClean="0"/>
              <a:t>всією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поверхнею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he-IL" sz="2400" dirty="0" smtClean="0"/>
              <a:t>, </a:t>
            </a:r>
            <a:r>
              <a:rPr lang="ru-RU" sz="2400" dirty="0" smtClean="0"/>
              <a:t>а у </a:t>
            </a:r>
            <a:r>
              <a:rPr lang="ru-RU" sz="2400" dirty="0" err="1" smtClean="0"/>
              <a:t>решти</a:t>
            </a:r>
            <a:r>
              <a:rPr lang="ru-RU" sz="2400" dirty="0" smtClean="0"/>
              <a:t> </a:t>
            </a:r>
            <a:r>
              <a:rPr lang="he-IL" sz="2400" dirty="0" smtClean="0"/>
              <a:t>- </a:t>
            </a:r>
            <a:r>
              <a:rPr lang="ru-RU" sz="2400" dirty="0" err="1" smtClean="0"/>
              <a:t>зябрами</a:t>
            </a:r>
            <a:r>
              <a:rPr lang="he-IL" sz="2400" dirty="0" smtClean="0"/>
              <a:t>,</a:t>
            </a:r>
            <a:r>
              <a:rPr lang="ru-RU" sz="2400" dirty="0" err="1" smtClean="0"/>
              <a:t>легенями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трахеями</a:t>
            </a:r>
            <a:r>
              <a:rPr lang="he-IL" sz="2400" dirty="0" smtClean="0"/>
              <a:t>. </a:t>
            </a:r>
            <a:r>
              <a:rPr lang="ru-RU" sz="2400" dirty="0" err="1" smtClean="0"/>
              <a:t>Зябра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легені</a:t>
            </a:r>
            <a:r>
              <a:rPr lang="ru-RU" sz="2400" dirty="0" smtClean="0"/>
              <a:t> членистоногих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видозміненими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кінцівками</a:t>
            </a:r>
            <a:r>
              <a:rPr lang="he-IL" sz="2400" dirty="0" smtClean="0"/>
              <a:t>, </a:t>
            </a:r>
            <a:r>
              <a:rPr lang="ru-RU" sz="2400" dirty="0" smtClean="0"/>
              <a:t>а </a:t>
            </a:r>
            <a:r>
              <a:rPr lang="ru-RU" sz="2400" dirty="0" err="1" smtClean="0"/>
              <a:t>трахеї</a:t>
            </a:r>
            <a:r>
              <a:rPr lang="ru-RU" sz="2400" dirty="0" smtClean="0"/>
              <a:t> </a:t>
            </a:r>
            <a:r>
              <a:rPr lang="he-IL" sz="2400" dirty="0" smtClean="0"/>
              <a:t>- </a:t>
            </a:r>
            <a:r>
              <a:rPr lang="ru-RU" sz="2400" dirty="0" err="1" smtClean="0"/>
              <a:t>порожніми</a:t>
            </a:r>
            <a:r>
              <a:rPr lang="ru-RU" sz="2400" dirty="0" smtClean="0"/>
              <a:t> трубочками, </a:t>
            </a:r>
            <a:r>
              <a:rPr lang="he-IL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   як </a:t>
            </a:r>
            <a:r>
              <a:rPr lang="ru-RU" sz="2400" dirty="0" err="1" smtClean="0"/>
              <a:t>заглиблення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покривів</a:t>
            </a:r>
            <a:r>
              <a:rPr lang="he-IL" sz="2400" dirty="0" smtClean="0"/>
              <a:t>. </a:t>
            </a:r>
            <a:r>
              <a:rPr lang="ru-RU" sz="2400" dirty="0" err="1" smtClean="0"/>
              <a:t>Трахеї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багаторазово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галузяться</a:t>
            </a:r>
            <a:r>
              <a:rPr lang="he-IL" sz="2400" dirty="0" smtClean="0"/>
              <a:t>, </a:t>
            </a:r>
            <a:r>
              <a:rPr lang="ru-RU" sz="2400" dirty="0" smtClean="0"/>
              <a:t>а </a:t>
            </a:r>
            <a:r>
              <a:rPr lang="ru-RU" sz="2400" dirty="0" err="1" smtClean="0"/>
              <a:t>їхні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кінцеві</a:t>
            </a:r>
            <a:r>
              <a:rPr lang="ru-RU" sz="2400" dirty="0" smtClean="0"/>
              <a:t> </a:t>
            </a:r>
            <a:r>
              <a:rPr lang="ru-RU" sz="2400" dirty="0" err="1" smtClean="0"/>
              <a:t>тр</a:t>
            </a:r>
            <a:r>
              <a:rPr lang="uk-UA" sz="2400" dirty="0" err="1" smtClean="0"/>
              <a:t>убочки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обплітають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he-IL" sz="2400" dirty="0" smtClean="0"/>
              <a:t>. </a:t>
            </a:r>
          </a:p>
          <a:p>
            <a:endParaRPr lang="ru-RU" sz="2000" dirty="0"/>
          </a:p>
        </p:txBody>
      </p:sp>
      <p:pic>
        <p:nvPicPr>
          <p:cNvPr id="4" name="Рисунок 3" descr="250px-Sea_sp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071942"/>
            <a:ext cx="31750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6627" name="ShockwaveFlash1" r:id="rId2" imgW="7523280" imgH="5661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29642" cy="755633"/>
          </a:xfrm>
        </p:spPr>
        <p:txBody>
          <a:bodyPr/>
          <a:lstStyle/>
          <a:p>
            <a:r>
              <a:rPr lang="ru-RU" i="1" dirty="0" err="1" smtClean="0"/>
              <a:t>Кровоносна</a:t>
            </a:r>
            <a:r>
              <a:rPr lang="ru-RU" i="1" dirty="0" smtClean="0"/>
              <a:t> система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572560" cy="2286016"/>
          </a:xfrm>
        </p:spPr>
        <p:txBody>
          <a:bodyPr/>
          <a:lstStyle/>
          <a:p>
            <a:r>
              <a:rPr lang="ru-RU" sz="2000" dirty="0" err="1" smtClean="0"/>
              <a:t>Кровоносна</a:t>
            </a:r>
            <a:r>
              <a:rPr lang="ru-RU" sz="2000" dirty="0" smtClean="0"/>
              <a:t> система членистоногих </a:t>
            </a:r>
            <a:r>
              <a:rPr lang="ru-RU" sz="2000" dirty="0" err="1" smtClean="0"/>
              <a:t>незамкнена</a:t>
            </a:r>
            <a:r>
              <a:rPr lang="he-IL" sz="2000" dirty="0" smtClean="0"/>
              <a:t>. </a:t>
            </a:r>
            <a:r>
              <a:rPr lang="ru-RU" sz="2000" dirty="0" smtClean="0"/>
              <a:t>У них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кровоносні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судини</a:t>
            </a:r>
            <a:r>
              <a:rPr lang="ru-RU" sz="2000" dirty="0" smtClean="0"/>
              <a:t> </a:t>
            </a:r>
            <a:r>
              <a:rPr lang="uk-UA" sz="2000" dirty="0" smtClean="0"/>
              <a:t>-а</a:t>
            </a:r>
            <a:r>
              <a:rPr lang="ru-RU" sz="2000" dirty="0" smtClean="0"/>
              <a:t>орта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артерії</a:t>
            </a:r>
            <a:r>
              <a:rPr lang="ru-RU" sz="2000" dirty="0" smtClean="0"/>
              <a:t>. </a:t>
            </a:r>
            <a:r>
              <a:rPr lang="he-IL" sz="2000" dirty="0" smtClean="0"/>
              <a:t>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гемолімфа</a:t>
            </a:r>
            <a:r>
              <a:rPr lang="he-IL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двоїстого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he-IL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he-IL" sz="2000" dirty="0" smtClean="0"/>
              <a:t>, </a:t>
            </a:r>
            <a:r>
              <a:rPr lang="ru-RU" sz="2000" dirty="0" smtClean="0"/>
              <a:t>а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he-IL" sz="2000" dirty="0" smtClean="0"/>
              <a:t>- </a:t>
            </a:r>
            <a:r>
              <a:rPr lang="ru-RU" sz="2000" dirty="0" err="1" smtClean="0"/>
              <a:t>целомічній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рідині</a:t>
            </a:r>
            <a:r>
              <a:rPr lang="he-IL" sz="2000" dirty="0" smtClean="0"/>
              <a:t>. </a:t>
            </a:r>
          </a:p>
          <a:p>
            <a:endParaRPr lang="ru-RU" sz="2000" dirty="0"/>
          </a:p>
        </p:txBody>
      </p:sp>
    </p:spTree>
    <p:controls>
      <p:control spid="27651" name="ShockwaveFlash1" r:id="rId2" imgW="5869080" imgH="4419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Unv_[Converted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485217" cy="428604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Походження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7071"/>
          </a:xfrm>
        </p:spPr>
        <p:txBody>
          <a:bodyPr/>
          <a:lstStyle/>
          <a:p>
            <a:r>
              <a:rPr lang="ru-RU" i="1" dirty="0" err="1" smtClean="0"/>
              <a:t>Видільна</a:t>
            </a:r>
            <a:r>
              <a:rPr lang="ru-RU" i="1" dirty="0" smtClean="0"/>
              <a:t> система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1071570"/>
          </a:xfrm>
        </p:spPr>
        <p:txBody>
          <a:bodyPr/>
          <a:lstStyle/>
          <a:p>
            <a:r>
              <a:rPr lang="ru-RU" sz="2800" dirty="0" smtClean="0"/>
              <a:t>Представлена </a:t>
            </a:r>
            <a:r>
              <a:rPr lang="ru-RU" sz="2800" dirty="0" err="1" smtClean="0"/>
              <a:t>різними</a:t>
            </a:r>
            <a:r>
              <a:rPr lang="ru-RU" sz="2800" dirty="0" smtClean="0"/>
              <a:t> типами </a:t>
            </a:r>
            <a:r>
              <a:rPr lang="ru-RU" sz="2800" dirty="0" err="1" smtClean="0"/>
              <a:t>видільних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залоз</a:t>
            </a:r>
            <a:r>
              <a:rPr lang="he-IL" sz="2800" dirty="0" smtClean="0"/>
              <a:t>, </a:t>
            </a:r>
            <a:r>
              <a:rPr lang="ru-RU" sz="2800" dirty="0" err="1" smtClean="0"/>
              <a:t>мальпігієвими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судинами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жировим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тілом</a:t>
            </a:r>
            <a:r>
              <a:rPr lang="he-IL" sz="2800" dirty="0" smtClean="0"/>
              <a:t>.</a:t>
            </a:r>
            <a:r>
              <a:rPr lang="he-IL" dirty="0" smtClean="0"/>
              <a:t> </a:t>
            </a:r>
          </a:p>
          <a:p>
            <a:endParaRPr lang="ru-RU" dirty="0"/>
          </a:p>
        </p:txBody>
      </p:sp>
    </p:spTree>
    <p:controls>
      <p:control spid="28676" name="ShockwaveFlash1" r:id="rId2" imgW="5905440" imgH="4465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Нервова</a:t>
            </a:r>
            <a:r>
              <a:rPr lang="ru-RU" i="1" dirty="0" smtClean="0"/>
              <a:t> система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2714644"/>
          </a:xfrm>
        </p:spPr>
        <p:txBody>
          <a:bodyPr/>
          <a:lstStyle/>
          <a:p>
            <a:r>
              <a:rPr lang="ru-RU" sz="2400" dirty="0" smtClean="0"/>
              <a:t>Центральна </a:t>
            </a:r>
            <a:r>
              <a:rPr lang="ru-RU" sz="2400" dirty="0" err="1" smtClean="0"/>
              <a:t>нервова</a:t>
            </a:r>
            <a:r>
              <a:rPr lang="ru-RU" sz="2400" dirty="0" smtClean="0"/>
              <a:t> система представлена </a:t>
            </a:r>
            <a:r>
              <a:rPr lang="ru-RU" sz="2400" dirty="0" err="1" smtClean="0"/>
              <a:t>парним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мозком</a:t>
            </a:r>
            <a:r>
              <a:rPr lang="ru-RU" sz="2400" dirty="0" smtClean="0"/>
              <a:t>(</a:t>
            </a:r>
            <a:r>
              <a:rPr lang="ru-RU" sz="2400" dirty="0" err="1" smtClean="0"/>
              <a:t>ганглії</a:t>
            </a:r>
            <a:r>
              <a:rPr lang="he-IL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злилися</a:t>
            </a:r>
            <a:r>
              <a:rPr lang="ru-RU" sz="2400" dirty="0" smtClean="0"/>
              <a:t>)</a:t>
            </a:r>
            <a:r>
              <a:rPr lang="he-IL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черевним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нервовим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ланцюжком</a:t>
            </a:r>
            <a:r>
              <a:rPr lang="he-IL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членистоногих </a:t>
            </a:r>
            <a:r>
              <a:rPr lang="ru-RU" sz="2400" dirty="0" err="1" smtClean="0"/>
              <a:t>різний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ступінь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концентрації</a:t>
            </a:r>
            <a:r>
              <a:rPr lang="he-IL" sz="2400" dirty="0" smtClean="0"/>
              <a:t>. </a:t>
            </a:r>
            <a:r>
              <a:rPr lang="ru-RU" sz="2400" dirty="0" err="1" smtClean="0"/>
              <a:t>Головний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мозок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відділів</a:t>
            </a:r>
            <a:r>
              <a:rPr lang="he-IL" sz="2400" dirty="0" smtClean="0"/>
              <a:t>. </a:t>
            </a:r>
          </a:p>
          <a:p>
            <a:endParaRPr lang="ru-RU" dirty="0"/>
          </a:p>
        </p:txBody>
      </p:sp>
      <p:pic>
        <p:nvPicPr>
          <p:cNvPr id="5" name="Рисунок 4" descr="clip_image002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3571900" cy="3278417"/>
          </a:xfrm>
          <a:prstGeom prst="rect">
            <a:avLst/>
          </a:prstGeom>
        </p:spPr>
      </p:pic>
      <p:pic>
        <p:nvPicPr>
          <p:cNvPr id="6" name="Рисунок 5" descr="clip_image004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000372"/>
            <a:ext cx="2843207" cy="3425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86520"/>
            <a:ext cx="521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Нервова система а)омара б) мурахи   в)коника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"/>
            <a:ext cx="8385175" cy="1000108"/>
          </a:xfrm>
        </p:spPr>
        <p:txBody>
          <a:bodyPr/>
          <a:lstStyle/>
          <a:p>
            <a:r>
              <a:rPr lang="ru-RU" i="1" dirty="0" err="1" smtClean="0"/>
              <a:t>Органи</a:t>
            </a:r>
            <a:r>
              <a:rPr lang="ru-RU" i="1" dirty="0" smtClean="0"/>
              <a:t> </a:t>
            </a:r>
            <a:r>
              <a:rPr lang="ru-RU" i="1" dirty="0" err="1" smtClean="0"/>
              <a:t>чуттів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1357322"/>
          </a:xfrm>
        </p:spPr>
        <p:txBody>
          <a:bodyPr/>
          <a:lstStyle/>
          <a:p>
            <a:r>
              <a:rPr lang="ru-RU" sz="2400" b="1" i="1" dirty="0" err="1" smtClean="0"/>
              <a:t>Органи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чуття</a:t>
            </a:r>
            <a:r>
              <a:rPr lang="ru-RU" sz="2400" b="1" i="1" dirty="0" smtClean="0"/>
              <a:t> членистоногих</a:t>
            </a:r>
            <a:r>
              <a:rPr lang="he-IL" sz="2400" b="1" i="1" dirty="0" smtClean="0"/>
              <a:t>: </a:t>
            </a:r>
            <a:r>
              <a:rPr lang="ru-RU" sz="2400" b="1" i="1" dirty="0" err="1" smtClean="0"/>
              <a:t>очі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прості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складні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фасеткові</a:t>
            </a:r>
            <a:r>
              <a:rPr lang="uk-UA" sz="2400" b="1" i="1" dirty="0" smtClean="0"/>
              <a:t>), </a:t>
            </a:r>
            <a:r>
              <a:rPr lang="ru-RU" sz="2400" b="1" i="1" dirty="0" err="1" smtClean="0"/>
              <a:t>механо</a:t>
            </a:r>
            <a:r>
              <a:rPr lang="he-IL" sz="2400" b="1" i="1" dirty="0" smtClean="0"/>
              <a:t>- </a:t>
            </a:r>
            <a:r>
              <a:rPr lang="ru-RU" sz="2400" b="1" i="1" dirty="0" err="1" smtClean="0"/>
              <a:t>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хеморецептори</a:t>
            </a:r>
            <a:r>
              <a:rPr lang="he-IL" sz="2400" b="1" i="1" dirty="0" smtClean="0"/>
              <a:t>, </a:t>
            </a:r>
            <a:r>
              <a:rPr lang="ru-RU" sz="2400" b="1" i="1" dirty="0" err="1" smtClean="0"/>
              <a:t>органи</a:t>
            </a:r>
            <a:r>
              <a:rPr lang="ru-RU" sz="2400" b="1" i="1" dirty="0" smtClean="0"/>
              <a:t> слуху</a:t>
            </a:r>
            <a:r>
              <a:rPr lang="he-IL" sz="2400" b="1" i="1" dirty="0" smtClean="0"/>
              <a:t>. </a:t>
            </a:r>
            <a:r>
              <a:rPr lang="ru-RU" sz="2400" b="1" i="1" dirty="0" smtClean="0"/>
              <a:t>У </a:t>
            </a:r>
            <a:r>
              <a:rPr lang="ru-RU" sz="2400" b="1" i="1" dirty="0" err="1" smtClean="0"/>
              <a:t>різних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груп</a:t>
            </a:r>
            <a:r>
              <a:rPr lang="ru-RU" sz="2400" b="1" i="1" dirty="0" smtClean="0"/>
              <a:t> членистоногих </a:t>
            </a:r>
            <a:r>
              <a:rPr lang="ru-RU" sz="2400" b="1" i="1" dirty="0" err="1" smtClean="0"/>
              <a:t>ступінь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різних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органів</a:t>
            </a:r>
            <a:r>
              <a:rPr lang="he-IL" sz="2400" b="1" i="1" dirty="0" smtClean="0"/>
              <a:t>-</a:t>
            </a:r>
            <a:r>
              <a:rPr lang="ru-RU" sz="2400" b="1" i="1" dirty="0" err="1" smtClean="0"/>
              <a:t>чуття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різний</a:t>
            </a:r>
            <a:r>
              <a:rPr lang="he-IL" sz="2400" b="1" i="1" dirty="0" smtClean="0"/>
              <a:t>. </a:t>
            </a:r>
          </a:p>
          <a:p>
            <a:endParaRPr lang="ru-RU" sz="2000" dirty="0"/>
          </a:p>
        </p:txBody>
      </p:sp>
      <p:pic>
        <p:nvPicPr>
          <p:cNvPr id="7" name="Рисунок 6" descr="eye-macros-jumping-spi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286260" cy="3936215"/>
          </a:xfrm>
          <a:prstGeom prst="rect">
            <a:avLst/>
          </a:prstGeom>
        </p:spPr>
      </p:pic>
      <p:pic>
        <p:nvPicPr>
          <p:cNvPr id="8" name="Рисунок 7" descr="eye-macros-fl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643182"/>
            <a:ext cx="2643186" cy="2977990"/>
          </a:xfrm>
          <a:prstGeom prst="rect">
            <a:avLst/>
          </a:prstGeom>
        </p:spPr>
      </p:pic>
      <p:pic>
        <p:nvPicPr>
          <p:cNvPr id="9" name="Рисунок 8" descr="eye-macros-flys-eye-electron-microsc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643446"/>
            <a:ext cx="2428872" cy="1935001"/>
          </a:xfrm>
          <a:prstGeom prst="rect">
            <a:avLst/>
          </a:prstGeom>
        </p:spPr>
      </p:pic>
      <p:pic>
        <p:nvPicPr>
          <p:cNvPr id="10" name="Рисунок 9" descr="CIMG5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786058"/>
            <a:ext cx="3079749" cy="2309812"/>
          </a:xfrm>
          <a:prstGeom prst="rect">
            <a:avLst/>
          </a:prstGeom>
        </p:spPr>
      </p:pic>
      <p:pic>
        <p:nvPicPr>
          <p:cNvPr id="11" name="Рисунок 10" descr="picр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214818"/>
            <a:ext cx="3108960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Розмноження</a:t>
            </a:r>
            <a:r>
              <a:rPr lang="ru-RU" i="1" dirty="0" smtClean="0"/>
              <a:t>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2643206"/>
          </a:xfrm>
        </p:spPr>
        <p:txBody>
          <a:bodyPr/>
          <a:lstStyle/>
          <a:p>
            <a:r>
              <a:rPr lang="ru-RU" sz="2400" dirty="0" err="1" smtClean="0"/>
              <a:t>Серед</a:t>
            </a:r>
            <a:r>
              <a:rPr lang="ru-RU" sz="2400" dirty="0" smtClean="0"/>
              <a:t> членистоногих в основному </a:t>
            </a:r>
            <a:r>
              <a:rPr lang="ru-RU" sz="2400" dirty="0" err="1" smtClean="0"/>
              <a:t>зустрічаються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роздільностатеві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he-IL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гермафродити</a:t>
            </a:r>
            <a:r>
              <a:rPr lang="he-IL" sz="2400" dirty="0" smtClean="0"/>
              <a:t>. </a:t>
            </a:r>
            <a:r>
              <a:rPr lang="uk-UA" sz="2400" dirty="0" smtClean="0"/>
              <a:t>(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вусоногих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раків</a:t>
            </a:r>
            <a:r>
              <a:rPr lang="ru-RU" sz="2400" dirty="0" smtClean="0"/>
              <a:t>). </a:t>
            </a:r>
            <a:r>
              <a:rPr lang="ru-RU" sz="2400" dirty="0" err="1" smtClean="0"/>
              <a:t>Розвиток</a:t>
            </a:r>
            <a:r>
              <a:rPr lang="he-IL" sz="2400" dirty="0" smtClean="0"/>
              <a:t>-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прямим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непрямим</a:t>
            </a:r>
            <a:r>
              <a:rPr lang="he-IL" sz="2400" dirty="0" smtClean="0"/>
              <a:t>.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членистоногі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розмножуються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статевим</a:t>
            </a:r>
            <a:r>
              <a:rPr lang="ru-RU" sz="2400" dirty="0" smtClean="0"/>
              <a:t> шляхом</a:t>
            </a:r>
            <a:r>
              <a:rPr lang="he-IL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в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виявлено</a:t>
            </a:r>
            <a:r>
              <a:rPr lang="ru-RU" sz="2400" dirty="0" smtClean="0"/>
              <a:t> партеногенез (</a:t>
            </a:r>
            <a:r>
              <a:rPr lang="ru-RU" sz="2400" dirty="0" err="1" smtClean="0"/>
              <a:t>розмноження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запліднення</a:t>
            </a:r>
            <a:r>
              <a:rPr lang="uk-UA" sz="2400" dirty="0" smtClean="0"/>
              <a:t>).</a:t>
            </a:r>
            <a:endParaRPr lang="ru-RU" sz="2400" dirty="0"/>
          </a:p>
        </p:txBody>
      </p:sp>
      <p:pic>
        <p:nvPicPr>
          <p:cNvPr id="4" name="Рисунок 3" descr="P822225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3357586" cy="2593735"/>
          </a:xfrm>
          <a:prstGeom prst="rect">
            <a:avLst/>
          </a:prstGeom>
        </p:spPr>
      </p:pic>
      <p:pic>
        <p:nvPicPr>
          <p:cNvPr id="5" name="Рисунок 4" descr="Aphidida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357694"/>
            <a:ext cx="2643206" cy="2200977"/>
          </a:xfrm>
          <a:prstGeom prst="rect">
            <a:avLst/>
          </a:prstGeom>
        </p:spPr>
      </p:pic>
      <p:pic>
        <p:nvPicPr>
          <p:cNvPr id="6" name="Рисунок 5" descr="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714752"/>
            <a:ext cx="19812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31268" cy="2071702"/>
          </a:xfrm>
        </p:spPr>
        <p:txBody>
          <a:bodyPr/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молодь </a:t>
            </a:r>
            <a:r>
              <a:rPr lang="ru-RU" sz="2400" dirty="0" err="1" smtClean="0"/>
              <a:t>морфологічно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дорослої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супроводжується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змінами</a:t>
            </a:r>
            <a:r>
              <a:rPr lang="ru-RU" sz="2400" dirty="0" smtClean="0"/>
              <a:t> в </a:t>
            </a:r>
            <a:r>
              <a:rPr lang="ru-RU" sz="2400" dirty="0" err="1" smtClean="0"/>
              <a:t>будові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приклад </a:t>
            </a:r>
            <a:r>
              <a:rPr lang="ru-RU" b="1" dirty="0" smtClean="0"/>
              <a:t>прямого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без метаморфоза).</a:t>
            </a:r>
            <a:endParaRPr lang="ru-RU" sz="2400" dirty="0"/>
          </a:p>
        </p:txBody>
      </p:sp>
      <p:pic>
        <p:nvPicPr>
          <p:cNvPr id="6" name="Рисунок 5" descr="bristletail_machilis_germanica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61245" y="3579315"/>
            <a:ext cx="4567208" cy="1659419"/>
          </a:xfrm>
          <a:prstGeom prst="rect">
            <a:avLst/>
          </a:prstGeom>
        </p:spPr>
      </p:pic>
      <p:pic>
        <p:nvPicPr>
          <p:cNvPr id="8" name="Рисунок 7" descr="1236155494be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14554"/>
            <a:ext cx="4786346" cy="431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3500462"/>
          </a:xfrm>
        </p:spPr>
        <p:txBody>
          <a:bodyPr/>
          <a:lstStyle/>
          <a:p>
            <a:r>
              <a:rPr lang="ru-RU" sz="1800" dirty="0" err="1" smtClean="0"/>
              <a:t>Більшість</a:t>
            </a:r>
            <a:r>
              <a:rPr lang="ru-RU" sz="1800" dirty="0" smtClean="0"/>
              <a:t> комах у </a:t>
            </a:r>
            <a:r>
              <a:rPr lang="ru-RU" sz="1800" dirty="0" err="1" smtClean="0"/>
              <a:t>своєму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зазнають</a:t>
            </a:r>
            <a:r>
              <a:rPr lang="ru-RU" sz="1800" dirty="0" smtClean="0"/>
              <a:t> </a:t>
            </a:r>
            <a:r>
              <a:rPr lang="ru-RU" sz="2400" b="1" dirty="0" smtClean="0"/>
              <a:t>метаморфоз</a:t>
            </a:r>
            <a:r>
              <a:rPr lang="ru-RU" sz="1800" dirty="0" smtClean="0"/>
              <a:t>. При </a:t>
            </a:r>
            <a:r>
              <a:rPr lang="ru-RU" sz="2000" b="1" dirty="0" err="1" smtClean="0"/>
              <a:t>неповному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метаморфозі</a:t>
            </a:r>
            <a:r>
              <a:rPr lang="ru-RU" sz="2000" b="1" dirty="0" smtClean="0"/>
              <a:t> </a:t>
            </a:r>
            <a:r>
              <a:rPr lang="ru-RU" sz="1800" dirty="0" smtClean="0"/>
              <a:t>личинка, </a:t>
            </a:r>
            <a:r>
              <a:rPr lang="ru-RU" sz="1800" dirty="0" err="1" smtClean="0"/>
              <a:t>котра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вилупилася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яйця</a:t>
            </a:r>
            <a:r>
              <a:rPr lang="ru-RU" sz="1800" dirty="0" smtClean="0"/>
              <a:t> ,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в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 схожа на </a:t>
            </a:r>
            <a:r>
              <a:rPr lang="ru-RU" sz="1800" dirty="0" err="1" smtClean="0"/>
              <a:t>дорослу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комаху</a:t>
            </a:r>
            <a:r>
              <a:rPr lang="ru-RU" sz="1800" dirty="0" smtClean="0"/>
              <a:t>.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відрізняється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відсутністю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розвинених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крил</a:t>
            </a:r>
            <a:r>
              <a:rPr lang="ru-RU" sz="1800" dirty="0" smtClean="0"/>
              <a:t> (вони </a:t>
            </a:r>
            <a:r>
              <a:rPr lang="ru-RU" sz="1800" dirty="0" err="1" smtClean="0"/>
              <a:t>знаходяться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зародковому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стані</a:t>
            </a:r>
            <a:r>
              <a:rPr lang="ru-RU" sz="1800" dirty="0" smtClean="0"/>
              <a:t>)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вторинних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статевих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ознак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наявністю</a:t>
            </a:r>
            <a:r>
              <a:rPr lang="ru-RU" sz="1800" dirty="0" smtClean="0"/>
              <a:t> структур,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немає</a:t>
            </a:r>
            <a:r>
              <a:rPr lang="ru-RU" sz="1800" dirty="0" smtClean="0"/>
              <a:t> у </a:t>
            </a:r>
            <a:r>
              <a:rPr lang="ru-RU" sz="1800" dirty="0" err="1" smtClean="0"/>
              <a:t>імаго</a:t>
            </a:r>
            <a:r>
              <a:rPr lang="ru-RU" sz="1800" dirty="0" smtClean="0"/>
              <a:t> (</a:t>
            </a:r>
            <a:r>
              <a:rPr lang="ru-RU" sz="1800" dirty="0" err="1" smtClean="0"/>
              <a:t>дорослих</a:t>
            </a:r>
            <a:r>
              <a:rPr lang="ru-RU" sz="1800" dirty="0" smtClean="0"/>
              <a:t> форм)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пристосуваннями</a:t>
            </a:r>
            <a:r>
              <a:rPr lang="ru-RU" sz="1800" dirty="0" smtClean="0"/>
              <a:t> до умов </a:t>
            </a:r>
            <a:r>
              <a:rPr lang="ru-RU" sz="1800" dirty="0" err="1" smtClean="0"/>
              <a:t>проживання</a:t>
            </a:r>
            <a:r>
              <a:rPr lang="ru-RU" sz="1800" dirty="0" smtClean="0"/>
              <a:t> (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зябра</a:t>
            </a:r>
            <a:r>
              <a:rPr lang="ru-RU" sz="1800" dirty="0" smtClean="0"/>
              <a:t> у личинок,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живуть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воді</a:t>
            </a:r>
            <a:r>
              <a:rPr lang="ru-RU" sz="1800" dirty="0" smtClean="0"/>
              <a:t>). Личинка </a:t>
            </a:r>
            <a:r>
              <a:rPr lang="ru-RU" sz="1800" dirty="0" err="1" smtClean="0"/>
              <a:t>зростає</a:t>
            </a:r>
            <a:r>
              <a:rPr lang="ru-RU" sz="1800" dirty="0" smtClean="0"/>
              <a:t>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линьок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поступово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перетворюється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дорослу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комаху</a:t>
            </a:r>
            <a:r>
              <a:rPr lang="ru-RU" sz="1800" dirty="0" smtClean="0"/>
              <a:t>.</a:t>
            </a:r>
            <a:endParaRPr lang="ru-RU" sz="2000" dirty="0"/>
          </a:p>
        </p:txBody>
      </p:sp>
      <p:pic>
        <p:nvPicPr>
          <p:cNvPr id="5" name="Рисунок 4" descr="1236155495a0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86058"/>
            <a:ext cx="3543300" cy="3810000"/>
          </a:xfrm>
          <a:prstGeom prst="rect">
            <a:avLst/>
          </a:prstGeom>
        </p:spPr>
      </p:pic>
      <p:pic>
        <p:nvPicPr>
          <p:cNvPr id="6" name="Рисунок 5" descr="Поде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429000"/>
            <a:ext cx="2756120" cy="191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4818" name="ShockwaveFlash1" r:id="rId2" imgW="7777080" imgH="58784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007350" cy="4191000"/>
          </a:xfrm>
        </p:spPr>
        <p:txBody>
          <a:bodyPr/>
          <a:lstStyle/>
          <a:p>
            <a:r>
              <a:rPr lang="ru-RU" sz="1600" dirty="0" smtClean="0"/>
              <a:t>Личинки комах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повним</a:t>
            </a:r>
            <a:r>
              <a:rPr lang="ru-RU" sz="1600" dirty="0" smtClean="0"/>
              <a:t>  метаморфозом </a:t>
            </a:r>
            <a:r>
              <a:rPr lang="ru-RU" sz="1600" dirty="0" err="1" smtClean="0"/>
              <a:t>істотно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дорослих</a:t>
            </a:r>
            <a:r>
              <a:rPr lang="ru-RU" sz="1600" dirty="0" smtClean="0"/>
              <a:t> форм: </a:t>
            </a:r>
            <a:r>
              <a:rPr lang="ru-RU" sz="1600" dirty="0" err="1" smtClean="0"/>
              <a:t>зачатків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крил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помітно</a:t>
            </a:r>
            <a:r>
              <a:rPr lang="ru-RU" sz="1600" dirty="0" smtClean="0"/>
              <a:t>, </a:t>
            </a:r>
            <a:r>
              <a:rPr lang="ru-RU" sz="1600" dirty="0" err="1" smtClean="0"/>
              <a:t>тіло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розчленоване</a:t>
            </a:r>
            <a:r>
              <a:rPr lang="ru-RU" sz="1600" dirty="0" smtClean="0"/>
              <a:t> слабо, погано </a:t>
            </a:r>
            <a:r>
              <a:rPr lang="ru-RU" sz="1600" dirty="0" err="1" smtClean="0"/>
              <a:t>розвинені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органи</a:t>
            </a:r>
            <a:r>
              <a:rPr lang="ru-RU" sz="1600" dirty="0" smtClean="0"/>
              <a:t> </a:t>
            </a:r>
            <a:r>
              <a:rPr lang="ru-RU" sz="1600" dirty="0" err="1" smtClean="0"/>
              <a:t>чуття</a:t>
            </a:r>
            <a:r>
              <a:rPr lang="ru-RU" sz="1600" dirty="0" smtClean="0"/>
              <a:t>, часто </a:t>
            </a:r>
            <a:r>
              <a:rPr lang="ru-RU" sz="1600" dirty="0" err="1" smtClean="0"/>
              <a:t>ротовий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кінцівки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схожі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ті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у </a:t>
            </a:r>
            <a:r>
              <a:rPr lang="ru-RU" sz="1600" dirty="0" err="1" smtClean="0"/>
              <a:t>дорослих</a:t>
            </a:r>
            <a:r>
              <a:rPr lang="ru-RU" sz="1600" dirty="0" smtClean="0"/>
              <a:t> форм того ж виду. </a:t>
            </a:r>
            <a:r>
              <a:rPr lang="ru-RU" sz="1600" dirty="0" err="1" smtClean="0"/>
              <a:t>Линяння</a:t>
            </a:r>
            <a:r>
              <a:rPr lang="ru-RU" sz="1600" dirty="0" smtClean="0"/>
              <a:t> личинок,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останньої</a:t>
            </a:r>
            <a:r>
              <a:rPr lang="ru-RU" sz="1600" dirty="0" smtClean="0"/>
              <a:t>, не </a:t>
            </a:r>
            <a:r>
              <a:rPr lang="ru-RU" sz="1600" dirty="0" err="1" smtClean="0"/>
              <a:t>супроводжуються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серйозними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морфологічними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змінами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останньої</a:t>
            </a:r>
            <a:r>
              <a:rPr lang="ru-RU" sz="1600" dirty="0" smtClean="0"/>
              <a:t> линьки личинка переходить у </a:t>
            </a:r>
            <a:r>
              <a:rPr lang="ru-RU" sz="1600" dirty="0" err="1" smtClean="0"/>
              <a:t>стадію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спокою</a:t>
            </a:r>
            <a:r>
              <a:rPr lang="ru-RU" sz="1600" dirty="0" smtClean="0"/>
              <a:t> - </a:t>
            </a:r>
            <a:r>
              <a:rPr lang="ru-RU" sz="1600" dirty="0" err="1" smtClean="0"/>
              <a:t>стає</a:t>
            </a:r>
            <a:r>
              <a:rPr lang="ru-RU" sz="1600" dirty="0" smtClean="0"/>
              <a:t> </a:t>
            </a:r>
            <a:r>
              <a:rPr lang="ru-RU" sz="1600" dirty="0" err="1" smtClean="0"/>
              <a:t>лялечкою</a:t>
            </a:r>
            <a:r>
              <a:rPr lang="ru-RU" sz="1600" dirty="0" smtClean="0"/>
              <a:t>. Вона </a:t>
            </a:r>
            <a:r>
              <a:rPr lang="ru-RU" sz="1600" dirty="0" err="1" smtClean="0"/>
              <a:t>перестає</a:t>
            </a:r>
            <a:r>
              <a:rPr lang="ru-RU" sz="1600" dirty="0" smtClean="0"/>
              <a:t> </a:t>
            </a:r>
            <a:r>
              <a:rPr lang="ru-RU" sz="1600" dirty="0" err="1" smtClean="0"/>
              <a:t>харчуватися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рухається</a:t>
            </a:r>
            <a:r>
              <a:rPr lang="ru-RU" sz="1600" dirty="0" smtClean="0"/>
              <a:t>.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запасені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їй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витрачаються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складний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 метаморфоза.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перебудови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остання</a:t>
            </a:r>
            <a:r>
              <a:rPr lang="ru-RU" sz="1600" dirty="0" smtClean="0"/>
              <a:t> линька,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 </a:t>
            </a:r>
            <a:r>
              <a:rPr lang="ru-RU" sz="1600" dirty="0" err="1" smtClean="0"/>
              <a:t>з'являється</a:t>
            </a:r>
            <a:r>
              <a:rPr lang="ru-RU" sz="1600" dirty="0" smtClean="0"/>
              <a:t> доросла </a:t>
            </a:r>
            <a:r>
              <a:rPr lang="ru-RU" sz="1600" dirty="0" err="1" smtClean="0"/>
              <a:t>особина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 descr="12361554976d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5786478" cy="3216206"/>
          </a:xfrm>
          <a:prstGeom prst="rect">
            <a:avLst/>
          </a:prstGeom>
        </p:spPr>
      </p:pic>
      <p:pic>
        <p:nvPicPr>
          <p:cNvPr id="6" name="Рисунок 5" descr="kol_juk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714752"/>
            <a:ext cx="2460628" cy="246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5842" name="ShockwaveFlash1" r:id="rId2" imgW="7740720" imgH="5803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5"/>
            <a:ext cx="8786842" cy="1071570"/>
          </a:xfrm>
        </p:spPr>
        <p:txBody>
          <a:bodyPr/>
          <a:lstStyle/>
          <a:p>
            <a:r>
              <a:rPr lang="ru-RU" dirty="0" err="1" smtClean="0"/>
              <a:t>Поведінка</a:t>
            </a:r>
            <a:r>
              <a:rPr lang="ru-RU" dirty="0" smtClean="0"/>
              <a:t> членистоногих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3429024"/>
          </a:xfrm>
        </p:spPr>
        <p:txBody>
          <a:bodyPr/>
          <a:lstStyle/>
          <a:p>
            <a:r>
              <a:rPr lang="ru-RU" sz="1800" dirty="0" err="1" smtClean="0"/>
              <a:t>Поведінка</a:t>
            </a:r>
            <a:r>
              <a:rPr lang="ru-RU" sz="1800" dirty="0" smtClean="0"/>
              <a:t> членистоногих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взаємодією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вроджених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набутих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рефлексів</a:t>
            </a:r>
            <a:r>
              <a:rPr lang="he-IL" sz="1800" dirty="0" smtClean="0"/>
              <a:t>. </a:t>
            </a:r>
            <a:r>
              <a:rPr lang="ru-RU" sz="1800" dirty="0" err="1" smtClean="0"/>
              <a:t>Найпростіші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поведінки</a:t>
            </a:r>
            <a:r>
              <a:rPr lang="ru-RU" sz="1800" dirty="0" smtClean="0"/>
              <a:t> членистоногих </a:t>
            </a:r>
            <a:r>
              <a:rPr lang="he-IL" sz="1800" dirty="0" smtClean="0"/>
              <a:t>- </a:t>
            </a:r>
            <a:r>
              <a:rPr lang="ru-RU" sz="1800" dirty="0" err="1" smtClean="0"/>
              <a:t>рухові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стосовно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подразнення</a:t>
            </a:r>
            <a:r>
              <a:rPr lang="he-IL" sz="1800" dirty="0" smtClean="0"/>
              <a:t>.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складна форма </a:t>
            </a:r>
            <a:r>
              <a:rPr lang="ru-RU" sz="1800" dirty="0" err="1" smtClean="0"/>
              <a:t>поводження</a:t>
            </a:r>
            <a:r>
              <a:rPr lang="ru-RU" sz="1800" dirty="0" smtClean="0"/>
              <a:t> </a:t>
            </a:r>
            <a:r>
              <a:rPr lang="he-IL" sz="1800" dirty="0" smtClean="0"/>
              <a:t>– </a:t>
            </a:r>
            <a:r>
              <a:rPr lang="ru-RU" sz="1800" dirty="0" err="1" smtClean="0"/>
              <a:t>інстинкт</a:t>
            </a:r>
            <a:r>
              <a:rPr lang="ru-RU" sz="1800" dirty="0" smtClean="0"/>
              <a:t>  </a:t>
            </a:r>
            <a:r>
              <a:rPr lang="uk-UA" sz="1800" dirty="0" smtClean="0"/>
              <a:t>(л</a:t>
            </a:r>
            <a:r>
              <a:rPr lang="ru-RU" sz="1800" dirty="0" err="1" smtClean="0"/>
              <a:t>анцюг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послідовних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безумовних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рефлексів</a:t>
            </a:r>
            <a:r>
              <a:rPr lang="ru-RU" sz="1800" dirty="0" smtClean="0"/>
              <a:t>)</a:t>
            </a:r>
            <a:r>
              <a:rPr lang="he-IL" sz="1800" dirty="0" smtClean="0"/>
              <a:t>.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складне </a:t>
            </a:r>
            <a:r>
              <a:rPr lang="ru-RU" sz="1800" dirty="0" err="1" smtClean="0"/>
              <a:t>поводження</a:t>
            </a:r>
            <a:r>
              <a:rPr lang="he-IL" sz="1800" dirty="0" smtClean="0"/>
              <a:t>-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членистоногих </a:t>
            </a:r>
            <a:r>
              <a:rPr lang="ru-RU" sz="1800" dirty="0" err="1" smtClean="0"/>
              <a:t>спостерігається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суспільних</a:t>
            </a:r>
            <a:r>
              <a:rPr lang="ru-RU" sz="1800" dirty="0" smtClean="0"/>
              <a:t> комах</a:t>
            </a:r>
            <a:r>
              <a:rPr lang="he-IL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живуть</a:t>
            </a:r>
            <a:r>
              <a:rPr lang="ru-RU" sz="1800" dirty="0" smtClean="0"/>
              <a:t> великими родинами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досить</a:t>
            </a:r>
            <a:r>
              <a:rPr lang="ru-RU" sz="1800" dirty="0" smtClean="0"/>
              <a:t> складною </a:t>
            </a:r>
            <a:r>
              <a:rPr lang="ru-RU" sz="1800" dirty="0" err="1" smtClean="0"/>
              <a:t>внутрішньою</a:t>
            </a:r>
            <a:r>
              <a:rPr lang="ru-RU" sz="1800" dirty="0" smtClean="0"/>
              <a:t> </a:t>
            </a:r>
            <a:r>
              <a:rPr lang="ru-RU" sz="1800" dirty="0" err="1" smtClean="0"/>
              <a:t>ієрархією</a:t>
            </a:r>
            <a:r>
              <a:rPr lang="he-IL" sz="1800" dirty="0" smtClean="0"/>
              <a:t>. </a:t>
            </a:r>
          </a:p>
          <a:p>
            <a:endParaRPr lang="ru-RU" sz="1800" dirty="0"/>
          </a:p>
        </p:txBody>
      </p:sp>
      <p:pic>
        <p:nvPicPr>
          <p:cNvPr id="4" name="Рисунок 3" descr="queencell_nursing.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444" y="3214686"/>
            <a:ext cx="4390427" cy="3371848"/>
          </a:xfrm>
          <a:prstGeom prst="rect">
            <a:avLst/>
          </a:prstGeom>
        </p:spPr>
      </p:pic>
      <p:pic>
        <p:nvPicPr>
          <p:cNvPr id="6" name="Рисунок 5" descr="10093926ecitonburchellie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4064000" cy="3352800"/>
          </a:xfrm>
          <a:prstGeom prst="rect">
            <a:avLst/>
          </a:prstGeom>
        </p:spPr>
      </p:pic>
      <p:pic>
        <p:nvPicPr>
          <p:cNvPr id="7" name="Рисунок 6" descr="123615549816e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056474"/>
            <a:ext cx="3214710" cy="344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823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36763" cy="4698700"/>
          </a:xfrm>
          <a:prstGeom prst="rect">
            <a:avLst/>
          </a:prstGeom>
        </p:spPr>
      </p:pic>
      <p:pic>
        <p:nvPicPr>
          <p:cNvPr id="8" name="Рисунок 7" descr="dj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5334038" cy="4000528"/>
          </a:xfrm>
          <a:prstGeom prst="rect">
            <a:avLst/>
          </a:prstGeom>
        </p:spPr>
      </p:pic>
      <p:pic>
        <p:nvPicPr>
          <p:cNvPr id="9" name="Рисунок 8" descr="Cambarellus patzcuarensis sp. Ora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642918"/>
            <a:ext cx="4493398" cy="4572032"/>
          </a:xfrm>
          <a:prstGeom prst="rect">
            <a:avLst/>
          </a:prstGeom>
        </p:spPr>
      </p:pic>
      <p:pic>
        <p:nvPicPr>
          <p:cNvPr id="11" name="Рисунок 10" descr="muh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1" y="1000108"/>
            <a:ext cx="5679757" cy="4214842"/>
          </a:xfrm>
          <a:prstGeom prst="rect">
            <a:avLst/>
          </a:prstGeom>
        </p:spPr>
      </p:pic>
      <p:pic>
        <p:nvPicPr>
          <p:cNvPr id="15" name="Рисунок 14" descr="бабочка-на-цветк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1285860"/>
            <a:ext cx="6572295" cy="4929222"/>
          </a:xfrm>
          <a:prstGeom prst="rect">
            <a:avLst/>
          </a:prstGeom>
        </p:spPr>
      </p:pic>
      <p:pic>
        <p:nvPicPr>
          <p:cNvPr id="16" name="Рисунок 15" descr="kuznech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1428736"/>
            <a:ext cx="5429288" cy="4896464"/>
          </a:xfrm>
          <a:prstGeom prst="rect">
            <a:avLst/>
          </a:prstGeom>
        </p:spPr>
      </p:pic>
      <p:pic>
        <p:nvPicPr>
          <p:cNvPr id="17" name="Рисунок 16" descr="medium_408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928802"/>
            <a:ext cx="4953035" cy="3714776"/>
          </a:xfrm>
          <a:prstGeom prst="rect">
            <a:avLst/>
          </a:prstGeom>
        </p:spPr>
      </p:pic>
      <p:pic>
        <p:nvPicPr>
          <p:cNvPr id="21" name="Рисунок 20" descr="033305_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2357430"/>
            <a:ext cx="4715010" cy="3533776"/>
          </a:xfrm>
          <a:prstGeom prst="rect">
            <a:avLst/>
          </a:prstGeom>
        </p:spPr>
      </p:pic>
      <p:pic>
        <p:nvPicPr>
          <p:cNvPr id="18" name="Рисунок 17" descr="85_1233740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67864" y="3357538"/>
            <a:ext cx="5376136" cy="3500462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57158" y="6215082"/>
            <a:ext cx="8485217" cy="428604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Різноманітність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475"/>
            <a:ext cx="8258204" cy="969947"/>
          </a:xfrm>
        </p:spPr>
        <p:txBody>
          <a:bodyPr/>
          <a:lstStyle/>
          <a:p>
            <a:r>
              <a:rPr lang="uk-UA" dirty="0" smtClean="0"/>
              <a:t>Класифікація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714612" y="1285860"/>
            <a:ext cx="4143404" cy="64294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ЧЛЕНИСТОНОГІ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214942" y="2571744"/>
            <a:ext cx="3714776" cy="500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ПАВУКОПОДІБНІ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928662" y="4429132"/>
            <a:ext cx="2571768" cy="500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КОМАХИ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14348" y="2428868"/>
            <a:ext cx="3500462" cy="7858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РАКОПОДІБНІ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000628" y="4286256"/>
            <a:ext cx="3500462" cy="6429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БАГАТОНІЖКИ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43372" y="5643578"/>
            <a:ext cx="2571768" cy="500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  ІНШІ.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Рисунок 9" descr="2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785926"/>
            <a:ext cx="1076325" cy="2447925"/>
          </a:xfrm>
          <a:prstGeom prst="rect">
            <a:avLst/>
          </a:prstGeom>
        </p:spPr>
      </p:pic>
      <p:pic>
        <p:nvPicPr>
          <p:cNvPr id="11" name="Рисунок 10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214950"/>
            <a:ext cx="1104900" cy="695325"/>
          </a:xfrm>
          <a:prstGeom prst="rect">
            <a:avLst/>
          </a:prstGeom>
        </p:spPr>
      </p:pic>
      <p:pic>
        <p:nvPicPr>
          <p:cNvPr id="12" name="Рисунок 11" descr="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071810"/>
            <a:ext cx="1143008" cy="1182422"/>
          </a:xfrm>
          <a:prstGeom prst="rect">
            <a:avLst/>
          </a:prstGeom>
        </p:spPr>
      </p:pic>
      <p:pic>
        <p:nvPicPr>
          <p:cNvPr id="13" name="Рисунок 12" descr="19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5072074"/>
            <a:ext cx="68580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007350" cy="4191000"/>
          </a:xfrm>
        </p:spPr>
        <p:txBody>
          <a:bodyPr/>
          <a:lstStyle/>
          <a:p>
            <a:r>
              <a:rPr lang="uk-UA" dirty="0" smtClean="0"/>
              <a:t>Членистоногих 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!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підрахувати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безсумнівно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підрахунки</a:t>
            </a:r>
            <a:r>
              <a:rPr lang="ru-RU" dirty="0" smtClean="0"/>
              <a:t> дали б </a:t>
            </a:r>
            <a:r>
              <a:rPr lang="ru-RU" dirty="0" err="1" smtClean="0"/>
              <a:t>астрономічні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. Одних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членистоногих </a:t>
            </a:r>
            <a:r>
              <a:rPr lang="ru-RU" dirty="0" err="1" smtClean="0"/>
              <a:t>близько</a:t>
            </a:r>
            <a:r>
              <a:rPr lang="ru-RU" dirty="0" smtClean="0"/>
              <a:t> 3 </a:t>
            </a:r>
            <a:r>
              <a:rPr lang="ru-RU" dirty="0" err="1" smtClean="0"/>
              <a:t>мільйонів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bugs_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786322"/>
            <a:ext cx="1357314" cy="1843685"/>
          </a:xfrm>
          <a:prstGeom prst="rect">
            <a:avLst/>
          </a:prstGeom>
        </p:spPr>
      </p:pic>
      <p:pic>
        <p:nvPicPr>
          <p:cNvPr id="4" name="Рисунок 3" descr="2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357694"/>
            <a:ext cx="2000264" cy="190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85175" cy="1431925"/>
          </a:xfrm>
        </p:spPr>
        <p:txBody>
          <a:bodyPr/>
          <a:lstStyle/>
          <a:p>
            <a:r>
              <a:rPr lang="ru-RU" dirty="0" err="1" smtClean="0"/>
              <a:t>Чому</a:t>
            </a:r>
            <a:r>
              <a:rPr lang="ru-RU" dirty="0" smtClean="0"/>
              <a:t> тип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- </a:t>
            </a:r>
            <a:r>
              <a:rPr lang="ru-RU" dirty="0" err="1" smtClean="0"/>
              <a:t>членистоногі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9"/>
            <a:ext cx="2714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ноги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членисту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членик </a:t>
            </a:r>
            <a:r>
              <a:rPr lang="ru-RU" dirty="0" err="1" smtClean="0"/>
              <a:t>з'єднаний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члеником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нарешті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тулубом</a:t>
            </a:r>
            <a:r>
              <a:rPr lang="ru-RU" dirty="0" smtClean="0"/>
              <a:t> </a:t>
            </a:r>
            <a:r>
              <a:rPr lang="ru-RU" dirty="0" err="1" smtClean="0"/>
              <a:t>особливим</a:t>
            </a:r>
            <a:r>
              <a:rPr lang="ru-RU" dirty="0" smtClean="0"/>
              <a:t> </a:t>
            </a:r>
            <a:r>
              <a:rPr lang="ru-RU" dirty="0" err="1" smtClean="0"/>
              <a:t>рухомим</a:t>
            </a:r>
            <a:r>
              <a:rPr lang="ru-RU" dirty="0" smtClean="0"/>
              <a:t> </a:t>
            </a:r>
            <a:r>
              <a:rPr lang="ru-RU" dirty="0" err="1" smtClean="0"/>
              <a:t>суглобом</a:t>
            </a:r>
            <a:r>
              <a:rPr lang="ru-RU" dirty="0" smtClean="0"/>
              <a:t>. Вони </a:t>
            </a:r>
            <a:r>
              <a:rPr lang="ru-RU" dirty="0" err="1" smtClean="0"/>
              <a:t>ходять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бігають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на </a:t>
            </a:r>
            <a:r>
              <a:rPr lang="ru-RU" dirty="0" err="1" smtClean="0"/>
              <a:t>багатоколінчатих</a:t>
            </a:r>
            <a:r>
              <a:rPr lang="ru-RU" dirty="0" smtClean="0"/>
              <a:t> </a:t>
            </a:r>
            <a:r>
              <a:rPr lang="ru-RU" dirty="0" err="1" smtClean="0"/>
              <a:t>важелях</a:t>
            </a:r>
            <a:r>
              <a:rPr lang="ru-RU" dirty="0" smtClean="0"/>
              <a:t>. </a:t>
            </a:r>
            <a:r>
              <a:rPr lang="ru-RU" dirty="0" err="1" smtClean="0"/>
              <a:t>Подібний</a:t>
            </a:r>
            <a:r>
              <a:rPr lang="ru-RU" dirty="0" smtClean="0"/>
              <a:t> тип </a:t>
            </a:r>
            <a:r>
              <a:rPr lang="ru-RU" dirty="0" err="1" smtClean="0"/>
              <a:t>пересування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хребетних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Animals_Insects__00193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143116"/>
            <a:ext cx="3121152" cy="2340864"/>
          </a:xfrm>
          <a:prstGeom prst="rect">
            <a:avLst/>
          </a:prstGeom>
        </p:spPr>
      </p:pic>
      <p:pic>
        <p:nvPicPr>
          <p:cNvPr id="6" name="Рисунок 5" descr="sh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428868"/>
            <a:ext cx="2681293" cy="4042150"/>
          </a:xfrm>
          <a:prstGeom prst="rect">
            <a:avLst/>
          </a:prstGeom>
        </p:spPr>
      </p:pic>
      <p:pic>
        <p:nvPicPr>
          <p:cNvPr id="7" name="Рисунок 6" descr="juk_bombardi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000504"/>
            <a:ext cx="2841620" cy="266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1428728" y="0"/>
            <a:ext cx="8385175" cy="1431925"/>
          </a:xfrm>
        </p:spPr>
        <p:txBody>
          <a:bodyPr/>
          <a:lstStyle/>
          <a:p>
            <a:r>
              <a:rPr lang="ru-RU" dirty="0"/>
              <a:t>Тип </a:t>
            </a:r>
            <a:r>
              <a:rPr lang="ru-RU" dirty="0" err="1" smtClean="0"/>
              <a:t>Членистоногі</a:t>
            </a:r>
            <a:endParaRPr lang="ru-RU" dirty="0"/>
          </a:p>
        </p:txBody>
      </p:sp>
      <p:sp>
        <p:nvSpPr>
          <p:cNvPr id="3085" name="Rectangle 13"/>
          <p:cNvSpPr>
            <a:spLocks noGrp="1" noRot="1" noChangeArrowheads="1"/>
          </p:cNvSpPr>
          <p:nvPr>
            <p:ph idx="1"/>
          </p:nvPr>
        </p:nvSpPr>
        <p:spPr>
          <a:xfrm>
            <a:off x="285720" y="1071546"/>
            <a:ext cx="8650292" cy="4191000"/>
          </a:xfrm>
        </p:spPr>
        <p:txBody>
          <a:bodyPr/>
          <a:lstStyle/>
          <a:p>
            <a:pPr lvl="0"/>
            <a:r>
              <a:rPr lang="ru-RU" sz="3600" b="1" i="1" dirty="0" err="1"/>
              <a:t>Членистоногі</a:t>
            </a:r>
            <a:r>
              <a:rPr lang="ru-RU" sz="3600" b="1" i="1" dirty="0"/>
              <a:t> (</a:t>
            </a:r>
            <a:r>
              <a:rPr lang="ru-RU" sz="3600" b="1" i="1" dirty="0" err="1"/>
              <a:t>Arthropoda</a:t>
            </a:r>
            <a:r>
              <a:rPr lang="ru-RU" sz="3600" b="1" i="1" dirty="0"/>
              <a:t>) – </a:t>
            </a:r>
            <a:r>
              <a:rPr lang="ru-RU" sz="3600" b="1" i="1" dirty="0" err="1"/>
              <a:t>це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найбільший</a:t>
            </a:r>
            <a:r>
              <a:rPr lang="ru-RU" sz="3600" b="1" i="1" dirty="0" smtClean="0"/>
              <a:t> </a:t>
            </a:r>
            <a:r>
              <a:rPr lang="ru-RU" sz="3600" b="1" i="1" dirty="0"/>
              <a:t>тип </a:t>
            </a:r>
            <a:r>
              <a:rPr lang="ru-RU" sz="3600" b="1" i="1" dirty="0" err="1"/>
              <a:t>тварин</a:t>
            </a:r>
            <a:r>
              <a:rPr lang="ru-RU" sz="3600" b="1" i="1" dirty="0"/>
              <a:t>, </a:t>
            </a:r>
            <a:r>
              <a:rPr lang="ru-RU" sz="3600" b="1" i="1" dirty="0" err="1" smtClean="0"/>
              <a:t>котрий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об'єднує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сегментованих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вищіх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безхребетних</a:t>
            </a:r>
            <a:r>
              <a:rPr lang="ru-RU" sz="3600" b="1" i="1" dirty="0" smtClean="0"/>
              <a:t>. </a:t>
            </a:r>
            <a:endParaRPr lang="ru-RU" sz="3600" dirty="0"/>
          </a:p>
          <a:p>
            <a:pPr lvl="0"/>
            <a:r>
              <a:rPr lang="ru-RU" sz="3600" b="1" dirty="0" err="1"/>
              <a:t>Це</a:t>
            </a:r>
            <a:r>
              <a:rPr lang="ru-RU" sz="3600" b="1" dirty="0"/>
              <a:t> </a:t>
            </a:r>
            <a:r>
              <a:rPr lang="ru-RU" sz="3600" b="1" dirty="0" err="1"/>
              <a:t>найчисленніша</a:t>
            </a:r>
            <a:r>
              <a:rPr lang="ru-RU" sz="3600" b="1" dirty="0"/>
              <a:t> по числу </a:t>
            </a:r>
            <a:r>
              <a:rPr lang="ru-RU" sz="3600" b="1" dirty="0" err="1"/>
              <a:t>видів</a:t>
            </a:r>
            <a:r>
              <a:rPr lang="ru-RU" sz="3600" b="1" dirty="0"/>
              <a:t> </a:t>
            </a:r>
            <a:r>
              <a:rPr lang="ru-RU" sz="3600" b="1" dirty="0" err="1"/>
              <a:t>група</a:t>
            </a:r>
            <a:r>
              <a:rPr lang="ru-RU" sz="3600" b="1" dirty="0"/>
              <a:t> </a:t>
            </a:r>
            <a:r>
              <a:rPr lang="ru-RU" sz="3600" b="1" dirty="0" err="1"/>
              <a:t>тварин</a:t>
            </a:r>
            <a:r>
              <a:rPr lang="ru-RU" sz="3600" b="1" dirty="0"/>
              <a:t>. До них </a:t>
            </a:r>
            <a:r>
              <a:rPr lang="ru-RU" sz="3600" b="1" dirty="0" err="1"/>
              <a:t>відносять</a:t>
            </a:r>
            <a:r>
              <a:rPr lang="ru-RU" sz="3600" b="1" dirty="0"/>
              <a:t> 2\3 </a:t>
            </a:r>
            <a:r>
              <a:rPr lang="ru-RU" sz="3600" b="1" dirty="0" err="1"/>
              <a:t>всіх</a:t>
            </a:r>
            <a:r>
              <a:rPr lang="ru-RU" sz="3600" b="1" dirty="0"/>
              <a:t> </a:t>
            </a:r>
            <a:r>
              <a:rPr lang="ru-RU" sz="3600" b="1" dirty="0" err="1"/>
              <a:t>істот</a:t>
            </a:r>
            <a:r>
              <a:rPr lang="ru-RU" sz="3600" b="1" dirty="0"/>
              <a:t>, що </a:t>
            </a:r>
            <a:r>
              <a:rPr lang="ru-RU" sz="3600" b="1" dirty="0" err="1"/>
              <a:t>живе</a:t>
            </a:r>
            <a:r>
              <a:rPr lang="ru-RU" sz="3600" b="1" dirty="0"/>
              <a:t> на </a:t>
            </a:r>
            <a:r>
              <a:rPr lang="ru-RU" sz="3600" b="1" dirty="0" err="1"/>
              <a:t>Землі</a:t>
            </a:r>
            <a:r>
              <a:rPr lang="ru-RU" sz="3600" b="1" dirty="0"/>
              <a:t>. </a:t>
            </a:r>
          </a:p>
          <a:p>
            <a:pPr>
              <a:lnSpc>
                <a:spcPct val="90000"/>
              </a:lnSpc>
            </a:pPr>
            <a:endParaRPr lang="ru-RU" sz="3600" dirty="0"/>
          </a:p>
        </p:txBody>
      </p:sp>
      <p:pic>
        <p:nvPicPr>
          <p:cNvPr id="4" name="Рисунок 3" descr="ы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4929198"/>
            <a:ext cx="1785950" cy="1691952"/>
          </a:xfrm>
          <a:prstGeom prst="rect">
            <a:avLst/>
          </a:prstGeom>
        </p:spPr>
      </p:pic>
      <p:pic>
        <p:nvPicPr>
          <p:cNvPr id="5" name="Рисунок 4" descr="п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74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27132" cy="6232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emping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214290"/>
            <a:ext cx="5577376" cy="4191000"/>
          </a:xfrm>
          <a:prstGeom prst="rect">
            <a:avLst/>
          </a:prstGeom>
        </p:spPr>
      </p:pic>
      <p:pic>
        <p:nvPicPr>
          <p:cNvPr id="6" name="Рисунок 5" descr="Daphnia_DG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2500330" cy="3878819"/>
          </a:xfrm>
          <a:prstGeom prst="rect">
            <a:avLst/>
          </a:prstGeom>
        </p:spPr>
      </p:pic>
      <p:pic>
        <p:nvPicPr>
          <p:cNvPr id="7" name="Рисунок 6" descr="800px-Rust_Mite,_Aceria_anthocop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00438"/>
            <a:ext cx="4290127" cy="2997726"/>
          </a:xfrm>
          <a:prstGeom prst="rect">
            <a:avLst/>
          </a:prstGeom>
        </p:spPr>
      </p:pic>
      <p:pic>
        <p:nvPicPr>
          <p:cNvPr id="8" name="Рисунок 7" descr="1256514566_v-afrike-nashli-gigantskogo-pauka-diametrom-v-1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357562"/>
            <a:ext cx="4530284" cy="3205176"/>
          </a:xfrm>
          <a:prstGeom prst="rect">
            <a:avLst/>
          </a:prstGeom>
        </p:spPr>
      </p:pic>
      <p:pic>
        <p:nvPicPr>
          <p:cNvPr id="9" name="Рисунок 8" descr="spider-eat-bi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357430"/>
            <a:ext cx="2849222" cy="4289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85175" cy="1431925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Форма </a:t>
            </a:r>
            <a:r>
              <a:rPr lang="ru-RU" i="1" dirty="0" err="1" smtClean="0">
                <a:solidFill>
                  <a:srgbClr val="7030A0"/>
                </a:solidFill>
              </a:rPr>
              <a:t>тіла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розміри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 bwMode="auto">
          <a:xfrm>
            <a:off x="1214414" y="1071546"/>
            <a:ext cx="7000924" cy="385765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Тіло</a:t>
            </a:r>
            <a:r>
              <a:rPr lang="ru-RU" dirty="0" smtClean="0">
                <a:solidFill>
                  <a:srgbClr val="000000"/>
                </a:solidFill>
              </a:rPr>
              <a:t> членистоногих </a:t>
            </a:r>
            <a:r>
              <a:rPr lang="ru-RU" dirty="0" err="1" smtClean="0">
                <a:solidFill>
                  <a:srgbClr val="000000"/>
                </a:solidFill>
              </a:rPr>
              <a:t>розділене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окремі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сегменти</a:t>
            </a:r>
            <a:r>
              <a:rPr lang="he-IL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має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двобічну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симетрію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Різні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сегменти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тіла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неоднакові</a:t>
            </a:r>
            <a:r>
              <a:rPr lang="he-IL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Групи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подібних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між</a:t>
            </a:r>
            <a:r>
              <a:rPr lang="ru-RU" dirty="0" smtClean="0">
                <a:solidFill>
                  <a:srgbClr val="000000"/>
                </a:solidFill>
              </a:rPr>
              <a:t> собою </a:t>
            </a:r>
            <a:r>
              <a:rPr lang="ru-RU" dirty="0" err="1" smtClean="0">
                <a:solidFill>
                  <a:srgbClr val="000000"/>
                </a:solidFill>
              </a:rPr>
              <a:t>сегментів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утворюють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відділи</a:t>
            </a:r>
            <a:r>
              <a:rPr lang="ru-RU" dirty="0" smtClean="0">
                <a:solidFill>
                  <a:srgbClr val="000000"/>
                </a:solidFill>
              </a:rPr>
              <a:t>  </a:t>
            </a:r>
            <a:r>
              <a:rPr lang="ru-RU" dirty="0" err="1" smtClean="0">
                <a:solidFill>
                  <a:srgbClr val="000000"/>
                </a:solidFill>
              </a:rPr>
              <a:t>тіла</a:t>
            </a:r>
            <a:r>
              <a:rPr lang="ru-RU" dirty="0" smtClean="0">
                <a:solidFill>
                  <a:srgbClr val="000000"/>
                </a:solidFill>
              </a:rPr>
              <a:t> членистоногих</a:t>
            </a:r>
            <a:r>
              <a:rPr lang="he-IL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Найчастіше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відокремлюють</a:t>
            </a:r>
            <a:r>
              <a:rPr lang="ru-RU" dirty="0" smtClean="0">
                <a:solidFill>
                  <a:srgbClr val="000000"/>
                </a:solidFill>
              </a:rPr>
              <a:t> три </a:t>
            </a:r>
            <a:r>
              <a:rPr lang="ru-RU" dirty="0" err="1" smtClean="0">
                <a:solidFill>
                  <a:srgbClr val="000000"/>
                </a:solidFill>
              </a:rPr>
              <a:t>основні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відділи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he-IL" dirty="0" smtClean="0">
                <a:solidFill>
                  <a:srgbClr val="000000"/>
                </a:solidFill>
              </a:rPr>
              <a:t>- </a:t>
            </a:r>
            <a:r>
              <a:rPr lang="ru-RU" dirty="0" smtClean="0">
                <a:solidFill>
                  <a:srgbClr val="000000"/>
                </a:solidFill>
              </a:rPr>
              <a:t>голову</a:t>
            </a:r>
            <a:r>
              <a:rPr lang="he-IL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груди </a:t>
            </a:r>
            <a:r>
              <a:rPr lang="ru-RU" dirty="0" err="1" smtClean="0">
                <a:solidFill>
                  <a:srgbClr val="000000"/>
                </a:solidFill>
              </a:rPr>
              <a:t>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черевце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he-IL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Розміри</a:t>
            </a:r>
            <a:r>
              <a:rPr lang="ru-RU" dirty="0" smtClean="0">
                <a:solidFill>
                  <a:srgbClr val="000000"/>
                </a:solidFill>
              </a:rPr>
              <a:t>  членистоногих </a:t>
            </a:r>
            <a:r>
              <a:rPr lang="ru-RU" dirty="0" err="1" smtClean="0">
                <a:solidFill>
                  <a:srgbClr val="000000"/>
                </a:solidFill>
              </a:rPr>
              <a:t>варіюють</a:t>
            </a:r>
            <a:r>
              <a:rPr lang="ru-RU" dirty="0" smtClean="0">
                <a:solidFill>
                  <a:srgbClr val="000000"/>
                </a:solidFill>
              </a:rPr>
              <a:t> у широких межах </a:t>
            </a:r>
            <a:r>
              <a:rPr lang="he-IL" dirty="0" smtClean="0">
                <a:solidFill>
                  <a:srgbClr val="000000"/>
                </a:solidFill>
              </a:rPr>
              <a:t>–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</a:t>
            </a:r>
            <a:r>
              <a:rPr lang="ru-RU" dirty="0" smtClean="0">
                <a:solidFill>
                  <a:srgbClr val="000000"/>
                </a:solidFill>
              </a:rPr>
              <a:t>  мм до  </a:t>
            </a:r>
            <a:r>
              <a:rPr lang="ru-RU" dirty="0" err="1" smtClean="0">
                <a:solidFill>
                  <a:srgbClr val="000000"/>
                </a:solidFill>
              </a:rPr>
              <a:t>метрів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  <a:r>
              <a:rPr lang="he-IL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theme1.xml><?xml version="1.0" encoding="utf-8"?>
<a:theme xmlns:a="http://schemas.openxmlformats.org/drawingml/2006/main" name="Тема1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615</TotalTime>
  <Words>970</Words>
  <Application>Microsoft Office PowerPoint</Application>
  <PresentationFormat>Экран (4:3)</PresentationFormat>
  <Paragraphs>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Слайд 1</vt:lpstr>
      <vt:lpstr>Походження</vt:lpstr>
      <vt:lpstr>Різноманітність</vt:lpstr>
      <vt:lpstr>Класифікація</vt:lpstr>
      <vt:lpstr>Слайд 5</vt:lpstr>
      <vt:lpstr>Чому тип отримав таку назву - членистоногі?</vt:lpstr>
      <vt:lpstr>Тип Членистоногі</vt:lpstr>
      <vt:lpstr>Слайд 8</vt:lpstr>
      <vt:lpstr>Форма тіла й розміри  </vt:lpstr>
      <vt:lpstr>Слайд 10</vt:lpstr>
      <vt:lpstr>Покриви тіла  </vt:lpstr>
      <vt:lpstr>Слайд 12</vt:lpstr>
      <vt:lpstr>Опорно -рухова система  </vt:lpstr>
      <vt:lpstr>Слайд 14</vt:lpstr>
      <vt:lpstr>Це цікаво!</vt:lpstr>
      <vt:lpstr>Травна система  </vt:lpstr>
      <vt:lpstr>Дихальна система  </vt:lpstr>
      <vt:lpstr>Слайд 18</vt:lpstr>
      <vt:lpstr>Кровоносна система  </vt:lpstr>
      <vt:lpstr>Видільна система </vt:lpstr>
      <vt:lpstr>Нервова система  </vt:lpstr>
      <vt:lpstr>Органи чуттів</vt:lpstr>
      <vt:lpstr>Розмноження  </vt:lpstr>
      <vt:lpstr>Слайд 24</vt:lpstr>
      <vt:lpstr>Слайд 25</vt:lpstr>
      <vt:lpstr>Слайд 26</vt:lpstr>
      <vt:lpstr>Слайд 27</vt:lpstr>
      <vt:lpstr>Слайд 28</vt:lpstr>
      <vt:lpstr>Поведінка членистоногих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Vitalik</cp:lastModifiedBy>
  <cp:revision>75</cp:revision>
  <dcterms:created xsi:type="dcterms:W3CDTF">2009-12-05T18:11:55Z</dcterms:created>
  <dcterms:modified xsi:type="dcterms:W3CDTF">2013-05-07T12:59:13Z</dcterms:modified>
</cp:coreProperties>
</file>