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3013502" y="6437376"/>
            <a:ext cx="6143636" cy="7143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357158" y="0"/>
            <a:ext cx="71438" cy="400050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000232" y="6572272"/>
            <a:ext cx="7143768" cy="1428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" name="Шестиугольник 6"/>
          <p:cNvSpPr/>
          <p:nvPr userDrawn="1"/>
        </p:nvSpPr>
        <p:spPr>
          <a:xfrm rot="21311330">
            <a:off x="1284699" y="5014757"/>
            <a:ext cx="2029138" cy="1761252"/>
          </a:xfrm>
          <a:prstGeom prst="hexagon">
            <a:avLst/>
          </a:prstGeom>
          <a:blipFill>
            <a:blip r:embed="rId2" cstate="print"/>
            <a:stretch>
              <a:fillRect/>
            </a:stretch>
          </a:blipFill>
          <a:ln w="19050"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42844" y="0"/>
            <a:ext cx="142876" cy="4643446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естиугольник 11"/>
          <p:cNvSpPr/>
          <p:nvPr userDrawn="1"/>
        </p:nvSpPr>
        <p:spPr>
          <a:xfrm rot="21311330">
            <a:off x="43225" y="3828115"/>
            <a:ext cx="2029138" cy="1761252"/>
          </a:xfrm>
          <a:prstGeom prst="hexagon">
            <a:avLst/>
          </a:prstGeom>
          <a:blipFill>
            <a:blip r:embed="rId3" cstate="print"/>
            <a:stretch>
              <a:fillRect/>
            </a:stretch>
          </a:blipFill>
          <a:ln w="19050"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естиугольник 12"/>
          <p:cNvSpPr/>
          <p:nvPr userDrawn="1"/>
        </p:nvSpPr>
        <p:spPr>
          <a:xfrm rot="21311330">
            <a:off x="52432" y="5348236"/>
            <a:ext cx="1530039" cy="1314564"/>
          </a:xfrm>
          <a:prstGeom prst="hexagon">
            <a:avLst/>
          </a:prstGeom>
          <a:blipFill>
            <a:blip r:embed="rId4" cstate="print"/>
            <a:stretch>
              <a:fillRect/>
            </a:stretch>
          </a:blipFill>
          <a:ln w="19050"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655CA-98AC-432F-ACE2-3F3455FB6C6E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57E9-823E-4602-BBE3-F77634BA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655CA-98AC-432F-ACE2-3F3455FB6C6E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57E9-823E-4602-BBE3-F77634BA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655CA-98AC-432F-ACE2-3F3455FB6C6E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57E9-823E-4602-BBE3-F77634BA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357187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1538" y="2071678"/>
            <a:ext cx="7772400" cy="1500187"/>
          </a:xfrm>
        </p:spPr>
        <p:txBody>
          <a:bodyPr anchor="b"/>
          <a:lstStyle>
            <a:lvl1pPr marL="0" indent="0">
              <a:buNone/>
              <a:defRPr sz="2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655CA-98AC-432F-ACE2-3F3455FB6C6E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57E9-823E-4602-BBE3-F77634BA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655CA-98AC-432F-ACE2-3F3455FB6C6E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57E9-823E-4602-BBE3-F77634BA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655CA-98AC-432F-ACE2-3F3455FB6C6E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57E9-823E-4602-BBE3-F77634BA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655CA-98AC-432F-ACE2-3F3455FB6C6E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57E9-823E-4602-BBE3-F77634BA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655CA-98AC-432F-ACE2-3F3455FB6C6E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57E9-823E-4602-BBE3-F77634BA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655CA-98AC-432F-ACE2-3F3455FB6C6E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57E9-823E-4602-BBE3-F77634BA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655CA-98AC-432F-ACE2-3F3455FB6C6E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57E9-823E-4602-BBE3-F77634BA8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7436" y="-9144"/>
            <a:ext cx="49722" cy="52955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6580" y="-10284"/>
            <a:ext cx="137702" cy="543954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6572272"/>
            <a:ext cx="8072462" cy="1428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28728" y="6437376"/>
            <a:ext cx="7728410" cy="6345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естиугольник 10"/>
          <p:cNvSpPr/>
          <p:nvPr/>
        </p:nvSpPr>
        <p:spPr>
          <a:xfrm rot="1188972">
            <a:off x="-10152" y="4899229"/>
            <a:ext cx="2029138" cy="1761252"/>
          </a:xfrm>
          <a:prstGeom prst="hexagon">
            <a:avLst/>
          </a:prstGeom>
          <a:blipFill>
            <a:blip r:embed="rId13" cstate="print"/>
            <a:stretch>
              <a:fillRect/>
            </a:stretch>
          </a:blipFill>
          <a:ln w="19050"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19050">
            <a:solidFill>
              <a:schemeClr val="tx2">
                <a:tint val="1000"/>
              </a:schemeClr>
            </a:solidFill>
            <a:prstDash val="solid"/>
          </a:ln>
          <a:solidFill>
            <a:schemeClr val="accent3">
              <a:lumMod val="50000"/>
            </a:schemeClr>
          </a:solidFill>
          <a:effectLst>
            <a:outerShdw blurRad="50000" dist="50800" dir="7500000" algn="tl">
              <a:srgbClr val="000000">
                <a:shade val="5000"/>
                <a:alpha val="35000"/>
              </a:srgbClr>
            </a:outerShdw>
          </a:effectLst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7441C"/>
          </a:solidFill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7441C"/>
          </a:solidFill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7441C"/>
          </a:solidFill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7441C"/>
          </a:solidFill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7441C"/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1470025"/>
          </a:xfrm>
        </p:spPr>
        <p:txBody>
          <a:bodyPr>
            <a:noAutofit/>
          </a:bodyPr>
          <a:lstStyle/>
          <a:p>
            <a:r>
              <a:rPr lang="uk-UA" sz="8800" dirty="0" smtClean="0"/>
              <a:t>СНІД</a:t>
            </a:r>
            <a:br>
              <a:rPr lang="uk-UA" sz="8800" dirty="0" smtClean="0"/>
            </a:br>
            <a:endParaRPr lang="ru-RU" sz="8800" dirty="0"/>
          </a:p>
        </p:txBody>
      </p:sp>
      <p:pic>
        <p:nvPicPr>
          <p:cNvPr id="4" name="Рисунок 3" descr="Red_Ribbon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2500306"/>
            <a:ext cx="2101059" cy="3138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855"/>
            <a:ext cx="8229600" cy="868958"/>
          </a:xfrm>
        </p:spPr>
        <p:txBody>
          <a:bodyPr>
            <a:normAutofit/>
          </a:bodyPr>
          <a:lstStyle/>
          <a:p>
            <a:r>
              <a:rPr lang="uk-UA"/>
              <a:t>СНІД </a:t>
            </a:r>
            <a:r>
              <a:rPr lang="uk-UA"/>
              <a:t>в </a:t>
            </a:r>
            <a:r>
              <a:rPr lang="uk-UA" smtClean="0"/>
              <a:t>Україні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1015" y="836712"/>
            <a:ext cx="7571184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/>
              <a:t>Масове розповсюдження цієї хвороби в усьому світі та в Україні створює загрозу особистій, громадській та державній безпеці, спричиняє важкі соціально-економічні та демографічні наслідки, що зумовлює необхідність вжиття спеціальних заходів щодо захисту прав і законних інтересів громадян та </a:t>
            </a:r>
            <a:r>
              <a:rPr lang="uk-UA" sz="1800" b="1"/>
              <a:t>суспільства</a:t>
            </a:r>
            <a:r>
              <a:rPr lang="uk-UA" sz="1800" b="1" smtClean="0"/>
              <a:t>.</a:t>
            </a:r>
          </a:p>
          <a:p>
            <a:pPr marL="0" indent="0">
              <a:buNone/>
            </a:pPr>
            <a:r>
              <a:rPr lang="ru-RU" sz="1800" b="1"/>
              <a:t>За останніми даними, в Україні на ВІЛ/СНІД хворіють 360 тисяч людей. Ситуація погіршується через поширення в країні наркоманії.</a:t>
            </a:r>
            <a:endParaRPr lang="uk-UA" sz="1800" b="1"/>
          </a:p>
          <a:p>
            <a:pPr marL="0" indent="0">
              <a:buNone/>
            </a:pPr>
            <a:r>
              <a:rPr lang="uk-UA" sz="1800" b="1"/>
              <a:t> Сьогодні в Україні виконується  Національна програма забезпечення профілактики ВІЛ-інфекції, допомоги і лікування ВІЛ-інфікованих і хворих на СНІД на період 2004-2008 років. З метою координації зусиль і партнерів розробляється державна Концепція стратегії дій Уряду, направлених на запобігання розповсюдженню ВІЛ-інфекції/СНІДу на період до 2013 року. Не дивлячись на те, що за останні роки збільшились державні асигнування на боротьбу з ВІЛ/СНІД, поки не вдалось подолати невідповідність між фінансуванням і потребами в ньому, що є основною перешкодою на шляху приборкання розповсюдження ВІЛ-/СНІДу, в тому числі і для забезпечення ефективної стратегії догляду, підтримки і лікування хворих. </a:t>
            </a:r>
          </a:p>
          <a:p>
            <a:pPr marL="0" indent="0">
              <a:buNone/>
            </a:pPr>
            <a:endParaRPr lang="uk-UA" sz="1400" b="1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33086"/>
            <a:ext cx="8064154" cy="511256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5982" y="3876003"/>
            <a:ext cx="3288703" cy="85550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smtClean="0"/>
              <a:t>Показник </a:t>
            </a:r>
            <a:r>
              <a:rPr lang="ru-RU" b="1" u="sng"/>
              <a:t>понад </a:t>
            </a:r>
            <a:r>
              <a:rPr lang="ru-RU" b="1" u="sng" smtClean="0"/>
              <a:t>90 тис. осіб</a:t>
            </a:r>
            <a:endParaRPr lang="ru-RU" b="1" u="sng"/>
          </a:p>
        </p:txBody>
      </p:sp>
      <p:sp>
        <p:nvSpPr>
          <p:cNvPr id="6" name="Прямоугольник 5"/>
          <p:cNvSpPr/>
          <p:nvPr/>
        </p:nvSpPr>
        <p:spPr>
          <a:xfrm>
            <a:off x="365982" y="4708198"/>
            <a:ext cx="3269913" cy="8726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u="sng" smtClean="0"/>
          </a:p>
          <a:p>
            <a:pPr algn="ctr"/>
            <a:r>
              <a:rPr lang="ru-RU" b="1" u="sng" smtClean="0"/>
              <a:t>Показник </a:t>
            </a:r>
            <a:r>
              <a:rPr lang="ru-RU" b="1" u="sng"/>
              <a:t>від 41 </a:t>
            </a:r>
            <a:r>
              <a:rPr lang="ru-RU" b="1" u="sng"/>
              <a:t>до </a:t>
            </a:r>
            <a:r>
              <a:rPr lang="ru-RU" b="1" u="sng" smtClean="0"/>
              <a:t>90 тис</a:t>
            </a:r>
            <a:r>
              <a:rPr lang="ru-RU" b="1" u="sng"/>
              <a:t>. осіб</a:t>
            </a:r>
          </a:p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65982" y="5564508"/>
            <a:ext cx="3269913" cy="79208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u="sng"/>
              <a:t>П</a:t>
            </a:r>
            <a:r>
              <a:rPr lang="uk-UA" b="1" u="sng" smtClean="0"/>
              <a:t>оказник </a:t>
            </a:r>
            <a:r>
              <a:rPr lang="uk-UA" b="1" u="sng"/>
              <a:t>до </a:t>
            </a:r>
            <a:r>
              <a:rPr lang="uk-UA" b="1" u="sng" smtClean="0"/>
              <a:t>40 тис. осіб</a:t>
            </a:r>
            <a:endParaRPr lang="uk-UA" b="1" u="sng"/>
          </a:p>
        </p:txBody>
      </p:sp>
    </p:spTree>
    <p:extLst>
      <p:ext uri="{BB962C8B-B14F-4D97-AF65-F5344CB8AC3E}">
        <p14:creationId xmlns:p14="http://schemas.microsoft.com/office/powerpoint/2010/main" val="254377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928670"/>
            <a:ext cx="8229600" cy="4954591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vi-VN" b="1" dirty="0" smtClean="0"/>
              <a:t>СНІД</a:t>
            </a:r>
            <a:r>
              <a:rPr lang="vi-VN" dirty="0" smtClean="0"/>
              <a:t>, або </a:t>
            </a:r>
            <a:r>
              <a:rPr lang="vi-VN" b="1" dirty="0" smtClean="0"/>
              <a:t>Синдро́м набу́того імунодефіци́ту</a:t>
            </a:r>
            <a:r>
              <a:rPr lang="vi-VN" dirty="0" smtClean="0"/>
              <a:t> — важке інфекційне захворювання, спричинене вірусо</a:t>
            </a:r>
            <a:r>
              <a:rPr lang="uk-UA" dirty="0" smtClean="0"/>
              <a:t>м</a:t>
            </a:r>
            <a:r>
              <a:rPr lang="vi-VN" dirty="0" smtClean="0"/>
              <a:t> імунодефіциту людини (ВІЛ), який уражає імунну систему людини, знижуючи при цьому протидію організму захворюванням.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905375"/>
            <a:ext cx="1905000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00108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Синдром </a:t>
            </a:r>
            <a:r>
              <a:rPr lang="ru-RU" sz="2000" dirty="0" err="1" smtClean="0"/>
              <a:t>набутого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імунодефіциту</a:t>
            </a:r>
            <a:r>
              <a:rPr lang="ru-RU" sz="2000" dirty="0" smtClean="0"/>
              <a:t> </a:t>
            </a:r>
            <a:r>
              <a:rPr lang="ru-RU" sz="2000" dirty="0" err="1" smtClean="0"/>
              <a:t>вперше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зафіксовано</a:t>
            </a:r>
            <a:r>
              <a:rPr lang="ru-RU" sz="2000" dirty="0" smtClean="0"/>
              <a:t> в США в 1983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. </a:t>
            </a:r>
            <a:r>
              <a:rPr lang="ru-RU" sz="2000" dirty="0" err="1" smtClean="0"/>
              <a:t>Упродовж</a:t>
            </a:r>
            <a:r>
              <a:rPr lang="ru-RU" sz="2000" dirty="0" smtClean="0"/>
              <a:t> </a:t>
            </a:r>
            <a:r>
              <a:rPr lang="ru-RU" sz="2000" dirty="0" err="1" smtClean="0"/>
              <a:t>двох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місяців</a:t>
            </a:r>
            <a:r>
              <a:rPr lang="ru-RU" sz="2000" dirty="0" smtClean="0"/>
              <a:t> </a:t>
            </a:r>
            <a:r>
              <a:rPr lang="ru-RU" sz="2000" dirty="0" err="1" smtClean="0"/>
              <a:t>хворий</a:t>
            </a:r>
            <a:r>
              <a:rPr lang="ru-RU" sz="2000" dirty="0" smtClean="0"/>
              <a:t> помер. </a:t>
            </a:r>
            <a:r>
              <a:rPr lang="ru-RU" sz="2000" dirty="0" err="1" smtClean="0"/>
              <a:t>Сьогодні</a:t>
            </a:r>
            <a:r>
              <a:rPr lang="ru-RU" sz="2000" dirty="0" smtClean="0"/>
              <a:t> за </a:t>
            </a:r>
            <a:r>
              <a:rPr lang="ru-RU" sz="2000" dirty="0" err="1" smtClean="0"/>
              <a:t>добу</a:t>
            </a:r>
            <a:r>
              <a:rPr lang="ru-RU" sz="2000" dirty="0" smtClean="0"/>
              <a:t> у </a:t>
            </a:r>
            <a:r>
              <a:rPr lang="ru-RU" sz="2000" dirty="0" err="1" smtClean="0"/>
              <a:t>світі</a:t>
            </a:r>
            <a:r>
              <a:rPr lang="ru-RU" sz="2000" dirty="0" smtClean="0"/>
              <a:t> </a:t>
            </a:r>
            <a:r>
              <a:rPr lang="ru-RU" sz="2000" dirty="0" err="1" smtClean="0"/>
              <a:t>чотириста</a:t>
            </a:r>
            <a:r>
              <a:rPr lang="ru-RU" sz="2000" dirty="0" smtClean="0"/>
              <a:t> </a:t>
            </a:r>
            <a:r>
              <a:rPr lang="ru-RU" sz="2000" dirty="0" err="1" smtClean="0"/>
              <a:t>тисяч</a:t>
            </a:r>
            <a:r>
              <a:rPr lang="ru-RU" sz="2000" dirty="0" smtClean="0"/>
              <a:t> </a:t>
            </a:r>
            <a:r>
              <a:rPr lang="ru-RU" sz="2000" dirty="0" err="1" smtClean="0"/>
              <a:t>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заражується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цією</a:t>
            </a:r>
            <a:r>
              <a:rPr lang="ru-RU" sz="2000" dirty="0" smtClean="0"/>
              <a:t> хворобою. Сам по </a:t>
            </a:r>
            <a:r>
              <a:rPr lang="ru-RU" sz="2000" dirty="0" err="1" smtClean="0"/>
              <a:t>собі</a:t>
            </a:r>
            <a:r>
              <a:rPr lang="ru-RU" sz="2000" dirty="0" smtClean="0"/>
              <a:t> СНІД не </a:t>
            </a:r>
            <a:r>
              <a:rPr lang="ru-RU" sz="2000" dirty="0" err="1" smtClean="0"/>
              <a:t>є</a:t>
            </a:r>
            <a:r>
              <a:rPr lang="ru-RU" sz="2000" dirty="0" smtClean="0"/>
              <a:t> смертельною хворобою,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функціонування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вірусу</a:t>
            </a:r>
            <a:r>
              <a:rPr lang="ru-RU" sz="2000" dirty="0" smtClean="0"/>
              <a:t> в </a:t>
            </a:r>
            <a:r>
              <a:rPr lang="ru-RU" sz="2000" dirty="0" err="1" smtClean="0"/>
              <a:t>організмі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впливає</a:t>
            </a:r>
            <a:r>
              <a:rPr lang="ru-RU" sz="2000" dirty="0" smtClean="0"/>
              <a:t> на </a:t>
            </a:r>
            <a:r>
              <a:rPr lang="ru-RU" sz="2000" dirty="0" err="1" smtClean="0"/>
              <a:t>імунну</a:t>
            </a:r>
            <a:r>
              <a:rPr lang="ru-RU" sz="2000" dirty="0" smtClean="0"/>
              <a:t> систему так,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простийнежить</a:t>
            </a:r>
            <a:r>
              <a:rPr lang="ru-RU" sz="2000" dirty="0" smtClean="0"/>
              <a:t> 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призвести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смерті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Збудник</a:t>
            </a:r>
            <a:r>
              <a:rPr lang="ru-RU" sz="2000" dirty="0" smtClean="0"/>
              <a:t> — </a:t>
            </a:r>
            <a:r>
              <a:rPr lang="ru-RU" sz="2000" dirty="0" err="1" smtClean="0"/>
              <a:t>вірус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вигляд</a:t>
            </a:r>
            <a:r>
              <a:rPr lang="ru-RU" sz="2000" dirty="0" smtClean="0"/>
              <a:t> </a:t>
            </a:r>
            <a:r>
              <a:rPr lang="ru-RU" sz="2000" dirty="0" err="1" smtClean="0"/>
              <a:t>спіралі</a:t>
            </a:r>
            <a:r>
              <a:rPr lang="ru-RU" sz="2000" dirty="0" smtClean="0"/>
              <a:t> в </a:t>
            </a:r>
            <a:r>
              <a:rPr lang="ru-RU" sz="2000" dirty="0" err="1" smtClean="0"/>
              <a:t>трикутній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серцевині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носить </a:t>
            </a:r>
            <a:r>
              <a:rPr lang="ru-RU" sz="2000" dirty="0" err="1" smtClean="0"/>
              <a:t>назву</a:t>
            </a:r>
            <a:r>
              <a:rPr lang="ru-RU" sz="2000" dirty="0" smtClean="0"/>
              <a:t> ВІЛ (</a:t>
            </a:r>
            <a:r>
              <a:rPr lang="ru-RU" sz="2000" dirty="0" err="1" smtClean="0"/>
              <a:t>вірус</a:t>
            </a:r>
            <a:r>
              <a:rPr lang="ru-RU" sz="2000" dirty="0" smtClean="0"/>
              <a:t> </a:t>
            </a:r>
            <a:r>
              <a:rPr lang="ru-RU" sz="2000" dirty="0" err="1" smtClean="0"/>
              <a:t>імунодефіциту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)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три </a:t>
            </a:r>
            <a:r>
              <a:rPr lang="ru-RU" sz="2000" dirty="0" err="1" smtClean="0"/>
              <a:t>типи</a:t>
            </a:r>
            <a:r>
              <a:rPr lang="ru-RU" sz="2000" dirty="0" smtClean="0"/>
              <a:t>: ВІЛ 1 та ВІЛ 2,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поширеними</a:t>
            </a:r>
            <a:r>
              <a:rPr lang="ru-RU" sz="2000" dirty="0" smtClean="0"/>
              <a:t> в </a:t>
            </a:r>
            <a:r>
              <a:rPr lang="ru-RU" sz="2000" dirty="0" err="1" smtClean="0"/>
              <a:t>Західній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Європі</a:t>
            </a:r>
            <a:r>
              <a:rPr lang="ru-RU" sz="2000" dirty="0" smtClean="0"/>
              <a:t>, та ВІЛ 3,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страждають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американці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африканці</a:t>
            </a:r>
            <a:r>
              <a:rPr lang="ru-RU" sz="2000" dirty="0" smtClean="0"/>
              <a:t>. </a:t>
            </a:r>
            <a:r>
              <a:rPr lang="ru-RU" sz="2000" dirty="0" err="1" smtClean="0"/>
              <a:t>Вірус</a:t>
            </a:r>
            <a:r>
              <a:rPr lang="ru-RU" sz="2000" dirty="0" smtClean="0"/>
              <a:t> </a:t>
            </a:r>
            <a:r>
              <a:rPr lang="ru-RU" sz="2000" dirty="0" err="1" smtClean="0"/>
              <a:t>уражає</a:t>
            </a:r>
            <a:r>
              <a:rPr lang="ru-RU" sz="2000" dirty="0" smtClean="0"/>
              <a:t> </a:t>
            </a:r>
            <a:r>
              <a:rPr lang="ru-RU" sz="2000" dirty="0" err="1" smtClean="0"/>
              <a:t>Т-лімфоцити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слугують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розмноження</a:t>
            </a:r>
            <a:r>
              <a:rPr lang="ru-RU" sz="2000" dirty="0" smtClean="0"/>
              <a:t>, та макрофаги,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розносять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по </a:t>
            </a:r>
            <a:r>
              <a:rPr lang="ru-RU" sz="2000" dirty="0" err="1" smtClean="0"/>
              <a:t>організму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 descr="spid_2_1252427289_fu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340767"/>
            <a:ext cx="4762500" cy="4657725"/>
          </a:xfrm>
          <a:prstGeom prst="rect">
            <a:avLst/>
          </a:prstGeom>
        </p:spPr>
      </p:pic>
      <p:pic>
        <p:nvPicPr>
          <p:cNvPr id="6" name="Рисунок 5" descr="HI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908720"/>
            <a:ext cx="6429420" cy="482206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412" y="4905375"/>
            <a:ext cx="1905000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Autofit/>
          </a:bodyPr>
          <a:lstStyle/>
          <a:p>
            <a:r>
              <a:rPr lang="ru-RU" sz="2500" dirty="0" err="1" smtClean="0">
                <a:solidFill>
                  <a:srgbClr val="37441C"/>
                </a:solidFill>
                <a:effectLst/>
              </a:rPr>
              <a:t>Джерело</a:t>
            </a:r>
            <a:r>
              <a:rPr lang="ru-RU" sz="2500" dirty="0" smtClean="0">
                <a:solidFill>
                  <a:srgbClr val="37441C"/>
                </a:solidFill>
                <a:effectLst/>
              </a:rPr>
              <a:t> </a:t>
            </a:r>
            <a:r>
              <a:rPr lang="ru-RU" sz="2500" dirty="0" err="1" smtClean="0">
                <a:solidFill>
                  <a:srgbClr val="37441C"/>
                </a:solidFill>
                <a:effectLst/>
              </a:rPr>
              <a:t>інфекції</a:t>
            </a:r>
            <a:r>
              <a:rPr lang="ru-RU" sz="2500" dirty="0" smtClean="0">
                <a:solidFill>
                  <a:srgbClr val="37441C"/>
                </a:solidFill>
                <a:effectLst/>
              </a:rPr>
              <a:t> — </a:t>
            </a:r>
            <a:r>
              <a:rPr lang="ru-RU" sz="2500" dirty="0" err="1" smtClean="0">
                <a:solidFill>
                  <a:srgbClr val="37441C"/>
                </a:solidFill>
                <a:effectLst/>
              </a:rPr>
              <a:t>безпосередній</a:t>
            </a:r>
            <a:r>
              <a:rPr lang="ru-RU" sz="2500" dirty="0" smtClean="0">
                <a:solidFill>
                  <a:srgbClr val="37441C"/>
                </a:solidFill>
                <a:effectLst/>
              </a:rPr>
              <a:t> </a:t>
            </a:r>
            <a:r>
              <a:rPr lang="ru-RU" sz="2500" dirty="0" err="1" smtClean="0">
                <a:solidFill>
                  <a:srgbClr val="37441C"/>
                </a:solidFill>
                <a:effectLst/>
              </a:rPr>
              <a:t>носій</a:t>
            </a:r>
            <a:r>
              <a:rPr lang="ru-RU" sz="2500" dirty="0" smtClean="0">
                <a:solidFill>
                  <a:srgbClr val="37441C"/>
                </a:solidFill>
                <a:effectLst/>
              </a:rPr>
              <a:t> ВІЛ. </a:t>
            </a:r>
            <a:r>
              <a:rPr lang="ru-RU" sz="2500" dirty="0" err="1" smtClean="0">
                <a:solidFill>
                  <a:srgbClr val="37441C"/>
                </a:solidFill>
                <a:effectLst/>
              </a:rPr>
              <a:t>Зараження</a:t>
            </a:r>
            <a:r>
              <a:rPr lang="ru-RU" sz="2500" dirty="0" smtClean="0">
                <a:solidFill>
                  <a:srgbClr val="37441C"/>
                </a:solidFill>
                <a:effectLst/>
              </a:rPr>
              <a:t> </a:t>
            </a:r>
            <a:r>
              <a:rPr lang="ru-RU" sz="2500" dirty="0" err="1" smtClean="0">
                <a:solidFill>
                  <a:srgbClr val="37441C"/>
                </a:solidFill>
                <a:effectLst/>
              </a:rPr>
              <a:t>можливе</a:t>
            </a:r>
            <a:r>
              <a:rPr lang="ru-RU" sz="2500" dirty="0" smtClean="0">
                <a:solidFill>
                  <a:srgbClr val="37441C"/>
                </a:solidFill>
                <a:effectLst/>
              </a:rPr>
              <a:t> у таких </a:t>
            </a:r>
            <a:r>
              <a:rPr lang="ru-RU" sz="2500" dirty="0" err="1" smtClean="0">
                <a:solidFill>
                  <a:srgbClr val="37441C"/>
                </a:solidFill>
                <a:effectLst/>
              </a:rPr>
              <a:t>випадках</a:t>
            </a:r>
            <a:r>
              <a:rPr lang="ru-RU" sz="2500" dirty="0" smtClean="0">
                <a:solidFill>
                  <a:srgbClr val="37441C"/>
                </a:solidFill>
                <a:effectLst/>
              </a:rPr>
              <a:t>:</a:t>
            </a:r>
            <a:endParaRPr lang="ru-RU" sz="2500" dirty="0">
              <a:solidFill>
                <a:srgbClr val="37441C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07154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при </a:t>
            </a:r>
            <a:r>
              <a:rPr lang="ru-RU" sz="2400" dirty="0" err="1" smtClean="0"/>
              <a:t>статевому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контакті</a:t>
            </a:r>
            <a:r>
              <a:rPr lang="ru-RU" sz="2400" dirty="0" smtClean="0"/>
              <a:t> 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інфікованим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статевої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орієнтації</a:t>
            </a:r>
            <a:endParaRPr lang="ru-RU" sz="2400" dirty="0" smtClean="0"/>
          </a:p>
          <a:p>
            <a:r>
              <a:rPr lang="ru-RU" sz="2400" dirty="0" smtClean="0"/>
              <a:t>при </a:t>
            </a:r>
            <a:r>
              <a:rPr lang="ru-RU" sz="2400" dirty="0" err="1" smtClean="0"/>
              <a:t>кровообміні</a:t>
            </a:r>
            <a:r>
              <a:rPr lang="ru-RU" sz="2400" dirty="0" smtClean="0"/>
              <a:t> 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інфікованим</a:t>
            </a:r>
            <a:r>
              <a:rPr lang="ru-RU" sz="2400" dirty="0" smtClean="0"/>
              <a:t> (у тому </a:t>
            </a:r>
            <a:r>
              <a:rPr lang="ru-RU" sz="2400" dirty="0" err="1" smtClean="0"/>
              <a:t>числі</a:t>
            </a:r>
            <a:r>
              <a:rPr lang="ru-RU" sz="2400" dirty="0" smtClean="0"/>
              <a:t> при </a:t>
            </a:r>
            <a:r>
              <a:rPr lang="ru-RU" sz="2400" dirty="0" err="1" smtClean="0"/>
              <a:t>ін'єкційному</a:t>
            </a:r>
            <a:r>
              <a:rPr lang="ru-RU" sz="2400" dirty="0" smtClean="0"/>
              <a:t> </a:t>
            </a:r>
            <a:r>
              <a:rPr lang="ru-RU" sz="2400" dirty="0" err="1" smtClean="0"/>
              <a:t>вживанні</a:t>
            </a:r>
            <a:r>
              <a:rPr lang="ru-RU" sz="2400" dirty="0" smtClean="0"/>
              <a:t> </a:t>
            </a:r>
            <a:r>
              <a:rPr lang="ru-RU" sz="2400" dirty="0" err="1" smtClean="0"/>
              <a:t>наркотиків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пересадці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органів</a:t>
            </a:r>
            <a:r>
              <a:rPr lang="ru-RU" sz="2400" dirty="0" smtClean="0"/>
              <a:t> </a:t>
            </a:r>
            <a:r>
              <a:rPr lang="ru-RU" sz="2400" dirty="0" err="1" smtClean="0"/>
              <a:t>інфікованої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здоровій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при </a:t>
            </a:r>
            <a:r>
              <a:rPr lang="ru-RU" sz="2400" dirty="0" err="1" smtClean="0"/>
              <a:t>вигодовуванні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грудним</a:t>
            </a:r>
            <a:r>
              <a:rPr lang="ru-RU" sz="2400" dirty="0" smtClean="0"/>
              <a:t> молоком </a:t>
            </a:r>
            <a:r>
              <a:rPr lang="ru-RU" sz="2400" dirty="0" err="1" smtClean="0"/>
              <a:t>інфікованою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матір'ю</a:t>
            </a:r>
            <a:r>
              <a:rPr lang="ru-RU" sz="2400" dirty="0" smtClean="0"/>
              <a:t> </a:t>
            </a:r>
            <a:r>
              <a:rPr lang="ru-RU" sz="2400" dirty="0" err="1" smtClean="0"/>
              <a:t>малюка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600" smtClean="0"/>
              <a:t> </a:t>
            </a:r>
            <a:r>
              <a:rPr lang="en-US" sz="2600" smtClean="0"/>
              <a:t> </a:t>
            </a:r>
            <a:r>
              <a:rPr lang="ru-RU" sz="2200" smtClean="0"/>
              <a:t>Якщо </a:t>
            </a:r>
            <a:r>
              <a:rPr lang="ru-RU" sz="2200" dirty="0" err="1" smtClean="0"/>
              <a:t>ВІЛ-інфікована</a:t>
            </a:r>
            <a:r>
              <a:rPr lang="ru-RU" sz="2200" dirty="0" smtClean="0"/>
              <a:t> </a:t>
            </a:r>
            <a:r>
              <a:rPr lang="ru-RU" sz="2200" dirty="0" err="1" smtClean="0"/>
              <a:t>жінка</a:t>
            </a:r>
            <a:r>
              <a:rPr lang="ru-RU" sz="2200" dirty="0" smtClean="0"/>
              <a:t> </a:t>
            </a:r>
            <a:r>
              <a:rPr lang="ru-RU" sz="2200" dirty="0" err="1" smtClean="0"/>
              <a:t>народжує</a:t>
            </a:r>
            <a:r>
              <a:rPr lang="ru-RU" sz="2200" dirty="0" smtClean="0"/>
              <a:t> </a:t>
            </a:r>
            <a:r>
              <a:rPr lang="ru-RU" sz="2200" dirty="0" err="1" smtClean="0"/>
              <a:t>дитину</a:t>
            </a:r>
            <a:r>
              <a:rPr lang="ru-RU" sz="2200" dirty="0" smtClean="0"/>
              <a:t>, то, за </a:t>
            </a:r>
            <a:r>
              <a:rPr lang="ru-RU" sz="2200" dirty="0" err="1" smtClean="0"/>
              <a:t>останніми</a:t>
            </a:r>
            <a:r>
              <a:rPr lang="ru-RU" sz="2200" dirty="0" smtClean="0"/>
              <a:t> </a:t>
            </a:r>
            <a:r>
              <a:rPr lang="ru-RU" sz="2200" dirty="0" err="1" smtClean="0"/>
              <a:t>дослідженнями</a:t>
            </a:r>
            <a:r>
              <a:rPr lang="ru-RU" sz="2200" dirty="0" smtClean="0"/>
              <a:t>, </a:t>
            </a:r>
            <a:r>
              <a:rPr lang="ru-RU" sz="2200" dirty="0" err="1" smtClean="0"/>
              <a:t>ця</a:t>
            </a:r>
            <a:r>
              <a:rPr lang="ru-RU" sz="2200" dirty="0" smtClean="0"/>
              <a:t> </a:t>
            </a:r>
            <a:r>
              <a:rPr lang="ru-RU" sz="2200" dirty="0" err="1" smtClean="0"/>
              <a:t>дитина</a:t>
            </a:r>
            <a:r>
              <a:rPr lang="ru-RU" sz="2200" dirty="0" smtClean="0"/>
              <a:t> не </a:t>
            </a:r>
            <a:r>
              <a:rPr lang="ru-RU" sz="2200" dirty="0" err="1" smtClean="0"/>
              <a:t>обов'язково</a:t>
            </a:r>
            <a:r>
              <a:rPr lang="ru-RU" sz="2200" dirty="0" smtClean="0"/>
              <a:t> </a:t>
            </a:r>
            <a:r>
              <a:rPr lang="ru-RU" sz="2200" dirty="0" err="1" smtClean="0"/>
              <a:t>має</a:t>
            </a:r>
            <a:r>
              <a:rPr lang="ru-RU" sz="2200" dirty="0" smtClean="0"/>
              <a:t> бути </a:t>
            </a:r>
            <a:r>
              <a:rPr lang="ru-RU" sz="2200" dirty="0" err="1" smtClean="0"/>
              <a:t>носієм</a:t>
            </a:r>
            <a:r>
              <a:rPr lang="ru-RU" sz="2200" dirty="0" smtClean="0"/>
              <a:t> </a:t>
            </a:r>
            <a:r>
              <a:rPr lang="ru-RU" sz="2200" dirty="0" err="1" smtClean="0"/>
              <a:t>вірусу</a:t>
            </a:r>
            <a:r>
              <a:rPr lang="ru-RU" sz="2200" dirty="0" smtClean="0"/>
              <a:t>. При </a:t>
            </a:r>
            <a:r>
              <a:rPr lang="ru-RU" sz="2200" dirty="0" err="1" smtClean="0"/>
              <a:t>проведенні</a:t>
            </a:r>
            <a:r>
              <a:rPr lang="ru-RU" sz="2200" dirty="0" smtClean="0"/>
              <a:t>    </a:t>
            </a:r>
            <a:r>
              <a:rPr lang="ru-RU" sz="2200" dirty="0" err="1" smtClean="0"/>
              <a:t>антиретровірусної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терапії</a:t>
            </a:r>
            <a:r>
              <a:rPr lang="ru-RU" sz="2200" dirty="0" smtClean="0"/>
              <a:t> </a:t>
            </a:r>
            <a:r>
              <a:rPr lang="ru-RU" sz="2200" dirty="0" err="1" smtClean="0"/>
              <a:t>ризик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передачі</a:t>
            </a:r>
            <a:r>
              <a:rPr lang="ru-RU" sz="2200" dirty="0" smtClean="0"/>
              <a:t> </a:t>
            </a:r>
            <a:r>
              <a:rPr lang="ru-RU" sz="2200" dirty="0" err="1" smtClean="0"/>
              <a:t>вірусу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   </a:t>
            </a:r>
            <a:r>
              <a:rPr lang="ru-RU" sz="2200" dirty="0" err="1" smtClean="0"/>
              <a:t>матері</a:t>
            </a:r>
            <a:r>
              <a:rPr lang="ru-RU" sz="2200" dirty="0" smtClean="0"/>
              <a:t> до </a:t>
            </a:r>
            <a:r>
              <a:rPr lang="ru-RU" sz="2200" dirty="0" err="1" smtClean="0"/>
              <a:t>дитини</a:t>
            </a:r>
            <a:r>
              <a:rPr lang="ru-RU" sz="2200" dirty="0" smtClean="0"/>
              <a:t> </a:t>
            </a:r>
            <a:r>
              <a:rPr lang="ru-RU" sz="2200" dirty="0" err="1" smtClean="0"/>
              <a:t>знижується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до</a:t>
            </a:r>
            <a:r>
              <a:rPr lang="ru-RU" sz="2200" dirty="0" smtClean="0"/>
              <a:t> 6 </a:t>
            </a:r>
            <a:r>
              <a:rPr lang="ru-RU" sz="2200" dirty="0" err="1" smtClean="0"/>
              <a:t>відсотків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905375"/>
            <a:ext cx="1905000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0" dirty="0" smtClean="0"/>
              <a:t>ВІЛ не </a:t>
            </a:r>
            <a:r>
              <a:rPr lang="ru-RU" sz="3600" b="0" dirty="0" err="1" smtClean="0"/>
              <a:t>передається</a:t>
            </a:r>
            <a:r>
              <a:rPr lang="ru-RU" sz="3600" b="0" dirty="0" smtClean="0"/>
              <a:t> у таких </a:t>
            </a:r>
            <a:r>
              <a:rPr lang="ru-RU" sz="3600" b="0" dirty="0" err="1" smtClean="0"/>
              <a:t>випадках</a:t>
            </a:r>
            <a:r>
              <a:rPr lang="ru-RU" sz="3600" b="0" dirty="0" smtClean="0"/>
              <a:t>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142984"/>
            <a:ext cx="7786742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через </a:t>
            </a:r>
            <a:r>
              <a:rPr lang="ru-RU" sz="2400" dirty="0" err="1" smtClean="0"/>
              <a:t>обійми</a:t>
            </a:r>
            <a:endParaRPr lang="ru-RU" sz="2400" dirty="0" smtClean="0"/>
          </a:p>
          <a:p>
            <a:r>
              <a:rPr lang="ru-RU" sz="2400" dirty="0" smtClean="0"/>
              <a:t>через </a:t>
            </a:r>
            <a:r>
              <a:rPr lang="ru-RU" sz="2400" dirty="0" err="1" smtClean="0"/>
              <a:t>рукостискання</a:t>
            </a:r>
            <a:endParaRPr lang="ru-RU" sz="2400" dirty="0" smtClean="0"/>
          </a:p>
          <a:p>
            <a:r>
              <a:rPr lang="ru-RU" sz="2400" dirty="0" smtClean="0"/>
              <a:t>через кашель та </a:t>
            </a:r>
            <a:r>
              <a:rPr lang="ru-RU" sz="2400" dirty="0" err="1" smtClean="0"/>
              <a:t>чхання</a:t>
            </a:r>
            <a:endParaRPr lang="ru-RU" sz="2400" dirty="0" smtClean="0"/>
          </a:p>
          <a:p>
            <a:r>
              <a:rPr lang="ru-RU" sz="2400" dirty="0" smtClean="0"/>
              <a:t>при </a:t>
            </a:r>
            <a:r>
              <a:rPr lang="ru-RU" sz="2400" dirty="0" err="1" smtClean="0"/>
              <a:t>проживанні</a:t>
            </a:r>
            <a:r>
              <a:rPr lang="ru-RU" sz="2400" dirty="0" smtClean="0"/>
              <a:t> в </a:t>
            </a:r>
            <a:r>
              <a:rPr lang="ru-RU" sz="2400" dirty="0" err="1" smtClean="0"/>
              <a:t>одній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квартирі</a:t>
            </a:r>
            <a:r>
              <a:rPr lang="ru-RU" sz="2400" dirty="0" smtClean="0"/>
              <a:t>; </a:t>
            </a:r>
            <a:r>
              <a:rPr lang="ru-RU" sz="2400" dirty="0" err="1" smtClean="0"/>
              <a:t>використанні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ванни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туалету, </a:t>
            </a:r>
            <a:r>
              <a:rPr lang="ru-RU" sz="2400" dirty="0" err="1" smtClean="0"/>
              <a:t>спільного</a:t>
            </a:r>
            <a:r>
              <a:rPr lang="ru-RU" sz="2400" dirty="0" smtClean="0"/>
              <a:t> посуду для </a:t>
            </a:r>
            <a:r>
              <a:rPr lang="ru-RU" sz="2400" dirty="0" err="1" smtClean="0"/>
              <a:t>їжі</a:t>
            </a:r>
            <a:r>
              <a:rPr lang="ru-RU" sz="2400" dirty="0" smtClean="0"/>
              <a:t>; </a:t>
            </a:r>
            <a:r>
              <a:rPr lang="ru-RU" sz="2400" dirty="0" err="1" smtClean="0"/>
              <a:t>користуванні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спільним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басейном</a:t>
            </a:r>
            <a:endParaRPr lang="ru-RU" sz="2400" dirty="0" smtClean="0"/>
          </a:p>
          <a:p>
            <a:r>
              <a:rPr lang="ru-RU" sz="2400" dirty="0" smtClean="0"/>
              <a:t>через укуси комах</a:t>
            </a:r>
          </a:p>
          <a:p>
            <a:r>
              <a:rPr lang="ru-RU" sz="2400" dirty="0" smtClean="0"/>
              <a:t>при </a:t>
            </a:r>
            <a:r>
              <a:rPr lang="ru-RU" sz="2400" dirty="0" err="1" smtClean="0"/>
              <a:t>використанні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спільного</a:t>
            </a:r>
            <a:r>
              <a:rPr lang="ru-RU" sz="2400" dirty="0" smtClean="0"/>
              <a:t> телефону</a:t>
            </a:r>
          </a:p>
          <a:p>
            <a:r>
              <a:rPr lang="ru-RU" sz="2400" dirty="0" smtClean="0"/>
              <a:t>через </a:t>
            </a:r>
            <a:r>
              <a:rPr lang="ru-RU" sz="2400" dirty="0" err="1" smtClean="0"/>
              <a:t>піт</a:t>
            </a:r>
            <a:r>
              <a:rPr lang="ru-RU" sz="2400" dirty="0" smtClean="0"/>
              <a:t> </a:t>
            </a:r>
            <a:r>
              <a:rPr lang="ru-RU" sz="2400" dirty="0" err="1" smtClean="0"/>
              <a:t>або</a:t>
            </a:r>
            <a:r>
              <a:rPr lang="ru-RU" sz="2400" dirty="0" smtClean="0"/>
              <a:t> </a:t>
            </a:r>
            <a:r>
              <a:rPr lang="ru-RU" sz="2400" dirty="0" err="1" smtClean="0"/>
              <a:t>сльози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921" y="4905374"/>
            <a:ext cx="1905000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48"/>
          </a:xfrm>
        </p:spPr>
        <p:txBody>
          <a:bodyPr>
            <a:noAutofit/>
          </a:bodyPr>
          <a:lstStyle/>
          <a:p>
            <a:r>
              <a:rPr lang="ru-RU" sz="4800" b="0" dirty="0" err="1" smtClean="0"/>
              <a:t>Симптоми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85723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У </a:t>
            </a:r>
            <a:r>
              <a:rPr lang="ru-RU" dirty="0" err="1" smtClean="0"/>
              <a:t>більшості</a:t>
            </a:r>
            <a:r>
              <a:rPr lang="ru-RU" dirty="0" smtClean="0"/>
              <a:t> людей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зараження</a:t>
            </a:r>
            <a:r>
              <a:rPr lang="ru-RU" dirty="0" smtClean="0"/>
              <a:t> ВІЛ не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жодних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. </a:t>
            </a:r>
            <a:r>
              <a:rPr lang="ru-RU" dirty="0" err="1" smtClean="0"/>
              <a:t>Іноді</a:t>
            </a:r>
            <a:r>
              <a:rPr lang="ru-RU" dirty="0" smtClean="0"/>
              <a:t>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інфікування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нагадують</a:t>
            </a:r>
            <a:r>
              <a:rPr lang="ru-RU" dirty="0" smtClean="0"/>
              <a:t> </a:t>
            </a:r>
            <a:r>
              <a:rPr lang="ru-RU" dirty="0" err="1" smtClean="0"/>
              <a:t>грип</a:t>
            </a:r>
            <a:r>
              <a:rPr lang="ru-RU" dirty="0" smtClean="0"/>
              <a:t>: </a:t>
            </a:r>
            <a:r>
              <a:rPr lang="ru-RU" dirty="0" err="1" smtClean="0"/>
              <a:t>збільшення</a:t>
            </a:r>
            <a:r>
              <a:rPr lang="ru-RU" dirty="0" smtClean="0"/>
              <a:t> </a:t>
            </a:r>
            <a:r>
              <a:rPr lang="ru-RU" dirty="0" err="1" smtClean="0"/>
              <a:t>лімфовузлів</a:t>
            </a:r>
            <a:r>
              <a:rPr lang="ru-RU" dirty="0" smtClean="0"/>
              <a:t>, лихоманка, утрата 10 % ваги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, </a:t>
            </a:r>
            <a:r>
              <a:rPr lang="ru-RU" dirty="0" err="1" smtClean="0"/>
              <a:t>слабкість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 за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тижнів</a:t>
            </a:r>
            <a:r>
              <a:rPr lang="ru-RU" dirty="0" smtClean="0"/>
              <a:t> </a:t>
            </a:r>
            <a:r>
              <a:rPr lang="ru-RU" dirty="0" err="1" smtClean="0"/>
              <a:t>минають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по </a:t>
            </a:r>
            <a:r>
              <a:rPr lang="ru-RU" dirty="0" err="1" smtClean="0"/>
              <a:t>собі</a:t>
            </a:r>
            <a:r>
              <a:rPr lang="ru-RU" dirty="0" smtClean="0"/>
              <a:t>. </a:t>
            </a:r>
            <a:r>
              <a:rPr lang="ru-RU" dirty="0" err="1" smtClean="0"/>
              <a:t>Безсимптомний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тривати</a:t>
            </a:r>
            <a:r>
              <a:rPr lang="ru-RU" dirty="0" smtClean="0"/>
              <a:t> до 10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923243"/>
            <a:ext cx="1905000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uk-UA" smtClean="0"/>
              <a:t>Профілактика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052736"/>
            <a:ext cx="8388424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/>
              <a:t>На сьогодні ВІЛ-інфекція не має радикальних засобів лікування, тому головною зброєю в боротьбі з поширенням вірусу є попередження нових випадків інфікування. У зв'язку з цим, необхідно</a:t>
            </a:r>
            <a:r>
              <a:rPr lang="uk-UA" sz="1800"/>
              <a:t>: </a:t>
            </a:r>
            <a:endParaRPr lang="uk-UA" sz="1800"/>
          </a:p>
          <a:p>
            <a:pPr marL="0" indent="0">
              <a:buNone/>
            </a:pPr>
            <a:r>
              <a:rPr lang="uk-UA" sz="1800"/>
              <a:t>• приймати правильні щодо свого здоров'я рішення, намагатися протистояти таким факторам ризику, як потреба експериментувати</a:t>
            </a:r>
            <a:r>
              <a:rPr lang="uk-UA" sz="1800"/>
              <a:t>, </a:t>
            </a:r>
            <a:r>
              <a:rPr lang="uk-UA" sz="1800" smtClean="0"/>
              <a:t>самостверджуватись </a:t>
            </a:r>
            <a:r>
              <a:rPr lang="uk-UA" sz="1800"/>
              <a:t>під тиском з боку однолітків та наркодільців</a:t>
            </a:r>
            <a:r>
              <a:rPr lang="uk-UA" sz="1800"/>
              <a:t>; </a:t>
            </a:r>
            <a:endParaRPr lang="uk-UA" sz="1800"/>
          </a:p>
          <a:p>
            <a:pPr marL="0" indent="0">
              <a:buNone/>
            </a:pPr>
            <a:r>
              <a:rPr lang="uk-UA" sz="1800"/>
              <a:t>• уникати випадкових статевих контактів, бо чим більше сексуальних партнерів, тим вищим є ризик інфікування. Застосування презервативів значно знижує можливість інфікування партнера не тільки ВІЛ, але й збудниками венеричних захворювань, вірусних гепатитів</a:t>
            </a:r>
            <a:r>
              <a:rPr lang="uk-UA" sz="1800"/>
              <a:t>. </a:t>
            </a:r>
            <a:endParaRPr lang="uk-UA" sz="1800" smtClean="0"/>
          </a:p>
          <a:p>
            <a:pPr marL="0" indent="0">
              <a:buNone/>
            </a:pPr>
            <a:r>
              <a:rPr lang="uk-UA" sz="1800" smtClean="0"/>
              <a:t>• </a:t>
            </a:r>
            <a:r>
              <a:rPr lang="uk-UA" sz="1800"/>
              <a:t>сексуальні стосунки з особами, що вживають наркотики, здебільшого неконтрольовані і вже тому небезпечні. За даними статистики 30 - 50 % осіб, що вживають наркотики ін'єкційним шляхом, інфіковані ВІЛ отож, вірогідність інфікування надзвичайно висока</a:t>
            </a:r>
            <a:r>
              <a:rPr lang="uk-UA" sz="1800"/>
              <a:t>; </a:t>
            </a:r>
            <a:endParaRPr lang="uk-UA" sz="1800"/>
          </a:p>
        </p:txBody>
      </p:sp>
    </p:spTree>
    <p:extLst>
      <p:ext uri="{BB962C8B-B14F-4D97-AF65-F5344CB8AC3E}">
        <p14:creationId xmlns:p14="http://schemas.microsoft.com/office/powerpoint/2010/main" val="49709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Профілактика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uk-UA" sz="3100" smtClean="0"/>
              <a:t>пам'ятати</a:t>
            </a:r>
            <a:r>
              <a:rPr lang="uk-UA" sz="3100"/>
              <a:t>, що венеричні хвороби сприяють поширенню ВІЛ, а тому їх потрібно терміново лікувати; </a:t>
            </a:r>
          </a:p>
          <a:p>
            <a:r>
              <a:rPr lang="uk-UA" sz="3100" smtClean="0"/>
              <a:t> </a:t>
            </a:r>
            <a:r>
              <a:rPr lang="uk-UA" sz="3100"/>
              <a:t>не застосовувати вже використані, брудні шприци та голки при введенні наркотиків. Для кожної ін'єкції слід використовувати одноразовий стерильний шприц та голку, а якщо це неможливо, то кип'ятити шприци багаторазового вживання чи промивати їх дезрозчином; </a:t>
            </a:r>
          </a:p>
          <a:p>
            <a:r>
              <a:rPr lang="uk-UA" sz="3100" smtClean="0"/>
              <a:t>важливо </a:t>
            </a:r>
            <a:r>
              <a:rPr lang="uk-UA" sz="3100"/>
              <a:t>знати, що вагітні ВІЛ-інфіковані жінки можуть запобігти народженню хворої на ВІЛ-інфекцію дитини, якщо вони якнайраніше звернуться в жіночу консультацію, для проведення профілактичного лікування.</a:t>
            </a:r>
          </a:p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97821"/>
            <a:ext cx="8468294" cy="505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2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643998" cy="474027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 smtClean="0"/>
              <a:t>    Станом на </a:t>
            </a:r>
            <a:r>
              <a:rPr lang="ru-RU" sz="3400" u="sng" dirty="0" smtClean="0"/>
              <a:t>2006</a:t>
            </a:r>
            <a:r>
              <a:rPr lang="ru-RU" sz="3400" dirty="0" smtClean="0"/>
              <a:t>—2007 роки у десятку </a:t>
            </a:r>
            <a:r>
              <a:rPr lang="ru-RU" sz="3400" dirty="0" err="1" smtClean="0"/>
              <a:t>країн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найбільшою</a:t>
            </a:r>
            <a:r>
              <a:rPr lang="ru-RU" sz="3400" dirty="0" smtClean="0"/>
              <a:t> </a:t>
            </a:r>
            <a:r>
              <a:rPr lang="ru-RU" sz="3400" dirty="0" err="1" smtClean="0"/>
              <a:t>кількістю</a:t>
            </a:r>
            <a:r>
              <a:rPr lang="ru-RU" sz="3400" dirty="0" smtClean="0"/>
              <a:t> </a:t>
            </a:r>
            <a:r>
              <a:rPr lang="ru-RU" sz="3400" dirty="0" err="1" smtClean="0"/>
              <a:t>ВІЛ-інфікованих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громадян</a:t>
            </a:r>
            <a:r>
              <a:rPr lang="ru-RU" sz="3400" dirty="0" smtClean="0"/>
              <a:t> </a:t>
            </a:r>
            <a:r>
              <a:rPr lang="ru-RU" sz="3400" dirty="0" err="1" smtClean="0"/>
              <a:t>увійшли</a:t>
            </a:r>
            <a:r>
              <a:rPr lang="ru-RU" sz="3400" baseline="30000" dirty="0" smtClean="0"/>
              <a:t>:</a:t>
            </a:r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r>
              <a:rPr lang="ru-RU" dirty="0" smtClean="0"/>
              <a:t>                            </a:t>
            </a:r>
            <a:r>
              <a:rPr lang="ru-RU" dirty="0" err="1" smtClean="0"/>
              <a:t>Індія</a:t>
            </a:r>
            <a:r>
              <a:rPr lang="ru-RU" dirty="0" smtClean="0"/>
              <a:t>          (6,5 </a:t>
            </a:r>
            <a:r>
              <a:rPr lang="ru-RU" dirty="0" err="1" smtClean="0"/>
              <a:t>млн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                       ПАР           (5,5 </a:t>
            </a:r>
            <a:r>
              <a:rPr lang="ru-RU" dirty="0" err="1" smtClean="0"/>
              <a:t>млн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                       </a:t>
            </a:r>
            <a:r>
              <a:rPr lang="ru-RU" dirty="0" err="1" smtClean="0"/>
              <a:t>Ефіопія</a:t>
            </a:r>
            <a:r>
              <a:rPr lang="ru-RU" dirty="0" smtClean="0"/>
              <a:t>     (4,1 </a:t>
            </a:r>
            <a:r>
              <a:rPr lang="ru-RU" dirty="0" err="1" smtClean="0"/>
              <a:t>млн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                       </a:t>
            </a:r>
            <a:r>
              <a:rPr lang="ru-RU" dirty="0" err="1" smtClean="0"/>
              <a:t>Нігерія</a:t>
            </a:r>
            <a:r>
              <a:rPr lang="ru-RU" dirty="0" smtClean="0"/>
              <a:t>      (3,6 </a:t>
            </a:r>
            <a:r>
              <a:rPr lang="ru-RU" dirty="0" err="1" smtClean="0"/>
              <a:t>млн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                       </a:t>
            </a:r>
            <a:r>
              <a:rPr lang="ru-RU" dirty="0" err="1" smtClean="0"/>
              <a:t>Мозамбік</a:t>
            </a:r>
            <a:r>
              <a:rPr lang="ru-RU" dirty="0" smtClean="0"/>
              <a:t>  (1,8 </a:t>
            </a:r>
            <a:r>
              <a:rPr lang="ru-RU" dirty="0" err="1" smtClean="0"/>
              <a:t>млн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                       </a:t>
            </a:r>
            <a:r>
              <a:rPr lang="ru-RU" dirty="0" err="1" smtClean="0"/>
              <a:t>Кенія</a:t>
            </a:r>
            <a:r>
              <a:rPr lang="ru-RU" dirty="0" smtClean="0"/>
              <a:t>         (1,7 </a:t>
            </a:r>
            <a:r>
              <a:rPr lang="ru-RU" dirty="0" err="1" smtClean="0"/>
              <a:t>млн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                       </a:t>
            </a:r>
            <a:r>
              <a:rPr lang="ru-RU" dirty="0" err="1" smtClean="0"/>
              <a:t>Зімбабве</a:t>
            </a:r>
            <a:r>
              <a:rPr lang="ru-RU" dirty="0" smtClean="0"/>
              <a:t>   (1,7 </a:t>
            </a:r>
            <a:r>
              <a:rPr lang="ru-RU" dirty="0" err="1" smtClean="0"/>
              <a:t>млн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                       США          (1,3 </a:t>
            </a:r>
            <a:r>
              <a:rPr lang="ru-RU" dirty="0" err="1" smtClean="0"/>
              <a:t>млн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                       </a:t>
            </a:r>
            <a:r>
              <a:rPr lang="ru-RU" dirty="0" err="1" smtClean="0"/>
              <a:t>Росія</a:t>
            </a:r>
            <a:r>
              <a:rPr lang="ru-RU" dirty="0" smtClean="0"/>
              <a:t>          (1 </a:t>
            </a:r>
            <a:r>
              <a:rPr lang="ru-RU" dirty="0" err="1" smtClean="0"/>
              <a:t>млн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                       Китай        (1 </a:t>
            </a:r>
            <a:r>
              <a:rPr lang="ru-RU" dirty="0" err="1" smtClean="0"/>
              <a:t>млн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pic>
        <p:nvPicPr>
          <p:cNvPr id="6" name="Рисунок 5" descr="HIV_Epide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836712"/>
            <a:ext cx="8573141" cy="52149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29124" y="5429264"/>
            <a:ext cx="3786214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err="1" smtClean="0"/>
              <a:t>Зараження</a:t>
            </a:r>
            <a:r>
              <a:rPr lang="ru-RU" dirty="0" smtClean="0"/>
              <a:t> ВІЛ людей </a:t>
            </a:r>
            <a:r>
              <a:rPr lang="ru-RU" dirty="0" err="1" smtClean="0"/>
              <a:t>від</a:t>
            </a:r>
            <a:r>
              <a:rPr lang="ru-RU" dirty="0" smtClean="0"/>
              <a:t> 15 до 49 </a:t>
            </a:r>
            <a:r>
              <a:rPr lang="ru-RU" dirty="0" err="1" smtClean="0"/>
              <a:t>років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станом на </a:t>
            </a:r>
            <a:r>
              <a:rPr lang="ru-RU" dirty="0" err="1" smtClean="0"/>
              <a:t>кінець</a:t>
            </a:r>
            <a:r>
              <a:rPr lang="ru-RU" dirty="0" smtClean="0"/>
              <a:t> 2011 року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theme/theme1.xml><?xml version="1.0" encoding="utf-8"?>
<a:theme xmlns:a="http://schemas.openxmlformats.org/drawingml/2006/main" name="kletki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kletkii</Template>
  <TotalTime>99</TotalTime>
  <Words>465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kletkii</vt:lpstr>
      <vt:lpstr>СНІД </vt:lpstr>
      <vt:lpstr>Презентация PowerPoint</vt:lpstr>
      <vt:lpstr> Загальні відомості</vt:lpstr>
      <vt:lpstr>Джерело інфекції — безпосередній носій ВІЛ. Зараження можливе у таких випадках:</vt:lpstr>
      <vt:lpstr>ВІЛ не передається у таких випадках:</vt:lpstr>
      <vt:lpstr>Симптоми</vt:lpstr>
      <vt:lpstr>Профілактика</vt:lpstr>
      <vt:lpstr>Профілактика</vt:lpstr>
      <vt:lpstr>Поширення хвороби</vt:lpstr>
      <vt:lpstr>СНІД в Україні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СНІД </dc:title>
  <dc:creator>Admin</dc:creator>
  <cp:lastModifiedBy>office</cp:lastModifiedBy>
  <cp:revision>12</cp:revision>
  <dcterms:created xsi:type="dcterms:W3CDTF">2013-02-27T17:07:30Z</dcterms:created>
  <dcterms:modified xsi:type="dcterms:W3CDTF">2013-02-27T18:53:01Z</dcterms:modified>
</cp:coreProperties>
</file>