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5" r:id="rId10"/>
    <p:sldId id="266" r:id="rId11"/>
    <p:sldId id="267" r:id="rId12"/>
    <p:sldId id="268" r:id="rId13"/>
    <p:sldId id="269" r:id="rId14"/>
    <p:sldId id="270" r:id="rId15"/>
    <p:sldId id="271" r:id="rId16"/>
    <p:sldId id="272" r:id="rId17"/>
    <p:sldId id="273" r:id="rId18"/>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fld id="{FF62374D-046C-4B1A-AD28-6ECA5010BE37}" type="datetimeFigureOut">
              <a:rPr lang="uk-UA" smtClean="0"/>
              <a:t>01.11.2013</a:t>
            </a:fld>
            <a:endParaRPr lang="uk-UA"/>
          </a:p>
        </p:txBody>
      </p:sp>
      <p:sp>
        <p:nvSpPr>
          <p:cNvPr id="5" name="Нижний колонтитул 4"/>
          <p:cNvSpPr>
            <a:spLocks noGrp="1"/>
          </p:cNvSpPr>
          <p:nvPr>
            <p:ph type="ftr" sz="quarter" idx="11"/>
          </p:nvPr>
        </p:nvSpPr>
        <p:spPr/>
        <p:txBody>
          <a:bodyPr/>
          <a:lstStyle>
            <a:lvl1pPr>
              <a:defRPr/>
            </a:lvl1pPr>
          </a:lstStyle>
          <a:p>
            <a:endParaRPr lang="uk-UA"/>
          </a:p>
        </p:txBody>
      </p:sp>
      <p:sp>
        <p:nvSpPr>
          <p:cNvPr id="6" name="Номер слайда 5"/>
          <p:cNvSpPr>
            <a:spLocks noGrp="1"/>
          </p:cNvSpPr>
          <p:nvPr>
            <p:ph type="sldNum" sz="quarter" idx="12"/>
          </p:nvPr>
        </p:nvSpPr>
        <p:spPr/>
        <p:txBody>
          <a:bodyPr/>
          <a:lstStyle>
            <a:lvl1pPr>
              <a:defRPr/>
            </a:lvl1pPr>
          </a:lstStyle>
          <a:p>
            <a:fld id="{0E210D45-01DE-461C-A794-7698AC3B4FEF}" type="slidenum">
              <a:rPr lang="uk-UA" smtClean="0"/>
              <a:t>‹#›</a:t>
            </a:fld>
            <a:endParaRPr lang="uk-UA"/>
          </a:p>
        </p:txBody>
      </p:sp>
    </p:spTree>
    <p:extLst>
      <p:ext uri="{BB962C8B-B14F-4D97-AF65-F5344CB8AC3E}">
        <p14:creationId xmlns:p14="http://schemas.microsoft.com/office/powerpoint/2010/main" val="12948050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fld id="{FF62374D-046C-4B1A-AD28-6ECA5010BE37}" type="datetimeFigureOut">
              <a:rPr lang="uk-UA" smtClean="0"/>
              <a:t>01.11.2013</a:t>
            </a:fld>
            <a:endParaRPr lang="uk-UA"/>
          </a:p>
        </p:txBody>
      </p:sp>
      <p:sp>
        <p:nvSpPr>
          <p:cNvPr id="5" name="Нижний колонтитул 4"/>
          <p:cNvSpPr>
            <a:spLocks noGrp="1"/>
          </p:cNvSpPr>
          <p:nvPr>
            <p:ph type="ftr" sz="quarter" idx="11"/>
          </p:nvPr>
        </p:nvSpPr>
        <p:spPr/>
        <p:txBody>
          <a:bodyPr/>
          <a:lstStyle>
            <a:lvl1pPr>
              <a:defRPr/>
            </a:lvl1pPr>
          </a:lstStyle>
          <a:p>
            <a:endParaRPr lang="uk-UA"/>
          </a:p>
        </p:txBody>
      </p:sp>
      <p:sp>
        <p:nvSpPr>
          <p:cNvPr id="6" name="Номер слайда 5"/>
          <p:cNvSpPr>
            <a:spLocks noGrp="1"/>
          </p:cNvSpPr>
          <p:nvPr>
            <p:ph type="sldNum" sz="quarter" idx="12"/>
          </p:nvPr>
        </p:nvSpPr>
        <p:spPr/>
        <p:txBody>
          <a:bodyPr/>
          <a:lstStyle>
            <a:lvl1pPr>
              <a:defRPr/>
            </a:lvl1pPr>
          </a:lstStyle>
          <a:p>
            <a:fld id="{0E210D45-01DE-461C-A794-7698AC3B4FEF}" type="slidenum">
              <a:rPr lang="uk-UA" smtClean="0"/>
              <a:t>‹#›</a:t>
            </a:fld>
            <a:endParaRPr lang="uk-UA"/>
          </a:p>
        </p:txBody>
      </p:sp>
    </p:spTree>
    <p:extLst>
      <p:ext uri="{BB962C8B-B14F-4D97-AF65-F5344CB8AC3E}">
        <p14:creationId xmlns:p14="http://schemas.microsoft.com/office/powerpoint/2010/main" val="324124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fld id="{FF62374D-046C-4B1A-AD28-6ECA5010BE37}" type="datetimeFigureOut">
              <a:rPr lang="uk-UA" smtClean="0"/>
              <a:t>01.11.2013</a:t>
            </a:fld>
            <a:endParaRPr lang="uk-UA"/>
          </a:p>
        </p:txBody>
      </p:sp>
      <p:sp>
        <p:nvSpPr>
          <p:cNvPr id="5" name="Нижний колонтитул 4"/>
          <p:cNvSpPr>
            <a:spLocks noGrp="1"/>
          </p:cNvSpPr>
          <p:nvPr>
            <p:ph type="ftr" sz="quarter" idx="11"/>
          </p:nvPr>
        </p:nvSpPr>
        <p:spPr/>
        <p:txBody>
          <a:bodyPr/>
          <a:lstStyle>
            <a:lvl1pPr>
              <a:defRPr/>
            </a:lvl1pPr>
          </a:lstStyle>
          <a:p>
            <a:endParaRPr lang="uk-UA"/>
          </a:p>
        </p:txBody>
      </p:sp>
      <p:sp>
        <p:nvSpPr>
          <p:cNvPr id="6" name="Номер слайда 5"/>
          <p:cNvSpPr>
            <a:spLocks noGrp="1"/>
          </p:cNvSpPr>
          <p:nvPr>
            <p:ph type="sldNum" sz="quarter" idx="12"/>
          </p:nvPr>
        </p:nvSpPr>
        <p:spPr/>
        <p:txBody>
          <a:bodyPr/>
          <a:lstStyle>
            <a:lvl1pPr>
              <a:defRPr/>
            </a:lvl1pPr>
          </a:lstStyle>
          <a:p>
            <a:fld id="{0E210D45-01DE-461C-A794-7698AC3B4FEF}" type="slidenum">
              <a:rPr lang="uk-UA" smtClean="0"/>
              <a:t>‹#›</a:t>
            </a:fld>
            <a:endParaRPr lang="uk-UA"/>
          </a:p>
        </p:txBody>
      </p:sp>
    </p:spTree>
    <p:extLst>
      <p:ext uri="{BB962C8B-B14F-4D97-AF65-F5344CB8AC3E}">
        <p14:creationId xmlns:p14="http://schemas.microsoft.com/office/powerpoint/2010/main" val="22577561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fld id="{FF62374D-046C-4B1A-AD28-6ECA5010BE37}" type="datetimeFigureOut">
              <a:rPr lang="uk-UA" smtClean="0"/>
              <a:t>01.11.2013</a:t>
            </a:fld>
            <a:endParaRPr lang="uk-UA"/>
          </a:p>
        </p:txBody>
      </p:sp>
      <p:sp>
        <p:nvSpPr>
          <p:cNvPr id="5" name="Нижний колонтитул 4"/>
          <p:cNvSpPr>
            <a:spLocks noGrp="1"/>
          </p:cNvSpPr>
          <p:nvPr>
            <p:ph type="ftr" sz="quarter" idx="11"/>
          </p:nvPr>
        </p:nvSpPr>
        <p:spPr/>
        <p:txBody>
          <a:bodyPr/>
          <a:lstStyle>
            <a:lvl1pPr>
              <a:defRPr/>
            </a:lvl1pPr>
          </a:lstStyle>
          <a:p>
            <a:endParaRPr lang="uk-UA"/>
          </a:p>
        </p:txBody>
      </p:sp>
      <p:sp>
        <p:nvSpPr>
          <p:cNvPr id="6" name="Номер слайда 5"/>
          <p:cNvSpPr>
            <a:spLocks noGrp="1"/>
          </p:cNvSpPr>
          <p:nvPr>
            <p:ph type="sldNum" sz="quarter" idx="12"/>
          </p:nvPr>
        </p:nvSpPr>
        <p:spPr/>
        <p:txBody>
          <a:bodyPr/>
          <a:lstStyle>
            <a:lvl1pPr>
              <a:defRPr/>
            </a:lvl1pPr>
          </a:lstStyle>
          <a:p>
            <a:fld id="{0E210D45-01DE-461C-A794-7698AC3B4FEF}" type="slidenum">
              <a:rPr lang="uk-UA" smtClean="0"/>
              <a:t>‹#›</a:t>
            </a:fld>
            <a:endParaRPr lang="uk-UA"/>
          </a:p>
        </p:txBody>
      </p:sp>
    </p:spTree>
    <p:extLst>
      <p:ext uri="{BB962C8B-B14F-4D97-AF65-F5344CB8AC3E}">
        <p14:creationId xmlns:p14="http://schemas.microsoft.com/office/powerpoint/2010/main" val="18840547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fld id="{FF62374D-046C-4B1A-AD28-6ECA5010BE37}" type="datetimeFigureOut">
              <a:rPr lang="uk-UA" smtClean="0"/>
              <a:t>01.11.2013</a:t>
            </a:fld>
            <a:endParaRPr lang="uk-UA"/>
          </a:p>
        </p:txBody>
      </p:sp>
      <p:sp>
        <p:nvSpPr>
          <p:cNvPr id="5" name="Нижний колонтитул 4"/>
          <p:cNvSpPr>
            <a:spLocks noGrp="1"/>
          </p:cNvSpPr>
          <p:nvPr>
            <p:ph type="ftr" sz="quarter" idx="11"/>
          </p:nvPr>
        </p:nvSpPr>
        <p:spPr/>
        <p:txBody>
          <a:bodyPr/>
          <a:lstStyle>
            <a:lvl1pPr>
              <a:defRPr/>
            </a:lvl1pPr>
          </a:lstStyle>
          <a:p>
            <a:endParaRPr lang="uk-UA"/>
          </a:p>
        </p:txBody>
      </p:sp>
      <p:sp>
        <p:nvSpPr>
          <p:cNvPr id="6" name="Номер слайда 5"/>
          <p:cNvSpPr>
            <a:spLocks noGrp="1"/>
          </p:cNvSpPr>
          <p:nvPr>
            <p:ph type="sldNum" sz="quarter" idx="12"/>
          </p:nvPr>
        </p:nvSpPr>
        <p:spPr/>
        <p:txBody>
          <a:bodyPr/>
          <a:lstStyle>
            <a:lvl1pPr>
              <a:defRPr/>
            </a:lvl1pPr>
          </a:lstStyle>
          <a:p>
            <a:fld id="{0E210D45-01DE-461C-A794-7698AC3B4FEF}" type="slidenum">
              <a:rPr lang="uk-UA" smtClean="0"/>
              <a:t>‹#›</a:t>
            </a:fld>
            <a:endParaRPr lang="uk-UA"/>
          </a:p>
        </p:txBody>
      </p:sp>
    </p:spTree>
    <p:extLst>
      <p:ext uri="{BB962C8B-B14F-4D97-AF65-F5344CB8AC3E}">
        <p14:creationId xmlns:p14="http://schemas.microsoft.com/office/powerpoint/2010/main" val="28405495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fld id="{FF62374D-046C-4B1A-AD28-6ECA5010BE37}" type="datetimeFigureOut">
              <a:rPr lang="uk-UA" smtClean="0"/>
              <a:t>01.11.2013</a:t>
            </a:fld>
            <a:endParaRPr lang="uk-UA"/>
          </a:p>
        </p:txBody>
      </p:sp>
      <p:sp>
        <p:nvSpPr>
          <p:cNvPr id="6" name="Нижний колонтитул 4"/>
          <p:cNvSpPr>
            <a:spLocks noGrp="1"/>
          </p:cNvSpPr>
          <p:nvPr>
            <p:ph type="ftr" sz="quarter" idx="11"/>
          </p:nvPr>
        </p:nvSpPr>
        <p:spPr/>
        <p:txBody>
          <a:bodyPr/>
          <a:lstStyle>
            <a:lvl1pPr>
              <a:defRPr/>
            </a:lvl1pPr>
          </a:lstStyle>
          <a:p>
            <a:endParaRPr lang="uk-UA"/>
          </a:p>
        </p:txBody>
      </p:sp>
      <p:sp>
        <p:nvSpPr>
          <p:cNvPr id="7" name="Номер слайда 5"/>
          <p:cNvSpPr>
            <a:spLocks noGrp="1"/>
          </p:cNvSpPr>
          <p:nvPr>
            <p:ph type="sldNum" sz="quarter" idx="12"/>
          </p:nvPr>
        </p:nvSpPr>
        <p:spPr/>
        <p:txBody>
          <a:bodyPr/>
          <a:lstStyle>
            <a:lvl1pPr>
              <a:defRPr/>
            </a:lvl1pPr>
          </a:lstStyle>
          <a:p>
            <a:fld id="{0E210D45-01DE-461C-A794-7698AC3B4FEF}" type="slidenum">
              <a:rPr lang="uk-UA" smtClean="0"/>
              <a:t>‹#›</a:t>
            </a:fld>
            <a:endParaRPr lang="uk-UA"/>
          </a:p>
        </p:txBody>
      </p:sp>
    </p:spTree>
    <p:extLst>
      <p:ext uri="{BB962C8B-B14F-4D97-AF65-F5344CB8AC3E}">
        <p14:creationId xmlns:p14="http://schemas.microsoft.com/office/powerpoint/2010/main" val="38778835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p:txBody>
          <a:bodyPr/>
          <a:lstStyle>
            <a:lvl1pPr>
              <a:defRPr/>
            </a:lvl1pPr>
          </a:lstStyle>
          <a:p>
            <a:fld id="{FF62374D-046C-4B1A-AD28-6ECA5010BE37}" type="datetimeFigureOut">
              <a:rPr lang="uk-UA" smtClean="0"/>
              <a:t>01.11.2013</a:t>
            </a:fld>
            <a:endParaRPr lang="uk-UA"/>
          </a:p>
        </p:txBody>
      </p:sp>
      <p:sp>
        <p:nvSpPr>
          <p:cNvPr id="8" name="Нижний колонтитул 4"/>
          <p:cNvSpPr>
            <a:spLocks noGrp="1"/>
          </p:cNvSpPr>
          <p:nvPr>
            <p:ph type="ftr" sz="quarter" idx="11"/>
          </p:nvPr>
        </p:nvSpPr>
        <p:spPr/>
        <p:txBody>
          <a:bodyPr/>
          <a:lstStyle>
            <a:lvl1pPr>
              <a:defRPr/>
            </a:lvl1pPr>
          </a:lstStyle>
          <a:p>
            <a:endParaRPr lang="uk-UA"/>
          </a:p>
        </p:txBody>
      </p:sp>
      <p:sp>
        <p:nvSpPr>
          <p:cNvPr id="9" name="Номер слайда 5"/>
          <p:cNvSpPr>
            <a:spLocks noGrp="1"/>
          </p:cNvSpPr>
          <p:nvPr>
            <p:ph type="sldNum" sz="quarter" idx="12"/>
          </p:nvPr>
        </p:nvSpPr>
        <p:spPr/>
        <p:txBody>
          <a:bodyPr/>
          <a:lstStyle>
            <a:lvl1pPr>
              <a:defRPr/>
            </a:lvl1pPr>
          </a:lstStyle>
          <a:p>
            <a:fld id="{0E210D45-01DE-461C-A794-7698AC3B4FEF}" type="slidenum">
              <a:rPr lang="uk-UA" smtClean="0"/>
              <a:t>‹#›</a:t>
            </a:fld>
            <a:endParaRPr lang="uk-UA"/>
          </a:p>
        </p:txBody>
      </p:sp>
    </p:spTree>
    <p:extLst>
      <p:ext uri="{BB962C8B-B14F-4D97-AF65-F5344CB8AC3E}">
        <p14:creationId xmlns:p14="http://schemas.microsoft.com/office/powerpoint/2010/main" val="15986971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fld id="{FF62374D-046C-4B1A-AD28-6ECA5010BE37}" type="datetimeFigureOut">
              <a:rPr lang="uk-UA" smtClean="0"/>
              <a:t>01.11.2013</a:t>
            </a:fld>
            <a:endParaRPr lang="uk-UA"/>
          </a:p>
        </p:txBody>
      </p:sp>
      <p:sp>
        <p:nvSpPr>
          <p:cNvPr id="4" name="Нижний колонтитул 4"/>
          <p:cNvSpPr>
            <a:spLocks noGrp="1"/>
          </p:cNvSpPr>
          <p:nvPr>
            <p:ph type="ftr" sz="quarter" idx="11"/>
          </p:nvPr>
        </p:nvSpPr>
        <p:spPr/>
        <p:txBody>
          <a:bodyPr/>
          <a:lstStyle>
            <a:lvl1pPr>
              <a:defRPr/>
            </a:lvl1pPr>
          </a:lstStyle>
          <a:p>
            <a:endParaRPr lang="uk-UA"/>
          </a:p>
        </p:txBody>
      </p:sp>
      <p:sp>
        <p:nvSpPr>
          <p:cNvPr id="5" name="Номер слайда 5"/>
          <p:cNvSpPr>
            <a:spLocks noGrp="1"/>
          </p:cNvSpPr>
          <p:nvPr>
            <p:ph type="sldNum" sz="quarter" idx="12"/>
          </p:nvPr>
        </p:nvSpPr>
        <p:spPr/>
        <p:txBody>
          <a:bodyPr/>
          <a:lstStyle>
            <a:lvl1pPr>
              <a:defRPr/>
            </a:lvl1pPr>
          </a:lstStyle>
          <a:p>
            <a:fld id="{0E210D45-01DE-461C-A794-7698AC3B4FEF}" type="slidenum">
              <a:rPr lang="uk-UA" smtClean="0"/>
              <a:t>‹#›</a:t>
            </a:fld>
            <a:endParaRPr lang="uk-UA"/>
          </a:p>
        </p:txBody>
      </p:sp>
    </p:spTree>
    <p:extLst>
      <p:ext uri="{BB962C8B-B14F-4D97-AF65-F5344CB8AC3E}">
        <p14:creationId xmlns:p14="http://schemas.microsoft.com/office/powerpoint/2010/main" val="6027545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fld id="{FF62374D-046C-4B1A-AD28-6ECA5010BE37}" type="datetimeFigureOut">
              <a:rPr lang="uk-UA" smtClean="0"/>
              <a:t>01.11.2013</a:t>
            </a:fld>
            <a:endParaRPr lang="uk-UA"/>
          </a:p>
        </p:txBody>
      </p:sp>
      <p:sp>
        <p:nvSpPr>
          <p:cNvPr id="3" name="Нижний колонтитул 4"/>
          <p:cNvSpPr>
            <a:spLocks noGrp="1"/>
          </p:cNvSpPr>
          <p:nvPr>
            <p:ph type="ftr" sz="quarter" idx="11"/>
          </p:nvPr>
        </p:nvSpPr>
        <p:spPr/>
        <p:txBody>
          <a:bodyPr/>
          <a:lstStyle>
            <a:lvl1pPr>
              <a:defRPr/>
            </a:lvl1pPr>
          </a:lstStyle>
          <a:p>
            <a:endParaRPr lang="uk-UA"/>
          </a:p>
        </p:txBody>
      </p:sp>
      <p:sp>
        <p:nvSpPr>
          <p:cNvPr id="4" name="Номер слайда 5"/>
          <p:cNvSpPr>
            <a:spLocks noGrp="1"/>
          </p:cNvSpPr>
          <p:nvPr>
            <p:ph type="sldNum" sz="quarter" idx="12"/>
          </p:nvPr>
        </p:nvSpPr>
        <p:spPr/>
        <p:txBody>
          <a:bodyPr/>
          <a:lstStyle>
            <a:lvl1pPr>
              <a:defRPr/>
            </a:lvl1pPr>
          </a:lstStyle>
          <a:p>
            <a:fld id="{0E210D45-01DE-461C-A794-7698AC3B4FEF}" type="slidenum">
              <a:rPr lang="uk-UA" smtClean="0"/>
              <a:t>‹#›</a:t>
            </a:fld>
            <a:endParaRPr lang="uk-UA"/>
          </a:p>
        </p:txBody>
      </p:sp>
    </p:spTree>
    <p:extLst>
      <p:ext uri="{BB962C8B-B14F-4D97-AF65-F5344CB8AC3E}">
        <p14:creationId xmlns:p14="http://schemas.microsoft.com/office/powerpoint/2010/main" val="38719119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fld id="{FF62374D-046C-4B1A-AD28-6ECA5010BE37}" type="datetimeFigureOut">
              <a:rPr lang="uk-UA" smtClean="0"/>
              <a:t>01.11.2013</a:t>
            </a:fld>
            <a:endParaRPr lang="uk-UA"/>
          </a:p>
        </p:txBody>
      </p:sp>
      <p:sp>
        <p:nvSpPr>
          <p:cNvPr id="6" name="Нижний колонтитул 4"/>
          <p:cNvSpPr>
            <a:spLocks noGrp="1"/>
          </p:cNvSpPr>
          <p:nvPr>
            <p:ph type="ftr" sz="quarter" idx="11"/>
          </p:nvPr>
        </p:nvSpPr>
        <p:spPr/>
        <p:txBody>
          <a:bodyPr/>
          <a:lstStyle>
            <a:lvl1pPr>
              <a:defRPr/>
            </a:lvl1pPr>
          </a:lstStyle>
          <a:p>
            <a:endParaRPr lang="uk-UA"/>
          </a:p>
        </p:txBody>
      </p:sp>
      <p:sp>
        <p:nvSpPr>
          <p:cNvPr id="7" name="Номер слайда 5"/>
          <p:cNvSpPr>
            <a:spLocks noGrp="1"/>
          </p:cNvSpPr>
          <p:nvPr>
            <p:ph type="sldNum" sz="quarter" idx="12"/>
          </p:nvPr>
        </p:nvSpPr>
        <p:spPr/>
        <p:txBody>
          <a:bodyPr/>
          <a:lstStyle>
            <a:lvl1pPr>
              <a:defRPr/>
            </a:lvl1pPr>
          </a:lstStyle>
          <a:p>
            <a:fld id="{0E210D45-01DE-461C-A794-7698AC3B4FEF}" type="slidenum">
              <a:rPr lang="uk-UA" smtClean="0"/>
              <a:t>‹#›</a:t>
            </a:fld>
            <a:endParaRPr lang="uk-UA"/>
          </a:p>
        </p:txBody>
      </p:sp>
    </p:spTree>
    <p:extLst>
      <p:ext uri="{BB962C8B-B14F-4D97-AF65-F5344CB8AC3E}">
        <p14:creationId xmlns:p14="http://schemas.microsoft.com/office/powerpoint/2010/main" val="4921112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fld id="{FF62374D-046C-4B1A-AD28-6ECA5010BE37}" type="datetimeFigureOut">
              <a:rPr lang="uk-UA" smtClean="0"/>
              <a:t>01.11.2013</a:t>
            </a:fld>
            <a:endParaRPr lang="uk-UA"/>
          </a:p>
        </p:txBody>
      </p:sp>
      <p:sp>
        <p:nvSpPr>
          <p:cNvPr id="6" name="Нижний колонтитул 4"/>
          <p:cNvSpPr>
            <a:spLocks noGrp="1"/>
          </p:cNvSpPr>
          <p:nvPr>
            <p:ph type="ftr" sz="quarter" idx="11"/>
          </p:nvPr>
        </p:nvSpPr>
        <p:spPr/>
        <p:txBody>
          <a:bodyPr/>
          <a:lstStyle>
            <a:lvl1pPr>
              <a:defRPr/>
            </a:lvl1pPr>
          </a:lstStyle>
          <a:p>
            <a:endParaRPr lang="uk-UA"/>
          </a:p>
        </p:txBody>
      </p:sp>
      <p:sp>
        <p:nvSpPr>
          <p:cNvPr id="7" name="Номер слайда 5"/>
          <p:cNvSpPr>
            <a:spLocks noGrp="1"/>
          </p:cNvSpPr>
          <p:nvPr>
            <p:ph type="sldNum" sz="quarter" idx="12"/>
          </p:nvPr>
        </p:nvSpPr>
        <p:spPr/>
        <p:txBody>
          <a:bodyPr/>
          <a:lstStyle>
            <a:lvl1pPr>
              <a:defRPr/>
            </a:lvl1pPr>
          </a:lstStyle>
          <a:p>
            <a:fld id="{0E210D45-01DE-461C-A794-7698AC3B4FEF}" type="slidenum">
              <a:rPr lang="uk-UA" smtClean="0"/>
              <a:t>‹#›</a:t>
            </a:fld>
            <a:endParaRPr lang="uk-UA"/>
          </a:p>
        </p:txBody>
      </p:sp>
    </p:spTree>
    <p:extLst>
      <p:ext uri="{BB962C8B-B14F-4D97-AF65-F5344CB8AC3E}">
        <p14:creationId xmlns:p14="http://schemas.microsoft.com/office/powerpoint/2010/main" val="17960456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altLang="uk-UA" smtClean="0"/>
              <a:t>Образец заголовка</a:t>
            </a:r>
          </a:p>
        </p:txBody>
      </p:sp>
      <p:sp>
        <p:nvSpPr>
          <p:cNvPr id="1027" name="Текст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uk-UA" smtClean="0"/>
              <a:t>Образец текста</a:t>
            </a:r>
          </a:p>
          <a:p>
            <a:pPr lvl="1"/>
            <a:r>
              <a:rPr lang="ru-RU" altLang="uk-UA" smtClean="0"/>
              <a:t>Второй уровень</a:t>
            </a:r>
          </a:p>
          <a:p>
            <a:pPr lvl="2"/>
            <a:r>
              <a:rPr lang="ru-RU" altLang="uk-UA" smtClean="0"/>
              <a:t>Третий уровень</a:t>
            </a:r>
          </a:p>
          <a:p>
            <a:pPr lvl="3"/>
            <a:r>
              <a:rPr lang="ru-RU" altLang="uk-UA" smtClean="0"/>
              <a:t>Четвертый уровень</a:t>
            </a:r>
          </a:p>
          <a:p>
            <a:pPr lvl="4"/>
            <a:r>
              <a:rPr lang="ru-RU" altLang="uk-UA" smtClean="0"/>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fld id="{FF62374D-046C-4B1A-AD28-6ECA5010BE37}" type="datetimeFigureOut">
              <a:rPr lang="uk-UA" smtClean="0"/>
              <a:t>01.11.2013</a:t>
            </a:fld>
            <a:endParaRPr lang="uk-UA"/>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endParaRPr lang="uk-UA"/>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fld id="{0E210D45-01DE-461C-A794-7698AC3B4FEF}" type="slidenum">
              <a:rPr lang="uk-UA" smtClean="0"/>
              <a:t>‹#›</a:t>
            </a:fld>
            <a:endParaRPr lang="uk-U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uk-UA" dirty="0" smtClean="0"/>
              <a:t>Живлення рослин. Фотосинтез</a:t>
            </a:r>
            <a:endParaRPr lang="uk-UA" dirty="0"/>
          </a:p>
        </p:txBody>
      </p:sp>
      <p:sp>
        <p:nvSpPr>
          <p:cNvPr id="3" name="Подзаголовок 2"/>
          <p:cNvSpPr>
            <a:spLocks noGrp="1"/>
          </p:cNvSpPr>
          <p:nvPr>
            <p:ph type="subTitle" idx="1"/>
          </p:nvPr>
        </p:nvSpPr>
        <p:spPr/>
        <p:txBody>
          <a:bodyPr/>
          <a:lstStyle/>
          <a:p>
            <a:endParaRPr lang="uk-UA"/>
          </a:p>
        </p:txBody>
      </p:sp>
    </p:spTree>
    <p:extLst>
      <p:ext uri="{BB962C8B-B14F-4D97-AF65-F5344CB8AC3E}">
        <p14:creationId xmlns:p14="http://schemas.microsoft.com/office/powerpoint/2010/main" val="20513167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Вплив на фотосинтез</a:t>
            </a:r>
            <a:endParaRPr lang="uk-UA" dirty="0"/>
          </a:p>
        </p:txBody>
      </p:sp>
      <p:sp>
        <p:nvSpPr>
          <p:cNvPr id="3" name="Объект 2"/>
          <p:cNvSpPr>
            <a:spLocks noGrp="1"/>
          </p:cNvSpPr>
          <p:nvPr>
            <p:ph idx="1"/>
          </p:nvPr>
        </p:nvSpPr>
        <p:spPr/>
        <p:txBody>
          <a:bodyPr>
            <a:normAutofit lnSpcReduction="10000"/>
          </a:bodyPr>
          <a:lstStyle/>
          <a:p>
            <a:r>
              <a:rPr lang="uk-UA" dirty="0"/>
              <a:t>Як умови довкілля впливають на процеси фотосинтезу? На процес фотосинтезу можуть впливати умови довкілля. Наскільки інтенсивним він буде, залежить від ступеня освітленості, температури, кількості вуглекислого газу в повітрі, постачання води кореневою системою. Фотосинтез найінтенсивніший, коли температура сягає близько + 20...25 °С і коли достатня кількість вологи у ґрунті.</a:t>
            </a:r>
          </a:p>
        </p:txBody>
      </p:sp>
    </p:spTree>
    <p:extLst>
      <p:ext uri="{BB962C8B-B14F-4D97-AF65-F5344CB8AC3E}">
        <p14:creationId xmlns:p14="http://schemas.microsoft.com/office/powerpoint/2010/main" val="33515489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Вплив на фотосинтез</a:t>
            </a:r>
            <a:endParaRPr lang="uk-UA" dirty="0"/>
          </a:p>
        </p:txBody>
      </p:sp>
      <p:sp>
        <p:nvSpPr>
          <p:cNvPr id="3" name="Объект 2"/>
          <p:cNvSpPr>
            <a:spLocks noGrp="1"/>
          </p:cNvSpPr>
          <p:nvPr>
            <p:ph idx="1"/>
          </p:nvPr>
        </p:nvSpPr>
        <p:spPr/>
        <p:txBody>
          <a:bodyPr>
            <a:normAutofit lnSpcReduction="10000"/>
          </a:bodyPr>
          <a:lstStyle/>
          <a:p>
            <a:r>
              <a:rPr lang="uk-UA" dirty="0"/>
              <a:t>Фотосинтез може відбуватись як за рахунок сонячного світла, так і за штучного освітлення. Це дає змогу вирощувати рослини у теплицях в умовах регульованої тривалості світлового дня і температури впродовж усього року. Як відомо, в атмосфері міститься лише 0,03 % вуглекислого газу. Тому в теплицях повітря штучно збагачують вуглекислим газом, що також підвищує врожайність рослин.</a:t>
            </a:r>
          </a:p>
        </p:txBody>
      </p:sp>
    </p:spTree>
    <p:extLst>
      <p:ext uri="{BB962C8B-B14F-4D97-AF65-F5344CB8AC3E}">
        <p14:creationId xmlns:p14="http://schemas.microsoft.com/office/powerpoint/2010/main" val="12864973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Климент </a:t>
            </a:r>
            <a:r>
              <a:rPr lang="uk-UA" dirty="0" err="1" smtClean="0"/>
              <a:t>Тимірязєв</a:t>
            </a:r>
            <a:endParaRPr lang="uk-UA" dirty="0"/>
          </a:p>
        </p:txBody>
      </p:sp>
      <p:sp>
        <p:nvSpPr>
          <p:cNvPr id="3" name="Объект 2"/>
          <p:cNvSpPr>
            <a:spLocks noGrp="1"/>
          </p:cNvSpPr>
          <p:nvPr>
            <p:ph idx="1"/>
          </p:nvPr>
        </p:nvSpPr>
        <p:spPr>
          <a:xfrm>
            <a:off x="457200" y="1600200"/>
            <a:ext cx="5122912" cy="4525963"/>
          </a:xfrm>
        </p:spPr>
        <p:txBody>
          <a:bodyPr>
            <a:normAutofit fontScale="85000" lnSpcReduction="20000"/>
          </a:bodyPr>
          <a:lstStyle/>
          <a:p>
            <a:r>
              <a:rPr lang="uk-UA" dirty="0"/>
              <a:t>Важко переоцінити значення фотосинтезу для існування всіх організмів нашої</a:t>
            </a:r>
            <a:r>
              <a:rPr lang="uk-UA" dirty="0" smtClean="0"/>
              <a:t/>
            </a:r>
            <a:br>
              <a:rPr lang="uk-UA" dirty="0" smtClean="0"/>
            </a:br>
            <a:r>
              <a:rPr lang="uk-UA" dirty="0"/>
              <a:t>планети. Завдяки здатності до фотосинтезу рослини виконують у біосфері космічну роль, беручи участь у </a:t>
            </a:r>
            <a:r>
              <a:rPr lang="uk-UA" dirty="0" err="1"/>
              <a:t>колообігові</a:t>
            </a:r>
            <a:r>
              <a:rPr lang="uk-UA" dirty="0"/>
              <a:t> речовин і перетворенні енергії. Таку думку наприкінці </a:t>
            </a:r>
            <a:r>
              <a:rPr lang="en-US" dirty="0"/>
              <a:t>XIX </a:t>
            </a:r>
            <a:r>
              <a:rPr lang="uk-UA" dirty="0"/>
              <a:t>сторіччя вперше висловив видатний російський учений К.А. </a:t>
            </a:r>
            <a:r>
              <a:rPr lang="uk-UA" dirty="0" err="1"/>
              <a:t>Тимірязєв</a:t>
            </a:r>
            <a:r>
              <a:rPr lang="uk-UA" dirty="0"/>
              <a:t>.</a:t>
            </a:r>
          </a:p>
        </p:txBody>
      </p:sp>
      <p:sp>
        <p:nvSpPr>
          <p:cNvPr id="4" name="AutoShape 2" descr="http://upload.wikimedia.org/wikipedia/commons/5/5d/Kliment_Timiryazev.jp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38727" y="1887100"/>
            <a:ext cx="2562225" cy="3810000"/>
          </a:xfrm>
          <a:prstGeom prst="rect">
            <a:avLst/>
          </a:prstGeom>
          <a:noFill/>
          <a:ln>
            <a:noFill/>
          </a:ln>
          <a:effectLst>
            <a:outerShdw blurRad="723900" dist="50800" dir="54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Прямоугольник 4"/>
          <p:cNvSpPr/>
          <p:nvPr/>
        </p:nvSpPr>
        <p:spPr>
          <a:xfrm>
            <a:off x="6399325" y="5903243"/>
            <a:ext cx="1577291" cy="369332"/>
          </a:xfrm>
          <a:prstGeom prst="rect">
            <a:avLst/>
          </a:prstGeom>
        </p:spPr>
        <p:txBody>
          <a:bodyPr wrap="none">
            <a:spAutoFit/>
          </a:bodyPr>
          <a:lstStyle/>
          <a:p>
            <a:r>
              <a:rPr lang="uk-UA" i="1" dirty="0" smtClean="0"/>
              <a:t>К.А. </a:t>
            </a:r>
            <a:r>
              <a:rPr lang="uk-UA" i="1" dirty="0" err="1" smtClean="0"/>
              <a:t>Тимірязєв</a:t>
            </a:r>
            <a:endParaRPr lang="uk-UA" i="1" dirty="0"/>
          </a:p>
        </p:txBody>
      </p:sp>
    </p:spTree>
    <p:extLst>
      <p:ext uri="{BB962C8B-B14F-4D97-AF65-F5344CB8AC3E}">
        <p14:creationId xmlns:p14="http://schemas.microsoft.com/office/powerpoint/2010/main" val="135269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Теорія </a:t>
            </a:r>
            <a:r>
              <a:rPr lang="uk-UA" dirty="0" err="1" smtClean="0"/>
              <a:t>Тимірязєва</a:t>
            </a:r>
            <a:endParaRPr lang="uk-UA" dirty="0"/>
          </a:p>
        </p:txBody>
      </p:sp>
      <p:sp>
        <p:nvSpPr>
          <p:cNvPr id="3" name="Объект 2"/>
          <p:cNvSpPr>
            <a:spLocks noGrp="1"/>
          </p:cNvSpPr>
          <p:nvPr>
            <p:ph idx="1"/>
          </p:nvPr>
        </p:nvSpPr>
        <p:spPr/>
        <p:txBody>
          <a:bodyPr>
            <a:normAutofit fontScale="92500" lnSpcReduction="10000"/>
          </a:bodyPr>
          <a:lstStyle/>
          <a:p>
            <a:r>
              <a:rPr lang="uk-UA" dirty="0"/>
              <a:t>Згідно з нею, зелені рослини є ніби посередником між космосом та Землею у процесах перетворення енергії. Вони вловлюють енергію Сонця і перетворюють її на енергію створеної ними органічної речовини. Частину цієї енергії використовують самі рослини для забезпечення процесів своєї життєдіяльності, а частина її запасається у рослинах і стає джерелом енергії усіх життєвих процесів тварин і людини.</a:t>
            </a:r>
          </a:p>
        </p:txBody>
      </p:sp>
    </p:spTree>
    <p:extLst>
      <p:ext uri="{BB962C8B-B14F-4D97-AF65-F5344CB8AC3E}">
        <p14:creationId xmlns:p14="http://schemas.microsoft.com/office/powerpoint/2010/main" val="18478313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Роль рослин у природі</a:t>
            </a:r>
            <a:endParaRPr lang="uk-UA" dirty="0"/>
          </a:p>
        </p:txBody>
      </p:sp>
      <p:sp>
        <p:nvSpPr>
          <p:cNvPr id="3" name="Объект 2"/>
          <p:cNvSpPr>
            <a:spLocks noGrp="1"/>
          </p:cNvSpPr>
          <p:nvPr>
            <p:ph idx="1"/>
          </p:nvPr>
        </p:nvSpPr>
        <p:spPr/>
        <p:txBody>
          <a:bodyPr>
            <a:normAutofit lnSpcReduction="10000"/>
          </a:bodyPr>
          <a:lstStyle/>
          <a:p>
            <a:r>
              <a:rPr lang="uk-UA" dirty="0"/>
              <a:t>Величезні запаси сонячної енергії, збережені («законсервовані») у рештках рослин колишніх епох, людина використовує як паливо (торф, вугілля, нафта). Щорічно завдяки фотосинтезу на Землі утворюється близько 150 </a:t>
            </a:r>
            <a:r>
              <a:rPr lang="uk-UA" dirty="0" err="1"/>
              <a:t>млрд</a:t>
            </a:r>
            <a:r>
              <a:rPr lang="uk-UA" dirty="0"/>
              <a:t> тонн органічних речовин. Отже, саме зеленим рослинам належить провідна роль у забезпеченні енергією всіх живих істот на нашій планеті.</a:t>
            </a:r>
          </a:p>
        </p:txBody>
      </p:sp>
    </p:spTree>
    <p:extLst>
      <p:ext uri="{BB962C8B-B14F-4D97-AF65-F5344CB8AC3E}">
        <p14:creationId xmlns:p14="http://schemas.microsoft.com/office/powerpoint/2010/main" val="18572118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Роль рослин у природі</a:t>
            </a:r>
            <a:endParaRPr lang="uk-UA" dirty="0"/>
          </a:p>
        </p:txBody>
      </p:sp>
      <p:sp>
        <p:nvSpPr>
          <p:cNvPr id="3" name="Объект 2"/>
          <p:cNvSpPr>
            <a:spLocks noGrp="1"/>
          </p:cNvSpPr>
          <p:nvPr>
            <p:ph idx="1"/>
          </p:nvPr>
        </p:nvSpPr>
        <p:spPr/>
        <p:txBody>
          <a:bodyPr>
            <a:normAutofit fontScale="92500" lnSpcReduction="20000"/>
          </a:bodyPr>
          <a:lstStyle/>
          <a:p>
            <a:r>
              <a:rPr lang="uk-UA" dirty="0"/>
              <a:t>Рослини щорічно у процесі фотосинтезу виділяють понад 200 </a:t>
            </a:r>
            <a:r>
              <a:rPr lang="uk-UA" dirty="0" err="1"/>
              <a:t>млрд</a:t>
            </a:r>
            <a:r>
              <a:rPr lang="uk-UA" dirty="0"/>
              <a:t> тонн кисню. Цей кисень не тільки забезпечує процеси дихання організмів, а й захищає все живе на Землі від згубного впливу короткохвильових ультрафіолетових космічних променів. Цю функцію виконує озоновий екран атмосфери. Він сформувався внаслідок того, що під впливом сонячних променів кисень (0</a:t>
            </a:r>
            <a:r>
              <a:rPr lang="uk-UA" baseline="-25000" dirty="0"/>
              <a:t>2</a:t>
            </a:r>
            <a:r>
              <a:rPr lang="uk-UA" dirty="0"/>
              <a:t>) перетворюється на озон (О</a:t>
            </a:r>
            <a:r>
              <a:rPr lang="uk-UA" baseline="-25000" dirty="0"/>
              <a:t>3</a:t>
            </a:r>
            <a:r>
              <a:rPr lang="uk-UA" dirty="0"/>
              <a:t>), здатний затримувати ці ультрафіолетові промені, шкідливі для організмів.</a:t>
            </a:r>
          </a:p>
        </p:txBody>
      </p:sp>
    </p:spTree>
    <p:extLst>
      <p:ext uri="{BB962C8B-B14F-4D97-AF65-F5344CB8AC3E}">
        <p14:creationId xmlns:p14="http://schemas.microsoft.com/office/powerpoint/2010/main" val="26461582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dirty="0"/>
          </a:p>
        </p:txBody>
      </p:sp>
      <p:sp>
        <p:nvSpPr>
          <p:cNvPr id="3" name="Объект 2"/>
          <p:cNvSpPr>
            <a:spLocks noGrp="1"/>
          </p:cNvSpPr>
          <p:nvPr>
            <p:ph idx="1"/>
          </p:nvPr>
        </p:nvSpPr>
        <p:spPr/>
        <p:txBody>
          <a:bodyPr/>
          <a:lstStyle/>
          <a:p>
            <a:r>
              <a:rPr lang="uk-UA" dirty="0"/>
              <a:t>Пам'ятайте! Ліси, степи, луки забезпечують довкілля киснем. Знищення їх має шкідливі наслідки для всіх мешканців Землі.</a:t>
            </a:r>
          </a:p>
        </p:txBody>
      </p:sp>
    </p:spTree>
    <p:extLst>
      <p:ext uri="{BB962C8B-B14F-4D97-AF65-F5344CB8AC3E}">
        <p14:creationId xmlns:p14="http://schemas.microsoft.com/office/powerpoint/2010/main" val="26559507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Висновок</a:t>
            </a:r>
            <a:endParaRPr lang="uk-UA" dirty="0"/>
          </a:p>
        </p:txBody>
      </p:sp>
      <p:sp>
        <p:nvSpPr>
          <p:cNvPr id="3" name="Объект 2"/>
          <p:cNvSpPr>
            <a:spLocks noGrp="1"/>
          </p:cNvSpPr>
          <p:nvPr>
            <p:ph idx="1"/>
          </p:nvPr>
        </p:nvSpPr>
        <p:spPr/>
        <p:txBody>
          <a:bodyPr>
            <a:normAutofit lnSpcReduction="10000"/>
          </a:bodyPr>
          <a:lstStyle/>
          <a:p>
            <a:r>
              <a:rPr lang="uk-UA" i="1" dirty="0"/>
              <a:t>Фотосинтез - головна функція зелених листків. Це утворення органічних сполук із неорганічних у результаті засвоєння рослиною енергії світла. Для фотосинтезу необхідні енергія світла, яку вловлює хлорофіл, постійне надходження вуглекислого газу з повітря (повітряне живлення) та води з ґрунту. Під час фотосинтезу рослини виділяють в атмосферу кисень.</a:t>
            </a:r>
            <a:endParaRPr lang="uk-UA" dirty="0"/>
          </a:p>
        </p:txBody>
      </p:sp>
    </p:spTree>
    <p:extLst>
      <p:ext uri="{BB962C8B-B14F-4D97-AF65-F5344CB8AC3E}">
        <p14:creationId xmlns:p14="http://schemas.microsoft.com/office/powerpoint/2010/main" val="5991557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Вступ</a:t>
            </a:r>
            <a:endParaRPr lang="uk-UA" dirty="0"/>
          </a:p>
        </p:txBody>
      </p:sp>
      <p:sp>
        <p:nvSpPr>
          <p:cNvPr id="3" name="Объект 2"/>
          <p:cNvSpPr>
            <a:spLocks noGrp="1"/>
          </p:cNvSpPr>
          <p:nvPr>
            <p:ph idx="1"/>
          </p:nvPr>
        </p:nvSpPr>
        <p:spPr/>
        <p:txBody>
          <a:bodyPr/>
          <a:lstStyle/>
          <a:p>
            <a:r>
              <a:rPr lang="uk-UA" dirty="0"/>
              <a:t>Звичайний листок - справжнє диво природи. Саме в ньому з простих неорганічних сполук, як-от вуглекислий газ і вода, утворюються органічні речовини. А використовується для цього енергія сонячних променів. Найголовнішими функціями листка, крім фотосинтезу, є також дихання та випаровування води.</a:t>
            </a:r>
          </a:p>
        </p:txBody>
      </p:sp>
    </p:spTree>
    <p:extLst>
      <p:ext uri="{BB962C8B-B14F-4D97-AF65-F5344CB8AC3E}">
        <p14:creationId xmlns:p14="http://schemas.microsoft.com/office/powerpoint/2010/main" val="4079045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smtClean="0"/>
              <a:t/>
            </a:r>
            <a:br>
              <a:rPr lang="uk-UA" dirty="0" smtClean="0"/>
            </a:br>
            <a:r>
              <a:rPr lang="uk-UA" dirty="0" smtClean="0"/>
              <a:t>Що таке фотосинтез? </a:t>
            </a:r>
            <a:br>
              <a:rPr lang="uk-UA" dirty="0" smtClean="0"/>
            </a:br>
            <a:endParaRPr lang="uk-UA" dirty="0"/>
          </a:p>
        </p:txBody>
      </p:sp>
      <p:sp>
        <p:nvSpPr>
          <p:cNvPr id="3" name="Объект 2"/>
          <p:cNvSpPr>
            <a:spLocks noGrp="1"/>
          </p:cNvSpPr>
          <p:nvPr>
            <p:ph idx="1"/>
          </p:nvPr>
        </p:nvSpPr>
        <p:spPr/>
        <p:txBody>
          <a:bodyPr>
            <a:normAutofit fontScale="92500" lnSpcReduction="20000"/>
          </a:bodyPr>
          <a:lstStyle/>
          <a:p>
            <a:r>
              <a:rPr lang="uk-UA" dirty="0" smtClean="0"/>
              <a:t>Фотосинтез </a:t>
            </a:r>
            <a:r>
              <a:rPr lang="uk-UA" dirty="0"/>
              <a:t>- це утворення рослинами органічних сполук із неорганічних у результаті засвоєння світлової енергії, що поглинається хлорофілом. Фотосинтез - головна функція хлоропластів, тобто зелених пластид листків. Завдяки хлорофілу частина сонячної енергії, яка досягає поверхні Землі, не втрачається, а запасається рослинами у створених ними органічних сполуках.</a:t>
            </a:r>
            <a:r>
              <a:rPr lang="uk-UA" dirty="0" smtClean="0"/>
              <a:t/>
            </a:r>
            <a:br>
              <a:rPr lang="uk-UA" dirty="0" smtClean="0"/>
            </a:br>
            <a:r>
              <a:rPr lang="uk-UA" dirty="0"/>
              <a:t>Необхідною умовою фотосинтезу є наявність світла, води та вуглекислого газу.</a:t>
            </a:r>
          </a:p>
        </p:txBody>
      </p:sp>
    </p:spTree>
    <p:extLst>
      <p:ext uri="{BB962C8B-B14F-4D97-AF65-F5344CB8AC3E}">
        <p14:creationId xmlns:p14="http://schemas.microsoft.com/office/powerpoint/2010/main" val="1476535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Живлення рослин</a:t>
            </a:r>
            <a:endParaRPr lang="uk-UA" dirty="0"/>
          </a:p>
        </p:txBody>
      </p:sp>
      <p:sp>
        <p:nvSpPr>
          <p:cNvPr id="3" name="Объект 2"/>
          <p:cNvSpPr>
            <a:spLocks noGrp="1"/>
          </p:cNvSpPr>
          <p:nvPr>
            <p:ph idx="1"/>
          </p:nvPr>
        </p:nvSpPr>
        <p:spPr/>
        <p:txBody>
          <a:bodyPr/>
          <a:lstStyle/>
          <a:p>
            <a:r>
              <a:rPr lang="uk-UA" dirty="0"/>
              <a:t>Воду рослини отримують переважно з ґрунту, а вуглекислий газ - з повітря. Споживання рослинами вуглекислого газу із атмосфери має назву повітряне </a:t>
            </a:r>
            <a:r>
              <a:rPr lang="uk-UA" dirty="0" smtClean="0"/>
              <a:t>живлення. Саме </a:t>
            </a:r>
            <a:r>
              <a:rPr lang="uk-UA" dirty="0"/>
              <a:t>Карбон вуглекислого газу є основою для утворення молекул органічних речовин. Вуглекислий газ здебільшого надходить через продихи, частково </a:t>
            </a:r>
            <a:r>
              <a:rPr lang="uk-UA" dirty="0" smtClean="0"/>
              <a:t>- через </a:t>
            </a:r>
            <a:r>
              <a:rPr lang="uk-UA" dirty="0"/>
              <a:t>усю поверхню листка.</a:t>
            </a:r>
          </a:p>
        </p:txBody>
      </p:sp>
    </p:spTree>
    <p:extLst>
      <p:ext uri="{BB962C8B-B14F-4D97-AF65-F5344CB8AC3E}">
        <p14:creationId xmlns:p14="http://schemas.microsoft.com/office/powerpoint/2010/main" val="6666454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Фотосинтез</a:t>
            </a:r>
            <a:endParaRPr lang="uk-UA" dirty="0"/>
          </a:p>
        </p:txBody>
      </p:sp>
      <p:sp>
        <p:nvSpPr>
          <p:cNvPr id="3" name="Объект 2"/>
          <p:cNvSpPr>
            <a:spLocks noGrp="1"/>
          </p:cNvSpPr>
          <p:nvPr>
            <p:ph idx="1"/>
          </p:nvPr>
        </p:nvSpPr>
        <p:spPr/>
        <p:txBody>
          <a:bodyPr>
            <a:normAutofit fontScale="92500" lnSpcReduction="10000"/>
          </a:bodyPr>
          <a:lstStyle/>
          <a:p>
            <a:r>
              <a:rPr lang="uk-UA" dirty="0"/>
              <a:t>Ще один результат фотосинтезу - виділення кисню в атмосферу. Весь кисень атмосфери утворився лише завдяки фотосинтезу. Отже, без зелених рослин та інших </a:t>
            </a:r>
            <a:r>
              <a:rPr lang="uk-UA" dirty="0" err="1"/>
              <a:t>фотосинтезуючих</a:t>
            </a:r>
            <a:r>
              <a:rPr lang="uk-UA" dirty="0"/>
              <a:t> організмів (деяких бактерій та одноклітинних тварин) життя на нашій планеті було б неможливим. Ви можете запитати, а звідки ж береться кисень? Річ у тім, що на світлі рослини здатні розкладати молекули води (Н</a:t>
            </a:r>
            <a:r>
              <a:rPr lang="uk-UA" baseline="-25000" dirty="0"/>
              <a:t>2</a:t>
            </a:r>
            <a:r>
              <a:rPr lang="uk-UA" dirty="0"/>
              <a:t>0), внаслідок чого виділяється </a:t>
            </a:r>
            <a:r>
              <a:rPr lang="uk-UA" dirty="0" smtClean="0"/>
              <a:t>кисень.</a:t>
            </a:r>
            <a:endParaRPr lang="uk-UA" dirty="0"/>
          </a:p>
        </p:txBody>
      </p:sp>
    </p:spTree>
    <p:extLst>
      <p:ext uri="{BB962C8B-B14F-4D97-AF65-F5344CB8AC3E}">
        <p14:creationId xmlns:p14="http://schemas.microsoft.com/office/powerpoint/2010/main" val="39476833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Фотосинтез</a:t>
            </a:r>
            <a:endParaRPr lang="uk-UA" dirty="0"/>
          </a:p>
        </p:txBody>
      </p:sp>
      <p:sp>
        <p:nvSpPr>
          <p:cNvPr id="3" name="Объект 2"/>
          <p:cNvSpPr>
            <a:spLocks noGrp="1"/>
          </p:cNvSpPr>
          <p:nvPr>
            <p:ph idx="1"/>
          </p:nvPr>
        </p:nvSpPr>
        <p:spPr/>
        <p:txBody>
          <a:bodyPr>
            <a:normAutofit/>
          </a:bodyPr>
          <a:lstStyle/>
          <a:p>
            <a:r>
              <a:rPr lang="uk-UA" dirty="0" smtClean="0"/>
              <a:t>Довести, що рослина здатна виділяти кисень у процесі фотосинтезу, можна за допомогою такого досліду. Дві рослини щільно накриємо скляним ковпаком. Одну з них поставимо на кілька діб у темне місце, а іншу - залишимо на світлі. Через кілька діб поставимо під скляні ковпаки, якими накриті рослини, запалені свічки. </a:t>
            </a:r>
            <a:endParaRPr lang="uk-UA" dirty="0"/>
          </a:p>
        </p:txBody>
      </p:sp>
    </p:spTree>
    <p:extLst>
      <p:ext uri="{BB962C8B-B14F-4D97-AF65-F5344CB8AC3E}">
        <p14:creationId xmlns:p14="http://schemas.microsoft.com/office/powerpoint/2010/main" val="22808796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Фотосинтез</a:t>
            </a:r>
            <a:endParaRPr lang="uk-UA" dirty="0"/>
          </a:p>
        </p:txBody>
      </p:sp>
      <p:sp>
        <p:nvSpPr>
          <p:cNvPr id="3" name="Объект 2"/>
          <p:cNvSpPr>
            <a:spLocks noGrp="1"/>
          </p:cNvSpPr>
          <p:nvPr>
            <p:ph idx="1"/>
          </p:nvPr>
        </p:nvSpPr>
        <p:spPr/>
        <p:txBody>
          <a:bodyPr/>
          <a:lstStyle/>
          <a:p>
            <a:r>
              <a:rPr lang="uk-UA" dirty="0" smtClean="0"/>
              <a:t>Ви зможете переконатися, що свічка горітиме довше під ковпаком, яким була накрита освітлена рослина. Це пояснюється тим, що на світлі здійснюється фотосинтез і під ковпаком накопичується кисень. Водночас у рослині, яка залишалася у темряві, фотосинтез не відбувався і необхідний для горіння кисень не виділявся.</a:t>
            </a:r>
          </a:p>
          <a:p>
            <a:endParaRPr lang="uk-UA" dirty="0"/>
          </a:p>
        </p:txBody>
      </p:sp>
    </p:spTree>
    <p:extLst>
      <p:ext uri="{BB962C8B-B14F-4D97-AF65-F5344CB8AC3E}">
        <p14:creationId xmlns:p14="http://schemas.microsoft.com/office/powerpoint/2010/main" val="33083101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i="1" dirty="0"/>
              <a:t>Повітряне живлення рослин</a:t>
            </a:r>
            <a:endParaRPr lang="uk-UA" dirty="0"/>
          </a:p>
        </p:txBody>
      </p:sp>
      <p:sp>
        <p:nvSpPr>
          <p:cNvPr id="4" name="AutoShape 2" descr="Повітряне живлення рослин. фото"/>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96797" y="1714726"/>
            <a:ext cx="4779459" cy="4676574"/>
          </a:xfrm>
          <a:prstGeom prst="rect">
            <a:avLst/>
          </a:prstGeom>
          <a:noFill/>
          <a:ln w="9525">
            <a:solidFill>
              <a:schemeClr val="tx1"/>
            </a:solidFill>
            <a:miter lim="800000"/>
            <a:headEnd/>
            <a:tailEnd/>
          </a:ln>
          <a:effectLst>
            <a:outerShdw blurRad="1016000" dist="50800" dir="5400000" algn="ctr" rotWithShape="0">
              <a:srgbClr val="000000"/>
            </a:out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475213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Фотосинтез</a:t>
            </a:r>
            <a:endParaRPr lang="uk-UA" dirty="0"/>
          </a:p>
        </p:txBody>
      </p:sp>
      <p:sp>
        <p:nvSpPr>
          <p:cNvPr id="3" name="Объект 2"/>
          <p:cNvSpPr>
            <a:spLocks noGrp="1"/>
          </p:cNvSpPr>
          <p:nvPr>
            <p:ph idx="1"/>
          </p:nvPr>
        </p:nvSpPr>
        <p:spPr/>
        <p:txBody>
          <a:bodyPr/>
          <a:lstStyle/>
          <a:p>
            <a:r>
              <a:rPr lang="uk-UA" dirty="0" smtClean="0"/>
              <a:t>Фотосинтез - один із найважливіших чинників, що визначають продуктивність культурних рослин, тобто те, яку масу органічних сполук вони можуть створити за певний час. Тому від інтенсивності фотосинтезу залежить та кількість врожаю, яку отримає людина.</a:t>
            </a:r>
            <a:endParaRPr lang="uk-UA" dirty="0"/>
          </a:p>
        </p:txBody>
      </p:sp>
    </p:spTree>
    <p:extLst>
      <p:ext uri="{BB962C8B-B14F-4D97-AF65-F5344CB8AC3E}">
        <p14:creationId xmlns:p14="http://schemas.microsoft.com/office/powerpoint/2010/main" val="4198150864"/>
      </p:ext>
    </p:extLst>
  </p:cSld>
  <p:clrMapOvr>
    <a:masterClrMapping/>
  </p:clrMapOvr>
</p:sld>
</file>

<file path=ppt/theme/theme1.xml><?xml version="1.0" encoding="utf-8"?>
<a:theme xmlns:a="http://schemas.openxmlformats.org/drawingml/2006/main" name="Экология">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Экология</Template>
  <TotalTime>22</TotalTime>
  <Words>785</Words>
  <Application>Microsoft Office PowerPoint</Application>
  <PresentationFormat>Экран (4:3)</PresentationFormat>
  <Paragraphs>32</Paragraphs>
  <Slides>17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17</vt:i4>
      </vt:variant>
    </vt:vector>
  </HeadingPairs>
  <TitlesOfParts>
    <vt:vector size="18" baseType="lpstr">
      <vt:lpstr>Экология</vt:lpstr>
      <vt:lpstr>Живлення рослин. Фотосинтез</vt:lpstr>
      <vt:lpstr>Вступ</vt:lpstr>
      <vt:lpstr> Що таке фотосинтез?  </vt:lpstr>
      <vt:lpstr>Живлення рослин</vt:lpstr>
      <vt:lpstr>Фотосинтез</vt:lpstr>
      <vt:lpstr>Фотосинтез</vt:lpstr>
      <vt:lpstr>Фотосинтез</vt:lpstr>
      <vt:lpstr>Повітряне живлення рослин</vt:lpstr>
      <vt:lpstr>Фотосинтез</vt:lpstr>
      <vt:lpstr>Вплив на фотосинтез</vt:lpstr>
      <vt:lpstr>Вплив на фотосинтез</vt:lpstr>
      <vt:lpstr>Климент Тимірязєв</vt:lpstr>
      <vt:lpstr>Теорія Тимірязєва</vt:lpstr>
      <vt:lpstr>Роль рослин у природі</vt:lpstr>
      <vt:lpstr>Роль рослин у природі</vt:lpstr>
      <vt:lpstr>Презентация PowerPoint</vt:lpstr>
      <vt:lpstr>Висновок</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Живлення рослин. Фотосинтез</dc:title>
  <dc:creator>user</dc:creator>
  <cp:lastModifiedBy>user</cp:lastModifiedBy>
  <cp:revision>3</cp:revision>
  <dcterms:created xsi:type="dcterms:W3CDTF">2013-11-01T10:12:36Z</dcterms:created>
  <dcterms:modified xsi:type="dcterms:W3CDTF">2013-11-01T10:35:17Z</dcterms:modified>
</cp:coreProperties>
</file>