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2" r:id="rId18"/>
    <p:sldId id="271" r:id="rId19"/>
    <p:sldId id="274" r:id="rId20"/>
    <p:sldId id="275" r:id="rId21"/>
    <p:sldId id="276" r:id="rId22"/>
    <p:sldId id="278" r:id="rId23"/>
    <p:sldId id="277"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42" autoAdjust="0"/>
  </p:normalViewPr>
  <p:slideViewPr>
    <p:cSldViewPr>
      <p:cViewPr varScale="1">
        <p:scale>
          <a:sx n="84" d="100"/>
          <a:sy n="84" d="100"/>
        </p:scale>
        <p:origin x="-4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3E5AB40E-B321-41BE-B697-61835505A65A}" type="datetimeFigureOut">
              <a:rPr lang="ru-RU" smtClean="0"/>
              <a:t>15.02.2015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8AC4775-C3D9-49C8-8B21-73E1C59AE158}"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E5AB40E-B321-41BE-B697-61835505A65A}" type="datetimeFigureOut">
              <a:rPr lang="ru-RU" smtClean="0"/>
              <a:t>15.02.2015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AC4775-C3D9-49C8-8B21-73E1C59AE15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E5AB40E-B321-41BE-B697-61835505A65A}" type="datetimeFigureOut">
              <a:rPr lang="ru-RU" smtClean="0"/>
              <a:t>15.02.2015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AC4775-C3D9-49C8-8B21-73E1C59AE15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3E5AB40E-B321-41BE-B697-61835505A65A}" type="datetimeFigureOut">
              <a:rPr lang="ru-RU" smtClean="0"/>
              <a:t>15.02.2015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AC4775-C3D9-49C8-8B21-73E1C59AE158}" type="slidenum">
              <a:rPr lang="ru-RU" smtClean="0"/>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E5AB40E-B321-41BE-B697-61835505A65A}" type="datetimeFigureOut">
              <a:rPr lang="ru-RU" smtClean="0"/>
              <a:t>15.02.2015</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8AC4775-C3D9-49C8-8B21-73E1C59AE158}"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E5AB40E-B321-41BE-B697-61835505A65A}" type="datetimeFigureOut">
              <a:rPr lang="ru-RU" smtClean="0"/>
              <a:t>15.02.2015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AC4775-C3D9-49C8-8B21-73E1C59AE158}" type="slidenum">
              <a:rPr lang="ru-RU" smtClean="0"/>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3E5AB40E-B321-41BE-B697-61835505A65A}" type="datetimeFigureOut">
              <a:rPr lang="ru-RU" smtClean="0"/>
              <a:t>15.02.2015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AC4775-C3D9-49C8-8B21-73E1C59AE158}" type="slidenum">
              <a:rPr lang="ru-RU" smtClean="0"/>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E5AB40E-B321-41BE-B697-61835505A65A}" type="datetimeFigureOut">
              <a:rPr lang="ru-RU" smtClean="0"/>
              <a:t>15.02.2015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AC4775-C3D9-49C8-8B21-73E1C59AE15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5AB40E-B321-41BE-B697-61835505A65A}" type="datetimeFigureOut">
              <a:rPr lang="ru-RU" smtClean="0"/>
              <a:t>15.02.2015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AC4775-C3D9-49C8-8B21-73E1C59AE15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E5AB40E-B321-41BE-B697-61835505A65A}" type="datetimeFigureOut">
              <a:rPr lang="ru-RU" smtClean="0"/>
              <a:t>15.02.2015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AC4775-C3D9-49C8-8B21-73E1C59AE158}" type="slidenum">
              <a:rPr lang="ru-RU" smtClean="0"/>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E5AB40E-B321-41BE-B697-61835505A65A}" type="datetimeFigureOut">
              <a:rPr lang="ru-RU" smtClean="0"/>
              <a:t>15.02.2015</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8AC4775-C3D9-49C8-8B21-73E1C59AE158}"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5AB40E-B321-41BE-B697-61835505A65A}" type="datetimeFigureOut">
              <a:rPr lang="ru-RU" smtClean="0"/>
              <a:t>15.02.2015</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8AC4775-C3D9-49C8-8B21-73E1C59AE15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commons.wikimedia.org/wiki/File:H_pylori_ulcer_ru.jpg?uselang=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zoonoz.ru/20.php" TargetMode="External"/><Relationship Id="rId2" Type="http://schemas.openxmlformats.org/officeDocument/2006/relationships/hyperlink" Target="http://www.zoonoz.ru/11.php"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b="1" dirty="0" err="1" smtClean="0"/>
              <a:t>Дисбактериоз</a:t>
            </a:r>
            <a:r>
              <a:rPr lang="ru-RU" dirty="0" smtClean="0"/>
              <a:t>,</a:t>
            </a:r>
            <a:r>
              <a:rPr lang="ru-RU" b="1" dirty="0" smtClean="0"/>
              <a:t> Эрозивный </a:t>
            </a:r>
            <a:r>
              <a:rPr lang="ru-RU" b="1" dirty="0" err="1" smtClean="0"/>
              <a:t>бульбит</a:t>
            </a:r>
            <a:r>
              <a:rPr lang="ru-RU" dirty="0" smtClean="0"/>
              <a:t> </a:t>
            </a:r>
            <a:r>
              <a:rPr lang="ru-RU" dirty="0" smtClean="0"/>
              <a:t>, </a:t>
            </a:r>
            <a:r>
              <a:rPr lang="ru-RU" b="1" dirty="0" smtClean="0"/>
              <a:t>Панкреатит, ЯБЖ</a:t>
            </a:r>
          </a:p>
          <a:p>
            <a:endParaRPr lang="ru-RU" b="1" dirty="0"/>
          </a:p>
        </p:txBody>
      </p:sp>
      <p:sp>
        <p:nvSpPr>
          <p:cNvPr id="2" name="Заголовок 1"/>
          <p:cNvSpPr>
            <a:spLocks noGrp="1"/>
          </p:cNvSpPr>
          <p:nvPr>
            <p:ph type="ctrTitle"/>
          </p:nvPr>
        </p:nvSpPr>
        <p:spPr/>
        <p:txBody>
          <a:bodyPr/>
          <a:lstStyle/>
          <a:p>
            <a:r>
              <a:rPr lang="ru-RU" dirty="0" smtClean="0"/>
              <a:t>Болезни пищеварительной системы</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23528" y="764704"/>
            <a:ext cx="8219256" cy="5327104"/>
          </a:xfrm>
        </p:spPr>
        <p:txBody>
          <a:bodyPr>
            <a:normAutofit fontScale="92500" lnSpcReduction="20000"/>
          </a:bodyPr>
          <a:lstStyle/>
          <a:p>
            <a:r>
              <a:rPr lang="ru-RU" dirty="0" smtClean="0"/>
              <a:t>       Постараться приложить как можно больше усилий, чтобы бросить курить, особенно </a:t>
            </a:r>
            <a:r>
              <a:rPr lang="ru-RU" b="1" dirty="0" smtClean="0"/>
              <a:t>на пустой желудок</a:t>
            </a:r>
            <a:r>
              <a:rPr lang="ru-RU" dirty="0" smtClean="0"/>
              <a:t>. Алкоголь, как и курение, только ускорят перерастание </a:t>
            </a:r>
            <a:r>
              <a:rPr lang="ru-RU" dirty="0" err="1" smtClean="0"/>
              <a:t>бульбита</a:t>
            </a:r>
            <a:r>
              <a:rPr lang="ru-RU" dirty="0" smtClean="0"/>
              <a:t> в язву. После приема пищи нельзя приступать к тяжелой физической нагрузке, нужно дать желудку немного времени для спокойного переваривания пищи. Врачи рекомендуют лучше кушать поменьше, но чаще, чем редко и сразу много. </a:t>
            </a:r>
            <a:br>
              <a:rPr lang="ru-RU" dirty="0" smtClean="0"/>
            </a:br>
            <a:r>
              <a:rPr lang="ru-RU" dirty="0" smtClean="0"/>
              <a:t/>
            </a:r>
            <a:br>
              <a:rPr lang="ru-RU" dirty="0" smtClean="0"/>
            </a:br>
            <a:r>
              <a:rPr lang="ru-RU" dirty="0" smtClean="0"/>
              <a:t>       Диагноз «эрозивный </a:t>
            </a:r>
            <a:r>
              <a:rPr lang="ru-RU" dirty="0" err="1" smtClean="0"/>
              <a:t>бульбит</a:t>
            </a:r>
            <a:r>
              <a:rPr lang="ru-RU" dirty="0" smtClean="0"/>
              <a:t>» часто ставят основным заболеванием при направлении человека на курорт. Санатории и курорты предоставляют лучшее комплексное лечение данного заболевания, т.к. диета, медикаменты, терапии, свежий воздух и минеральные воды будут </a:t>
            </a:r>
            <a:r>
              <a:rPr lang="ru-RU" b="1" dirty="0" smtClean="0"/>
              <a:t>лучшим решением для лечения </a:t>
            </a:r>
            <a:r>
              <a:rPr lang="ru-RU" b="1" dirty="0" err="1" smtClean="0"/>
              <a:t>бульбита</a:t>
            </a:r>
            <a:r>
              <a:rPr lang="ru-RU" dirty="0" smtClean="0"/>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0"/>
            <a:ext cx="5482952" cy="836712"/>
          </a:xfrm>
        </p:spPr>
        <p:txBody>
          <a:bodyPr/>
          <a:lstStyle/>
          <a:p>
            <a:r>
              <a:rPr lang="ru-RU" b="1" dirty="0" smtClean="0"/>
              <a:t>Панкреатит</a:t>
            </a:r>
            <a:endParaRPr lang="ru-RU" dirty="0"/>
          </a:p>
        </p:txBody>
      </p:sp>
      <p:sp>
        <p:nvSpPr>
          <p:cNvPr id="3" name="Содержимое 2"/>
          <p:cNvSpPr>
            <a:spLocks noGrp="1"/>
          </p:cNvSpPr>
          <p:nvPr>
            <p:ph sz="quarter" idx="1"/>
          </p:nvPr>
        </p:nvSpPr>
        <p:spPr>
          <a:xfrm>
            <a:off x="0" y="692696"/>
            <a:ext cx="5544616" cy="5904656"/>
          </a:xfrm>
        </p:spPr>
        <p:txBody>
          <a:bodyPr>
            <a:normAutofit fontScale="70000" lnSpcReduction="20000"/>
          </a:bodyPr>
          <a:lstStyle/>
          <a:p>
            <a:r>
              <a:rPr lang="ru-RU" b="1" dirty="0" smtClean="0"/>
              <a:t>Панкреатит</a:t>
            </a:r>
            <a:r>
              <a:rPr lang="ru-RU" dirty="0" smtClean="0"/>
              <a:t> (</a:t>
            </a:r>
            <a:r>
              <a:rPr lang="ru-RU" u="sng" dirty="0" smtClean="0"/>
              <a:t>лат.</a:t>
            </a:r>
            <a:r>
              <a:rPr lang="ru-RU" dirty="0" smtClean="0"/>
              <a:t> </a:t>
            </a:r>
            <a:r>
              <a:rPr lang="la-Latn" i="1" dirty="0" smtClean="0"/>
              <a:t>pancreatitis</a:t>
            </a:r>
            <a:r>
              <a:rPr lang="ru-RU" dirty="0" smtClean="0"/>
              <a:t>, от </a:t>
            </a:r>
            <a:r>
              <a:rPr lang="ru-RU" u="sng" dirty="0" err="1" smtClean="0"/>
              <a:t>др.-греч</a:t>
            </a:r>
            <a:r>
              <a:rPr lang="ru-RU" u="sng" dirty="0" smtClean="0"/>
              <a:t>.</a:t>
            </a:r>
            <a:r>
              <a:rPr lang="ru-RU" dirty="0" smtClean="0"/>
              <a:t> </a:t>
            </a:r>
            <a:r>
              <a:rPr lang="ru-RU" dirty="0" err="1" smtClean="0"/>
              <a:t>πάγκρεας </a:t>
            </a:r>
            <a:r>
              <a:rPr lang="ru-RU" dirty="0" smtClean="0"/>
              <a:t>— </a:t>
            </a:r>
            <a:r>
              <a:rPr lang="ru-RU" u="sng" dirty="0" smtClean="0"/>
              <a:t>поджелудочная железа</a:t>
            </a:r>
            <a:r>
              <a:rPr lang="ru-RU" dirty="0" smtClean="0"/>
              <a:t> + </a:t>
            </a:r>
            <a:r>
              <a:rPr lang="ru-RU" i="1" dirty="0" smtClean="0"/>
              <a:t>-</a:t>
            </a:r>
            <a:r>
              <a:rPr lang="ru-RU" i="1" dirty="0" err="1" smtClean="0"/>
              <a:t>itis</a:t>
            </a:r>
            <a:r>
              <a:rPr lang="ru-RU" dirty="0" smtClean="0"/>
              <a:t> — воспаление) — группа </a:t>
            </a:r>
            <a:r>
              <a:rPr lang="ru-RU" u="sng" dirty="0" smtClean="0"/>
              <a:t>заболеваний</a:t>
            </a:r>
            <a:r>
              <a:rPr lang="ru-RU" dirty="0" smtClean="0"/>
              <a:t> и </a:t>
            </a:r>
            <a:r>
              <a:rPr lang="ru-RU" u="sng" dirty="0" smtClean="0"/>
              <a:t>синдромов</a:t>
            </a:r>
            <a:r>
              <a:rPr lang="ru-RU" dirty="0" smtClean="0"/>
              <a:t>, при которых наблюдается </a:t>
            </a:r>
            <a:r>
              <a:rPr lang="ru-RU" u="sng" dirty="0" smtClean="0"/>
              <a:t>воспаление</a:t>
            </a:r>
            <a:r>
              <a:rPr lang="ru-RU" dirty="0" smtClean="0"/>
              <a:t> поджелудочной железы. При воспалении поджелудочной железы </a:t>
            </a:r>
            <a:r>
              <a:rPr lang="ru-RU" u="sng" dirty="0" smtClean="0"/>
              <a:t>ферменты</a:t>
            </a:r>
            <a:r>
              <a:rPr lang="ru-RU" dirty="0" smtClean="0"/>
              <a:t>, выделяемые железой, не выбрасываются в </a:t>
            </a:r>
            <a:r>
              <a:rPr lang="ru-RU" u="sng" dirty="0" smtClean="0"/>
              <a:t>двенадцатиперстную кишку</a:t>
            </a:r>
            <a:r>
              <a:rPr lang="ru-RU" dirty="0" smtClean="0"/>
              <a:t>, а активизируются в самой железе и начинают разрушать её (</a:t>
            </a:r>
            <a:r>
              <a:rPr lang="ru-RU" dirty="0" err="1" smtClean="0"/>
              <a:t>самопереваривание</a:t>
            </a:r>
            <a:r>
              <a:rPr lang="ru-RU" dirty="0" smtClean="0"/>
              <a:t>). </a:t>
            </a:r>
            <a:r>
              <a:rPr lang="ru-RU" u="sng" dirty="0" smtClean="0"/>
              <a:t>Ферменты</a:t>
            </a:r>
            <a:r>
              <a:rPr lang="ru-RU" dirty="0" smtClean="0"/>
              <a:t> и </a:t>
            </a:r>
            <a:r>
              <a:rPr lang="ru-RU" u="sng" dirty="0" smtClean="0"/>
              <a:t>токсины</a:t>
            </a:r>
            <a:r>
              <a:rPr lang="ru-RU" dirty="0" smtClean="0"/>
              <a:t>, которые при этом выделяются, часто сбрасываются в кровоток и могут серьёзно повредить другие органы, такие, как мозг, лёгкие, </a:t>
            </a:r>
            <a:r>
              <a:rPr lang="ru-RU" u="sng" dirty="0" smtClean="0"/>
              <a:t>сердце</a:t>
            </a:r>
            <a:r>
              <a:rPr lang="ru-RU" dirty="0" smtClean="0"/>
              <a:t>, </a:t>
            </a:r>
            <a:r>
              <a:rPr lang="ru-RU" u="sng" dirty="0" smtClean="0"/>
              <a:t>почки</a:t>
            </a:r>
            <a:r>
              <a:rPr lang="ru-RU" dirty="0" smtClean="0"/>
              <a:t> и </a:t>
            </a:r>
            <a:r>
              <a:rPr lang="ru-RU" u="sng" dirty="0" smtClean="0"/>
              <a:t>печень</a:t>
            </a:r>
            <a:r>
              <a:rPr lang="ru-RU" dirty="0" smtClean="0"/>
              <a:t>.</a:t>
            </a:r>
          </a:p>
          <a:p>
            <a:r>
              <a:rPr lang="ru-RU" b="1" dirty="0" smtClean="0"/>
              <a:t>Острый панкреатит</a:t>
            </a:r>
            <a:r>
              <a:rPr lang="ru-RU" dirty="0" smtClean="0"/>
              <a:t> — очень серьёзное состояние организма, которое требует незамедлительного лечения. Первой помощью при остром панкреатите является наложение льда на область поджелудочной железы, этим можно замедлить развитие острого процесса. Как правило, острый панкреатит требует лечения в стационаре.</a:t>
            </a:r>
          </a:p>
          <a:p>
            <a:endParaRPr lang="ru-RU" dirty="0"/>
          </a:p>
        </p:txBody>
      </p:sp>
      <p:pic>
        <p:nvPicPr>
          <p:cNvPr id="4" name="Рисунок 3" descr="simptomy_bolezni_podzheludochnoj_zhelezy.jpg"/>
          <p:cNvPicPr>
            <a:picLocks noChangeAspect="1"/>
          </p:cNvPicPr>
          <p:nvPr/>
        </p:nvPicPr>
        <p:blipFill>
          <a:blip r:embed="rId2" cstate="print"/>
          <a:stretch>
            <a:fillRect/>
          </a:stretch>
        </p:blipFill>
        <p:spPr>
          <a:xfrm>
            <a:off x="5436096" y="764704"/>
            <a:ext cx="3573270" cy="2858616"/>
          </a:xfrm>
          <a:prstGeom prst="rect">
            <a:avLst/>
          </a:prstGeom>
        </p:spPr>
      </p:pic>
      <p:pic>
        <p:nvPicPr>
          <p:cNvPr id="5" name="Рисунок 4" descr="chronic_pancreatitis.jpg"/>
          <p:cNvPicPr>
            <a:picLocks noChangeAspect="1"/>
          </p:cNvPicPr>
          <p:nvPr/>
        </p:nvPicPr>
        <p:blipFill>
          <a:blip r:embed="rId3" cstate="print"/>
          <a:stretch>
            <a:fillRect/>
          </a:stretch>
        </p:blipFill>
        <p:spPr>
          <a:xfrm>
            <a:off x="5652120" y="3789040"/>
            <a:ext cx="2952328" cy="2361862"/>
          </a:xfrm>
          <a:prstGeom prst="rect">
            <a:avLst/>
          </a:prstGeom>
        </p:spPr>
      </p:pic>
      <p:sp>
        <p:nvSpPr>
          <p:cNvPr id="6" name="TextBox 5"/>
          <p:cNvSpPr txBox="1"/>
          <p:nvPr/>
        </p:nvSpPr>
        <p:spPr>
          <a:xfrm>
            <a:off x="5940152" y="6237312"/>
            <a:ext cx="2274982" cy="369332"/>
          </a:xfrm>
          <a:prstGeom prst="rect">
            <a:avLst/>
          </a:prstGeom>
          <a:noFill/>
        </p:spPr>
        <p:txBody>
          <a:bodyPr wrap="none" rtlCol="0">
            <a:spAutoFit/>
          </a:bodyPr>
          <a:lstStyle/>
          <a:p>
            <a:r>
              <a:rPr lang="ru-RU" dirty="0" smtClean="0"/>
              <a:t>Острый панкреатит</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5816" y="836712"/>
            <a:ext cx="5756176" cy="648072"/>
          </a:xfrm>
        </p:spPr>
        <p:txBody>
          <a:bodyPr>
            <a:normAutofit fontScale="90000"/>
          </a:bodyPr>
          <a:lstStyle/>
          <a:p>
            <a:r>
              <a:rPr lang="ru-RU" b="1" dirty="0" smtClean="0"/>
              <a:t>Классификация</a:t>
            </a:r>
            <a:r>
              <a:rPr lang="ru-RU" dirty="0" smtClean="0"/>
              <a:t/>
            </a:r>
            <a:br>
              <a:rPr lang="ru-RU" dirty="0" smtClean="0"/>
            </a:br>
            <a:endParaRPr lang="ru-RU" dirty="0"/>
          </a:p>
        </p:txBody>
      </p:sp>
      <p:sp>
        <p:nvSpPr>
          <p:cNvPr id="3" name="Содержимое 2"/>
          <p:cNvSpPr>
            <a:spLocks noGrp="1"/>
          </p:cNvSpPr>
          <p:nvPr>
            <p:ph sz="quarter" idx="1"/>
          </p:nvPr>
        </p:nvSpPr>
        <p:spPr>
          <a:xfrm>
            <a:off x="251520" y="980728"/>
            <a:ext cx="8435280" cy="5688632"/>
          </a:xfrm>
        </p:spPr>
        <p:txBody>
          <a:bodyPr>
            <a:normAutofit fontScale="85000" lnSpcReduction="20000"/>
          </a:bodyPr>
          <a:lstStyle/>
          <a:p>
            <a:pPr>
              <a:buNone/>
            </a:pPr>
            <a:r>
              <a:rPr lang="ru-RU" dirty="0" smtClean="0"/>
              <a:t>      Существует </a:t>
            </a:r>
            <a:r>
              <a:rPr lang="ru-RU" dirty="0" smtClean="0"/>
              <a:t>много различных классификаций панкреатита. Первая классификация появилась в 1946 году, которая описывала клиническое течение хронического панкреатита в связи с употреблением алкоголя. В 1963 году в Марселе была создана новая классификация, в которой описывались морфологические характеристики и этиологические факторы, а также взаимосвязь между ними. Постепенно с этого времени вносились различные дополнения (Марсель 1984, Марсель-Рим 1988, Кембридж 1984, Общество </a:t>
            </a:r>
            <a:r>
              <a:rPr lang="ru-RU" dirty="0" err="1" smtClean="0"/>
              <a:t>панкреатологов</a:t>
            </a:r>
            <a:r>
              <a:rPr lang="ru-RU" dirty="0" smtClean="0"/>
              <a:t> Японии 1977, Цюрих 1997 и т. д.) Последняя классификация была создана немецкими учёными в 2007 году — международная классификация хронического панкреатита </a:t>
            </a:r>
            <a:r>
              <a:rPr lang="ru-RU" dirty="0" smtClean="0"/>
              <a:t>M-ANNHEIM</a:t>
            </a:r>
            <a:endParaRPr lang="ru-RU" baseline="30000" dirty="0" smtClean="0"/>
          </a:p>
          <a:p>
            <a:pPr>
              <a:buNone/>
            </a:pPr>
            <a:r>
              <a:rPr lang="ru-RU" dirty="0" smtClean="0"/>
              <a:t>      По </a:t>
            </a:r>
            <a:r>
              <a:rPr lang="ru-RU" dirty="0" smtClean="0"/>
              <a:t>характеру течения различают:</a:t>
            </a:r>
          </a:p>
          <a:p>
            <a:pPr lvl="0"/>
            <a:r>
              <a:rPr lang="ru-RU" dirty="0" smtClean="0"/>
              <a:t>острый </a:t>
            </a:r>
            <a:r>
              <a:rPr lang="ru-RU" dirty="0" smtClean="0"/>
              <a:t>панкреатит.</a:t>
            </a:r>
            <a:endParaRPr lang="ru-RU" dirty="0" smtClean="0"/>
          </a:p>
          <a:p>
            <a:pPr lvl="0"/>
            <a:r>
              <a:rPr lang="ru-RU" dirty="0" smtClean="0"/>
              <a:t>острый рецидивирующий </a:t>
            </a:r>
            <a:r>
              <a:rPr lang="ru-RU" dirty="0" smtClean="0"/>
              <a:t>панкреатит.</a:t>
            </a:r>
            <a:endParaRPr lang="ru-RU" dirty="0" smtClean="0"/>
          </a:p>
          <a:p>
            <a:pPr lvl="0"/>
            <a:r>
              <a:rPr lang="ru-RU" dirty="0" smtClean="0"/>
              <a:t>хронический </a:t>
            </a:r>
            <a:r>
              <a:rPr lang="ru-RU" dirty="0" smtClean="0"/>
              <a:t>панкреатит.</a:t>
            </a:r>
            <a:endParaRPr lang="ru-RU" dirty="0" smtClean="0"/>
          </a:p>
          <a:p>
            <a:pPr lvl="0"/>
            <a:r>
              <a:rPr lang="ru-RU" dirty="0" smtClean="0"/>
              <a:t>обострение хронического </a:t>
            </a:r>
            <a:r>
              <a:rPr lang="ru-RU" dirty="0" smtClean="0"/>
              <a:t>панкреатита.</a:t>
            </a:r>
            <a:endParaRPr lang="ru-RU" dirty="0" smtClean="0"/>
          </a:p>
          <a:p>
            <a:pPr>
              <a:buNone/>
            </a:pPr>
            <a:r>
              <a:rPr lang="ru-RU" dirty="0" smtClean="0"/>
              <a:t> </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83568" y="260648"/>
            <a:ext cx="7416824" cy="6120680"/>
          </a:xfrm>
        </p:spPr>
        <p:txBody>
          <a:bodyPr>
            <a:normAutofit lnSpcReduction="10000"/>
          </a:bodyPr>
          <a:lstStyle/>
          <a:p>
            <a:pPr>
              <a:buNone/>
            </a:pPr>
            <a:r>
              <a:rPr lang="ru-RU" dirty="0" smtClean="0"/>
              <a:t> По </a:t>
            </a:r>
            <a:r>
              <a:rPr lang="ru-RU" dirty="0" smtClean="0"/>
              <a:t>летальности различают:</a:t>
            </a:r>
          </a:p>
          <a:p>
            <a:pPr lvl="0"/>
            <a:r>
              <a:rPr lang="ru-RU" dirty="0" smtClean="0"/>
              <a:t>Раннюю летальность (в результате </a:t>
            </a:r>
            <a:r>
              <a:rPr lang="ru-RU" dirty="0" err="1" smtClean="0"/>
              <a:t>полиорганной</a:t>
            </a:r>
            <a:r>
              <a:rPr lang="ru-RU" dirty="0" smtClean="0"/>
              <a:t> недостаточности).</a:t>
            </a:r>
          </a:p>
          <a:p>
            <a:pPr lvl="0"/>
            <a:r>
              <a:rPr lang="ru-RU" dirty="0" smtClean="0"/>
              <a:t>Позднюю летальность (в результате гнойно-септических осложнений деструктивного панкреатита — гнойно-некротического </a:t>
            </a:r>
            <a:r>
              <a:rPr lang="ru-RU" dirty="0" err="1" smtClean="0"/>
              <a:t>парапанкреатита</a:t>
            </a:r>
            <a:r>
              <a:rPr lang="ru-RU" dirty="0" smtClean="0"/>
              <a:t>).</a:t>
            </a:r>
          </a:p>
          <a:p>
            <a:pPr lvl="0">
              <a:buNone/>
            </a:pPr>
            <a:r>
              <a:rPr lang="ru-RU" dirty="0" smtClean="0"/>
              <a:t> </a:t>
            </a:r>
            <a:r>
              <a:rPr lang="ru-RU" dirty="0" smtClean="0"/>
              <a:t>Согласно </a:t>
            </a:r>
            <a:r>
              <a:rPr lang="ru-RU" dirty="0" smtClean="0"/>
              <a:t>современным статистическим данным:</a:t>
            </a:r>
          </a:p>
          <a:p>
            <a:pPr lvl="0"/>
            <a:r>
              <a:rPr lang="ru-RU" dirty="0" smtClean="0"/>
              <a:t>50 % больных деструктивным панкреатитом или </a:t>
            </a:r>
            <a:r>
              <a:rPr lang="ru-RU" dirty="0" err="1" smtClean="0"/>
              <a:t>панкреонекрозом</a:t>
            </a:r>
            <a:r>
              <a:rPr lang="ru-RU" dirty="0" smtClean="0"/>
              <a:t> — это лица, злоупотребляющие алкоголем,</a:t>
            </a:r>
          </a:p>
          <a:p>
            <a:pPr lvl="0"/>
            <a:r>
              <a:rPr lang="ru-RU" dirty="0" smtClean="0"/>
              <a:t>20 % это лица, у которых панкреатит развился как осложнение </a:t>
            </a:r>
            <a:r>
              <a:rPr lang="ru-RU" dirty="0" err="1" smtClean="0"/>
              <a:t>желчно-каменной</a:t>
            </a:r>
            <a:r>
              <a:rPr lang="ru-RU" dirty="0" smtClean="0"/>
              <a:t> болезни.</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16632"/>
            <a:ext cx="7772400" cy="1143000"/>
          </a:xfrm>
        </p:spPr>
        <p:txBody>
          <a:bodyPr>
            <a:normAutofit/>
          </a:bodyPr>
          <a:lstStyle/>
          <a:p>
            <a:r>
              <a:rPr lang="ru-RU" dirty="0" smtClean="0"/>
              <a:t>Причины панкреатита</a:t>
            </a:r>
            <a:endParaRPr lang="ru-RU" dirty="0"/>
          </a:p>
        </p:txBody>
      </p:sp>
      <p:sp>
        <p:nvSpPr>
          <p:cNvPr id="3" name="Содержимое 2"/>
          <p:cNvSpPr>
            <a:spLocks noGrp="1"/>
          </p:cNvSpPr>
          <p:nvPr>
            <p:ph sz="quarter" idx="1"/>
          </p:nvPr>
        </p:nvSpPr>
        <p:spPr>
          <a:xfrm>
            <a:off x="611560" y="1447800"/>
            <a:ext cx="8075240" cy="5005536"/>
          </a:xfrm>
        </p:spPr>
        <p:txBody>
          <a:bodyPr>
            <a:normAutofit lnSpcReduction="10000"/>
          </a:bodyPr>
          <a:lstStyle/>
          <a:p>
            <a:pPr lvl="0"/>
            <a:r>
              <a:rPr lang="ru-RU" dirty="0" smtClean="0"/>
              <a:t>отравления</a:t>
            </a:r>
          </a:p>
          <a:p>
            <a:pPr lvl="0"/>
            <a:r>
              <a:rPr lang="ru-RU" dirty="0" smtClean="0"/>
              <a:t>травмы</a:t>
            </a:r>
          </a:p>
          <a:p>
            <a:pPr lvl="0"/>
            <a:r>
              <a:rPr lang="ru-RU" dirty="0" smtClean="0"/>
              <a:t>вирусные заболевания</a:t>
            </a:r>
          </a:p>
          <a:p>
            <a:pPr lvl="0"/>
            <a:r>
              <a:rPr lang="ru-RU" dirty="0" smtClean="0"/>
              <a:t>инфекционные заболевания, включая </a:t>
            </a:r>
            <a:r>
              <a:rPr lang="ru-RU" dirty="0" err="1" smtClean="0"/>
              <a:t>Helicobacter</a:t>
            </a:r>
            <a:r>
              <a:rPr lang="ru-RU" dirty="0" smtClean="0"/>
              <a:t> </a:t>
            </a:r>
            <a:r>
              <a:rPr lang="ru-RU" dirty="0" err="1" smtClean="0"/>
              <a:t>pylori</a:t>
            </a:r>
            <a:endParaRPr lang="ru-RU" dirty="0" smtClean="0"/>
          </a:p>
          <a:p>
            <a:pPr lvl="0"/>
            <a:r>
              <a:rPr lang="ru-RU" dirty="0" smtClean="0"/>
              <a:t>грибковые поражения</a:t>
            </a:r>
          </a:p>
          <a:p>
            <a:pPr lvl="0"/>
            <a:r>
              <a:rPr lang="ru-RU" dirty="0" smtClean="0"/>
              <a:t>паразитические заболевания: Описторхоз, трематодоз и др.</a:t>
            </a:r>
          </a:p>
          <a:p>
            <a:pPr lvl="0"/>
            <a:r>
              <a:rPr lang="ru-RU" dirty="0" smtClean="0"/>
              <a:t>Дисфункция сфинктера </a:t>
            </a:r>
            <a:r>
              <a:rPr lang="ru-RU" dirty="0" err="1" smtClean="0"/>
              <a:t>Одди</a:t>
            </a:r>
            <a:r>
              <a:rPr lang="ru-RU" dirty="0" smtClean="0"/>
              <a:t>.</a:t>
            </a:r>
          </a:p>
          <a:p>
            <a:pPr lvl="0"/>
            <a:r>
              <a:rPr lang="ru-RU" dirty="0" smtClean="0"/>
              <a:t>Осложнения после операции и эндоскопические манипуляции (статистически около 5 %).</a:t>
            </a:r>
          </a:p>
          <a:p>
            <a:pPr lvl="0"/>
            <a:r>
              <a:rPr lang="ru-RU" dirty="0" smtClean="0"/>
              <a:t>Врождённый панкреатит.</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Клинические проявления</a:t>
            </a:r>
            <a:r>
              <a:rPr lang="ru-RU" dirty="0" smtClean="0"/>
              <a:t/>
            </a:r>
            <a:br>
              <a:rPr lang="ru-RU" dirty="0" smtClean="0"/>
            </a:br>
            <a:endParaRPr lang="ru-RU" dirty="0"/>
          </a:p>
        </p:txBody>
      </p:sp>
      <p:sp>
        <p:nvSpPr>
          <p:cNvPr id="3" name="Содержимое 2"/>
          <p:cNvSpPr>
            <a:spLocks noGrp="1"/>
          </p:cNvSpPr>
          <p:nvPr>
            <p:ph sz="quarter" idx="1"/>
          </p:nvPr>
        </p:nvSpPr>
        <p:spPr>
          <a:xfrm>
            <a:off x="251520" y="980728"/>
            <a:ext cx="8435280" cy="5616624"/>
          </a:xfrm>
        </p:spPr>
        <p:txBody>
          <a:bodyPr>
            <a:normAutofit fontScale="85000" lnSpcReduction="10000"/>
          </a:bodyPr>
          <a:lstStyle/>
          <a:p>
            <a:r>
              <a:rPr lang="ru-RU" dirty="0" smtClean="0"/>
              <a:t>Клинические проявления острого и хронического панкреатита различаются. Часто после перенесённого острого панкреатита образуются </a:t>
            </a:r>
            <a:r>
              <a:rPr lang="ru-RU" dirty="0" err="1" smtClean="0"/>
              <a:t>псевдокисты</a:t>
            </a:r>
            <a:r>
              <a:rPr lang="ru-RU" dirty="0" smtClean="0"/>
              <a:t> поджелудочной железы, которые относят к хроническому панкреатиту. На фоне хронического панкреатита возможно возникновение острого панкреатита, что не эквивалентно обострению хронического панкреатита.</a:t>
            </a:r>
          </a:p>
          <a:p>
            <a:r>
              <a:rPr lang="ru-RU" dirty="0" smtClean="0"/>
              <a:t>Среди типичных признаков острого панкреатита: интенсивная боль в </a:t>
            </a:r>
            <a:r>
              <a:rPr lang="ru-RU" dirty="0" err="1" smtClean="0"/>
              <a:t>эпигастрии</a:t>
            </a:r>
            <a:r>
              <a:rPr lang="ru-RU" dirty="0" smtClean="0"/>
              <a:t>, боль внезапная, сильная, постоянная в верхней половине живота. Иррадиация в левую половину туловища. Рвота — неукротимая, с примесью желчи и не приносящая облегчения.</a:t>
            </a:r>
          </a:p>
          <a:p>
            <a:r>
              <a:rPr lang="ru-RU" dirty="0" smtClean="0"/>
              <a:t>При увеличении головки поджелудочной железы — возможна механическая желтуха (нарушение оттока желчи, приводящее к накоплению желчных пигментов в крови и тканях организма), сопровождающаяся желтизной кожи, окраской мочи в тёмный цвет и осветлением кала.</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9872" y="188640"/>
            <a:ext cx="5324128" cy="706090"/>
          </a:xfrm>
        </p:spPr>
        <p:txBody>
          <a:bodyPr>
            <a:normAutofit fontScale="90000"/>
          </a:bodyPr>
          <a:lstStyle/>
          <a:p>
            <a:r>
              <a:rPr lang="ru-RU" dirty="0" smtClean="0"/>
              <a:t>Лечение</a:t>
            </a:r>
            <a:endParaRPr lang="ru-RU" dirty="0"/>
          </a:p>
        </p:txBody>
      </p:sp>
      <p:sp>
        <p:nvSpPr>
          <p:cNvPr id="3" name="Содержимое 2"/>
          <p:cNvSpPr>
            <a:spLocks noGrp="1"/>
          </p:cNvSpPr>
          <p:nvPr>
            <p:ph sz="quarter" idx="1"/>
          </p:nvPr>
        </p:nvSpPr>
        <p:spPr>
          <a:xfrm>
            <a:off x="323528" y="908720"/>
            <a:ext cx="8363272" cy="5832648"/>
          </a:xfrm>
        </p:spPr>
        <p:txBody>
          <a:bodyPr>
            <a:normAutofit fontScale="77500" lnSpcReduction="20000"/>
          </a:bodyPr>
          <a:lstStyle/>
          <a:p>
            <a:r>
              <a:rPr lang="ru-RU" dirty="0" smtClean="0"/>
              <a:t>Лечение зависит от степени тяжести заболевания. Если не развиваются осложнения, в виде поражения почек или лёгких, то острый панкреатит проходит. Основу лечения острого панкреатита составляет создание функционального покоя для поражённого органа, то есть полный голод в течение нескольких суток. Лечение направлено на поддержание жизненных функций организма и предотвращение осложнений. Пребывание в больнице может быть необходимым, так как требуется внутривенное введение препаратов.</a:t>
            </a:r>
          </a:p>
          <a:p>
            <a:r>
              <a:rPr lang="ru-RU" dirty="0" smtClean="0"/>
              <a:t>Если формируются ложные </a:t>
            </a:r>
            <a:r>
              <a:rPr lang="ru-RU" dirty="0" smtClean="0"/>
              <a:t>кисты поджелудочной </a:t>
            </a:r>
            <a:r>
              <a:rPr lang="ru-RU" dirty="0" smtClean="0"/>
              <a:t>железы, их можно удалить хирургическим путем.</a:t>
            </a:r>
          </a:p>
          <a:p>
            <a:r>
              <a:rPr lang="ru-RU" dirty="0" smtClean="0"/>
              <a:t>Если проток поджелудочной железы или желчный проток блокируются желчным камнем, то острый приступ обычно продолжается только несколько дней. В серьезных случаях, человеку может потребоваться внутривенное питание (парентеральное питание) от 3 до 6 недель, пока поджелудочная железа восстанавливается. В легких случаях болезни парентеральное питание не применяется.</a:t>
            </a:r>
          </a:p>
          <a:p>
            <a:r>
              <a:rPr lang="ru-RU" dirty="0" smtClean="0"/>
              <a:t>Наряду с лекарственным лечением очень важное значение в лечении панкреатита имеет диета. Разработана специальная диета по Певзнеру № 5п. Диета существует в двух вариантах в зависимости от стадии панкреатита (обострение или ремиссия).</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6632"/>
            <a:ext cx="8507288" cy="6741368"/>
          </a:xfrm>
        </p:spPr>
        <p:txBody>
          <a:bodyPr>
            <a:normAutofit fontScale="47500" lnSpcReduction="20000"/>
          </a:bodyPr>
          <a:lstStyle/>
          <a:p>
            <a:r>
              <a:rPr lang="ru-RU" sz="3600" b="1" dirty="0" smtClean="0"/>
              <a:t>Хронический панкреатит</a:t>
            </a:r>
            <a:endParaRPr lang="ru-RU" sz="3600" dirty="0" smtClean="0"/>
          </a:p>
          <a:p>
            <a:pPr>
              <a:buNone/>
            </a:pPr>
            <a:r>
              <a:rPr lang="ru-RU" sz="3600" dirty="0" smtClean="0"/>
              <a:t>      Облегчить </a:t>
            </a:r>
            <a:r>
              <a:rPr lang="ru-RU" sz="3600" u="sng" dirty="0" smtClean="0"/>
              <a:t>боль</a:t>
            </a:r>
            <a:r>
              <a:rPr lang="ru-RU" sz="3600" dirty="0" smtClean="0"/>
              <a:t> — это первый шаг при лечении </a:t>
            </a:r>
            <a:r>
              <a:rPr lang="ru-RU" sz="3600" u="sng" dirty="0" smtClean="0"/>
              <a:t>хронического </a:t>
            </a:r>
            <a:r>
              <a:rPr lang="ru-RU" sz="3600" u="sng" dirty="0" smtClean="0"/>
              <a:t>панкреатита</a:t>
            </a:r>
            <a:r>
              <a:rPr lang="ru-RU" sz="3600" dirty="0" smtClean="0"/>
              <a:t>. </a:t>
            </a:r>
            <a:r>
              <a:rPr lang="ru-RU" sz="3600" dirty="0" smtClean="0"/>
              <a:t>Следующий шаг: это планирование диеты, которая ограничивает содержание углеводов и жиров, поступающих с едой.</a:t>
            </a:r>
          </a:p>
          <a:p>
            <a:pPr>
              <a:buNone/>
            </a:pPr>
            <a:r>
              <a:rPr lang="ru-RU" sz="3600" dirty="0" smtClean="0"/>
              <a:t>      Врач </a:t>
            </a:r>
            <a:r>
              <a:rPr lang="ru-RU" sz="3600" dirty="0" smtClean="0"/>
              <a:t>может назначить принимать </a:t>
            </a:r>
            <a:r>
              <a:rPr lang="ru-RU" sz="3600" u="sng" dirty="0" smtClean="0"/>
              <a:t>панкреатические ферменты</a:t>
            </a:r>
            <a:r>
              <a:rPr lang="ru-RU" sz="3600" dirty="0" smtClean="0"/>
              <a:t> с едой, в качестве заместительной терапии, для снижения выработки собственных панкреатических ферментов и для обеспечения функционального покоя поджелудочной железы.</a:t>
            </a:r>
          </a:p>
          <a:p>
            <a:pPr>
              <a:buNone/>
            </a:pPr>
            <a:r>
              <a:rPr lang="ru-RU" sz="3600" dirty="0" smtClean="0"/>
              <a:t>      Люди </a:t>
            </a:r>
            <a:r>
              <a:rPr lang="ru-RU" sz="3600" dirty="0" smtClean="0"/>
              <a:t>с панкреатитом должны прекратить употреблять </a:t>
            </a:r>
            <a:r>
              <a:rPr lang="ru-RU" sz="3600" u="sng" dirty="0" smtClean="0"/>
              <a:t>спиртные напитки</a:t>
            </a:r>
            <a:r>
              <a:rPr lang="ru-RU" sz="3600" dirty="0" smtClean="0"/>
              <a:t>, придерживаться специальной диеты и регулярно принимать лекарственные препараты в соответствии с назначениями </a:t>
            </a:r>
            <a:r>
              <a:rPr lang="ru-RU" sz="3600" u="sng" dirty="0" smtClean="0"/>
              <a:t>врача</a:t>
            </a:r>
            <a:r>
              <a:rPr lang="ru-RU" sz="3600" dirty="0" smtClean="0"/>
              <a:t>.</a:t>
            </a:r>
          </a:p>
          <a:p>
            <a:r>
              <a:rPr lang="ru-RU" sz="3600" b="1" dirty="0" smtClean="0"/>
              <a:t>Острый панкреатит</a:t>
            </a:r>
          </a:p>
          <a:p>
            <a:pPr>
              <a:buNone/>
            </a:pPr>
            <a:r>
              <a:rPr lang="ru-RU" sz="3600" dirty="0" smtClean="0"/>
              <a:t>      Тяжесть </a:t>
            </a:r>
            <a:r>
              <a:rPr lang="ru-RU" sz="3600" dirty="0" smtClean="0"/>
              <a:t>состояния больных острым панкреатитом в основном обусловлена тяжелой эндогенной интоксикацией. Основную роль в этом по мнению ряда авторов, играют активированные ферменты поджелудочной железы, среди которых ведущее место отводилось трипсину. При изучении влияния трипсина было замечено сходство в действии с ядами различных видов змей. Реакция трипсина очень напоминала действие антигена при анафилактическом шоке. В 80-х годах XX века учеными разных стран было предложено лечение интоксикаций при остром панкреатите </a:t>
            </a:r>
            <a:r>
              <a:rPr lang="ru-RU" sz="3600" dirty="0" err="1" smtClean="0"/>
              <a:t>энтеросорбентами</a:t>
            </a:r>
            <a:r>
              <a:rPr lang="ru-RU" sz="3600" dirty="0" smtClean="0"/>
              <a:t>. Были исследованы </a:t>
            </a:r>
            <a:r>
              <a:rPr lang="ru-RU" sz="3600" dirty="0" err="1" smtClean="0"/>
              <a:t>вуален</a:t>
            </a:r>
            <a:r>
              <a:rPr lang="ru-RU" sz="3600" dirty="0" smtClean="0"/>
              <a:t>, </a:t>
            </a:r>
            <a:r>
              <a:rPr lang="ru-RU" sz="3600" u="sng" dirty="0" smtClean="0"/>
              <a:t>хитин</a:t>
            </a:r>
            <a:r>
              <a:rPr lang="ru-RU" sz="3600" dirty="0" smtClean="0"/>
              <a:t>, </a:t>
            </a:r>
            <a:r>
              <a:rPr lang="ru-RU" sz="3600" dirty="0" err="1" smtClean="0"/>
              <a:t>энтеродез</a:t>
            </a:r>
            <a:r>
              <a:rPr lang="ru-RU" sz="3600" dirty="0" smtClean="0"/>
              <a:t>, </a:t>
            </a:r>
            <a:r>
              <a:rPr lang="ru-RU" sz="3600" u="sng" dirty="0" err="1" smtClean="0"/>
              <a:t>полифепан</a:t>
            </a:r>
            <a:r>
              <a:rPr lang="ru-RU" sz="3600" dirty="0" smtClean="0"/>
              <a:t>. Исследованные </a:t>
            </a:r>
            <a:r>
              <a:rPr lang="ru-RU" sz="3600" dirty="0" err="1" smtClean="0"/>
              <a:t>энтеросорбенты</a:t>
            </a:r>
            <a:r>
              <a:rPr lang="ru-RU" sz="3600" dirty="0" smtClean="0"/>
              <a:t> показали терапевтическое действие, которое проявлялось в снижении летальности. Однако сорбенты по-разному воздействовали на биохимические показатели крови. Одни из них снижали активность липазы (</a:t>
            </a:r>
            <a:r>
              <a:rPr lang="ru-RU" sz="3600" dirty="0" err="1" smtClean="0"/>
              <a:t>вуален</a:t>
            </a:r>
            <a:r>
              <a:rPr lang="ru-RU" sz="3600" dirty="0" smtClean="0"/>
              <a:t>, </a:t>
            </a:r>
            <a:r>
              <a:rPr lang="ru-RU" sz="3600" dirty="0" err="1" smtClean="0"/>
              <a:t>полифепан</a:t>
            </a:r>
            <a:r>
              <a:rPr lang="ru-RU" sz="3600" dirty="0" smtClean="0"/>
              <a:t>), другие повышали активность фермента (хитин, </a:t>
            </a:r>
            <a:r>
              <a:rPr lang="ru-RU" sz="3600" dirty="0" err="1" smtClean="0"/>
              <a:t>энтеродез</a:t>
            </a:r>
            <a:r>
              <a:rPr lang="ru-RU" sz="3600" dirty="0" smtClean="0"/>
              <a:t>). Все сорбенты способствовали снижению содержания в крови </a:t>
            </a:r>
            <a:r>
              <a:rPr lang="ru-RU" sz="3600" dirty="0" err="1" smtClean="0"/>
              <a:t>среднемолекулярных</a:t>
            </a:r>
            <a:r>
              <a:rPr lang="ru-RU" sz="3600" dirty="0" smtClean="0"/>
              <a:t> фракций, обладающих токсическими свойствами</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188640"/>
            <a:ext cx="6260232" cy="778098"/>
          </a:xfrm>
        </p:spPr>
        <p:txBody>
          <a:bodyPr/>
          <a:lstStyle/>
          <a:p>
            <a:r>
              <a:rPr lang="ru-RU" b="1" dirty="0" smtClean="0"/>
              <a:t>Язва желудка</a:t>
            </a:r>
            <a:endParaRPr lang="ru-RU" dirty="0"/>
          </a:p>
        </p:txBody>
      </p:sp>
      <p:sp>
        <p:nvSpPr>
          <p:cNvPr id="3" name="Содержимое 2"/>
          <p:cNvSpPr>
            <a:spLocks noGrp="1"/>
          </p:cNvSpPr>
          <p:nvPr>
            <p:ph sz="quarter" idx="1"/>
          </p:nvPr>
        </p:nvSpPr>
        <p:spPr>
          <a:xfrm>
            <a:off x="179512" y="908720"/>
            <a:ext cx="6336704" cy="5832648"/>
          </a:xfrm>
        </p:spPr>
        <p:txBody>
          <a:bodyPr>
            <a:normAutofit fontScale="92500" lnSpcReduction="10000"/>
          </a:bodyPr>
          <a:lstStyle/>
          <a:p>
            <a:r>
              <a:rPr lang="ru-RU" b="1" dirty="0" smtClean="0"/>
              <a:t>Язва желудка</a:t>
            </a:r>
            <a:r>
              <a:rPr lang="ru-RU" dirty="0" smtClean="0"/>
              <a:t> (</a:t>
            </a:r>
            <a:r>
              <a:rPr lang="ru-RU" u="sng" dirty="0" smtClean="0"/>
              <a:t>лат.</a:t>
            </a:r>
            <a:r>
              <a:rPr lang="ru-RU" dirty="0" smtClean="0"/>
              <a:t> </a:t>
            </a:r>
            <a:r>
              <a:rPr lang="la-Latn" i="1" dirty="0" smtClean="0"/>
              <a:t>Ulcus gastrica</a:t>
            </a:r>
            <a:r>
              <a:rPr lang="ru-RU" dirty="0" smtClean="0"/>
              <a:t>), она же язвенная болезнь желудка (ЯБЖ) — локальный дефект слизистой оболочки </a:t>
            </a:r>
            <a:r>
              <a:rPr lang="ru-RU" u="sng" dirty="0" smtClean="0"/>
              <a:t>желудка</a:t>
            </a:r>
            <a:r>
              <a:rPr lang="ru-RU" dirty="0" smtClean="0"/>
              <a:t> (иногда с захватом </a:t>
            </a:r>
            <a:r>
              <a:rPr lang="ru-RU" dirty="0" err="1" smtClean="0"/>
              <a:t>подслизистого</a:t>
            </a:r>
            <a:r>
              <a:rPr lang="ru-RU" dirty="0" smtClean="0"/>
              <a:t> слоя), образующийся под действием соляной кислоты, </a:t>
            </a:r>
            <a:r>
              <a:rPr lang="ru-RU" u="sng" dirty="0" smtClean="0"/>
              <a:t>пепсина</a:t>
            </a:r>
            <a:r>
              <a:rPr lang="ru-RU" dirty="0" smtClean="0"/>
              <a:t> и желчи и вызывающий на этом участке </a:t>
            </a:r>
            <a:r>
              <a:rPr lang="ru-RU" u="sng" dirty="0" smtClean="0"/>
              <a:t>трофические нарушения</a:t>
            </a:r>
            <a:r>
              <a:rPr lang="ru-RU" dirty="0" smtClean="0"/>
              <a:t>. </a:t>
            </a:r>
            <a:r>
              <a:rPr lang="ru-RU" u="sng" dirty="0" smtClean="0"/>
              <a:t>Секреция кислоты в желудке</a:t>
            </a:r>
            <a:r>
              <a:rPr lang="ru-RU" dirty="0" smtClean="0"/>
              <a:t> при этом обычно не увеличивается.</a:t>
            </a:r>
          </a:p>
          <a:p>
            <a:r>
              <a:rPr lang="ru-RU" dirty="0" smtClean="0"/>
              <a:t>Язвенная болезнь характеризуется рецидивирующим течением, то есть чередованием периодов обострений (чаще весной или осенью) и периодов </a:t>
            </a:r>
            <a:r>
              <a:rPr lang="ru-RU" u="sng" dirty="0" smtClean="0"/>
              <a:t>ремиссии</a:t>
            </a:r>
            <a:r>
              <a:rPr lang="ru-RU" dirty="0" smtClean="0"/>
              <a:t>. В отличие от </a:t>
            </a:r>
            <a:r>
              <a:rPr lang="ru-RU" u="sng" dirty="0" smtClean="0"/>
              <a:t>эрозии</a:t>
            </a:r>
            <a:r>
              <a:rPr lang="ru-RU" dirty="0" smtClean="0"/>
              <a:t> (поверхностного дефекта слизистой), язва заживает с образованием рубца</a:t>
            </a:r>
          </a:p>
          <a:p>
            <a:endParaRPr lang="ru-RU" dirty="0"/>
          </a:p>
        </p:txBody>
      </p:sp>
      <p:pic>
        <p:nvPicPr>
          <p:cNvPr id="4" name="Рисунок 3" descr="285px-Deep_gastric_ulcer.png"/>
          <p:cNvPicPr>
            <a:picLocks noChangeAspect="1"/>
          </p:cNvPicPr>
          <p:nvPr/>
        </p:nvPicPr>
        <p:blipFill>
          <a:blip r:embed="rId2" cstate="print"/>
          <a:stretch>
            <a:fillRect/>
          </a:stretch>
        </p:blipFill>
        <p:spPr>
          <a:xfrm>
            <a:off x="6588224" y="188640"/>
            <a:ext cx="2287345" cy="2215113"/>
          </a:xfrm>
          <a:prstGeom prst="rect">
            <a:avLst/>
          </a:prstGeom>
        </p:spPr>
      </p:pic>
      <p:pic>
        <p:nvPicPr>
          <p:cNvPr id="5" name="Рисунок 4" descr="330px-Benign_gastric_ulcer_1.jpg"/>
          <p:cNvPicPr>
            <a:picLocks noChangeAspect="1"/>
          </p:cNvPicPr>
          <p:nvPr/>
        </p:nvPicPr>
        <p:blipFill>
          <a:blip r:embed="rId3" cstate="print"/>
          <a:stretch>
            <a:fillRect/>
          </a:stretch>
        </p:blipFill>
        <p:spPr>
          <a:xfrm>
            <a:off x="6588224" y="3284984"/>
            <a:ext cx="2167508" cy="2213485"/>
          </a:xfrm>
          <a:prstGeom prst="rect">
            <a:avLst/>
          </a:prstGeom>
        </p:spPr>
      </p:pic>
      <p:sp>
        <p:nvSpPr>
          <p:cNvPr id="6" name="TextBox 5"/>
          <p:cNvSpPr txBox="1"/>
          <p:nvPr/>
        </p:nvSpPr>
        <p:spPr>
          <a:xfrm>
            <a:off x="6444208" y="5517232"/>
            <a:ext cx="2520280" cy="1200329"/>
          </a:xfrm>
          <a:prstGeom prst="rect">
            <a:avLst/>
          </a:prstGeom>
          <a:noFill/>
        </p:spPr>
        <p:txBody>
          <a:bodyPr wrap="square" rtlCol="0">
            <a:spAutoFit/>
          </a:bodyPr>
          <a:lstStyle/>
          <a:p>
            <a:r>
              <a:rPr lang="ru-RU" dirty="0" smtClean="0"/>
              <a:t>Доброкачественное язвенное поражение </a:t>
            </a:r>
            <a:r>
              <a:rPr lang="ru-RU" dirty="0" err="1" smtClean="0"/>
              <a:t>антрального</a:t>
            </a:r>
            <a:r>
              <a:rPr lang="ru-RU" dirty="0" smtClean="0"/>
              <a:t> отдела желудка.</a:t>
            </a:r>
            <a:endParaRPr lang="ru-RU" dirty="0"/>
          </a:p>
        </p:txBody>
      </p:sp>
      <p:sp>
        <p:nvSpPr>
          <p:cNvPr id="7" name="TextBox 6"/>
          <p:cNvSpPr txBox="1"/>
          <p:nvPr/>
        </p:nvSpPr>
        <p:spPr>
          <a:xfrm>
            <a:off x="6372200" y="2420888"/>
            <a:ext cx="2555776" cy="923330"/>
          </a:xfrm>
          <a:prstGeom prst="rect">
            <a:avLst/>
          </a:prstGeom>
          <a:noFill/>
        </p:spPr>
        <p:txBody>
          <a:bodyPr wrap="square" rtlCol="0">
            <a:spAutoFit/>
          </a:bodyPr>
          <a:lstStyle/>
          <a:p>
            <a:r>
              <a:rPr lang="ru-RU" dirty="0" smtClean="0"/>
              <a:t>Изображение язвы желудка, полученное с помощью эндоскопа</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upload.wikimedia.org/wikipedia/commons/thumb/f/f4/H_pylori_ulcer_ru.jpg/750px-H_pylori_ulcer_ru.jpg">
            <a:hlinkClick r:id="rId2"/>
          </p:cNvPr>
          <p:cNvPicPr>
            <a:picLocks noGrp="1"/>
          </p:cNvPicPr>
          <p:nvPr>
            <p:ph sz="quarter" idx="1"/>
          </p:nvPr>
        </p:nvPicPr>
        <p:blipFill>
          <a:blip r:embed="rId3" cstate="print"/>
          <a:srcRect/>
          <a:stretch>
            <a:fillRect/>
          </a:stretch>
        </p:blipFill>
        <p:spPr bwMode="auto">
          <a:xfrm>
            <a:off x="971600" y="0"/>
            <a:ext cx="6696744" cy="4581128"/>
          </a:xfrm>
          <a:prstGeom prst="rect">
            <a:avLst/>
          </a:prstGeom>
          <a:noFill/>
          <a:ln w="9525">
            <a:noFill/>
            <a:miter lim="800000"/>
            <a:headEnd/>
            <a:tailEnd/>
          </a:ln>
        </p:spPr>
      </p:pic>
      <p:sp>
        <p:nvSpPr>
          <p:cNvPr id="5" name="TextBox 4"/>
          <p:cNvSpPr txBox="1"/>
          <p:nvPr/>
        </p:nvSpPr>
        <p:spPr>
          <a:xfrm>
            <a:off x="611560" y="4437113"/>
            <a:ext cx="7560840" cy="2585323"/>
          </a:xfrm>
          <a:prstGeom prst="rect">
            <a:avLst/>
          </a:prstGeom>
          <a:noFill/>
        </p:spPr>
        <p:txBody>
          <a:bodyPr wrap="square" rtlCol="0">
            <a:spAutoFit/>
          </a:bodyPr>
          <a:lstStyle/>
          <a:p>
            <a:r>
              <a:rPr lang="ru-RU" dirty="0"/>
              <a:t>Схематическое изображение патогенеза язвы желудка: </a:t>
            </a:r>
            <a:endParaRPr lang="ru-RU" dirty="0" smtClean="0"/>
          </a:p>
          <a:p>
            <a:pPr marL="342900" indent="-342900">
              <a:buAutoNum type="arabicPeriod"/>
            </a:pPr>
            <a:r>
              <a:rPr lang="ru-RU" dirty="0" smtClean="0"/>
              <a:t>H</a:t>
            </a:r>
            <a:r>
              <a:rPr lang="ru-RU" dirty="0"/>
              <a:t>. </a:t>
            </a:r>
            <a:r>
              <a:rPr lang="en-US" dirty="0" smtClean="0"/>
              <a:t>P</a:t>
            </a:r>
            <a:r>
              <a:rPr lang="ru-RU" dirty="0" err="1" smtClean="0"/>
              <a:t>ylori</a:t>
            </a:r>
            <a:r>
              <a:rPr lang="ru-RU" dirty="0" smtClean="0"/>
              <a:t> проникает </a:t>
            </a:r>
            <a:r>
              <a:rPr lang="ru-RU" dirty="0"/>
              <a:t>через слой слизи в желудке хозяина и прикрепляется к эпителиальным клеткам; </a:t>
            </a:r>
            <a:endParaRPr lang="ru-RU" dirty="0" smtClean="0"/>
          </a:p>
          <a:p>
            <a:pPr marL="342900" indent="-342900">
              <a:buAutoNum type="arabicPeriod"/>
            </a:pPr>
            <a:r>
              <a:rPr lang="ru-RU" dirty="0" smtClean="0"/>
              <a:t>Бактерии </a:t>
            </a:r>
            <a:r>
              <a:rPr lang="ru-RU" dirty="0"/>
              <a:t>катализируют превращение мочевины в аммиак, нейтрализуя кислотную среду желудка; </a:t>
            </a:r>
            <a:endParaRPr lang="ru-RU" dirty="0" smtClean="0"/>
          </a:p>
          <a:p>
            <a:pPr marL="342900" indent="-342900">
              <a:buAutoNum type="arabicPeriod"/>
            </a:pPr>
            <a:r>
              <a:rPr lang="ru-RU" dirty="0" smtClean="0"/>
              <a:t>Размножаются</a:t>
            </a:r>
            <a:r>
              <a:rPr lang="ru-RU" dirty="0"/>
              <a:t>, мигрируют и образуют инфекционный центр; </a:t>
            </a:r>
            <a:endParaRPr lang="ru-RU" dirty="0" smtClean="0"/>
          </a:p>
          <a:p>
            <a:pPr marL="342900" indent="-342900">
              <a:buAutoNum type="arabicPeriod"/>
            </a:pPr>
            <a:r>
              <a:rPr lang="ru-RU" dirty="0" smtClean="0"/>
              <a:t>В </a:t>
            </a:r>
            <a:r>
              <a:rPr lang="ru-RU" dirty="0"/>
              <a:t>результате разрушения слизистой, воспаления и смерти клеток эпителия образуются изъязвления желудка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71400"/>
            <a:ext cx="7772400" cy="1143000"/>
          </a:xfrm>
        </p:spPr>
        <p:txBody>
          <a:bodyPr/>
          <a:lstStyle/>
          <a:p>
            <a:r>
              <a:rPr lang="ru-RU" b="1" dirty="0" err="1" smtClean="0"/>
              <a:t>Дисбактериоз</a:t>
            </a:r>
            <a:r>
              <a:rPr lang="ru-RU" b="1" dirty="0" smtClean="0"/>
              <a:t> кишечника</a:t>
            </a:r>
            <a:r>
              <a:rPr lang="ru-RU" dirty="0" smtClean="0"/>
              <a:t> </a:t>
            </a:r>
            <a:endParaRPr lang="ru-RU" dirty="0"/>
          </a:p>
        </p:txBody>
      </p:sp>
      <p:sp>
        <p:nvSpPr>
          <p:cNvPr id="3" name="Содержимое 2"/>
          <p:cNvSpPr>
            <a:spLocks noGrp="1"/>
          </p:cNvSpPr>
          <p:nvPr>
            <p:ph sz="quarter" idx="1"/>
          </p:nvPr>
        </p:nvSpPr>
        <p:spPr>
          <a:xfrm>
            <a:off x="0" y="908720"/>
            <a:ext cx="6012160" cy="5949280"/>
          </a:xfrm>
        </p:spPr>
        <p:txBody>
          <a:bodyPr>
            <a:noAutofit/>
          </a:bodyPr>
          <a:lstStyle/>
          <a:p>
            <a:r>
              <a:rPr lang="ru-RU" sz="1600" b="1" dirty="0" err="1" smtClean="0"/>
              <a:t>Дисбактериоз</a:t>
            </a:r>
            <a:r>
              <a:rPr lang="ru-RU" sz="1600" b="1" dirty="0" smtClean="0"/>
              <a:t> кишечника</a:t>
            </a:r>
            <a:r>
              <a:rPr lang="ru-RU" sz="1600" dirty="0" smtClean="0"/>
              <a:t> – часто встречающееся заболевание человека, характеризуется нарушением природного баланса полезных микроорганизмов кишечника (микрофлоры). Эти микроорганизмы участвуют в процессах переваривания пищи и извлекают полезные витамины и питательные вещества для организма. Общий вес всех </a:t>
            </a:r>
            <a:r>
              <a:rPr lang="ru-RU" sz="1600" b="1" dirty="0" smtClean="0">
                <a:hlinkClick r:id="rId2"/>
              </a:rPr>
              <a:t>бактерий микрофлоры</a:t>
            </a:r>
            <a:r>
              <a:rPr lang="ru-RU" sz="1600" dirty="0" smtClean="0"/>
              <a:t> кишечника </a:t>
            </a:r>
            <a:r>
              <a:rPr lang="ru-RU" sz="1600" b="1" dirty="0" smtClean="0"/>
              <a:t>составляет порядка 3-5 килограммов</a:t>
            </a:r>
            <a:r>
              <a:rPr lang="ru-RU" sz="1600" dirty="0" smtClean="0"/>
              <a:t>, основная часть которых состоит из </a:t>
            </a:r>
            <a:r>
              <a:rPr lang="ru-RU" sz="1600" dirty="0" err="1" smtClean="0"/>
              <a:t>бифидобактерий</a:t>
            </a:r>
            <a:r>
              <a:rPr lang="ru-RU" sz="1600" dirty="0" smtClean="0"/>
              <a:t>. Основным свойством этих микроорганизмов является вырабатывание уксусной и молочной кислот, которые создают, тем самым, благоприятную среду для функционирования желудочно-кишечного тракта. </a:t>
            </a:r>
            <a:r>
              <a:rPr lang="ru-RU" sz="1600" dirty="0" smtClean="0"/>
              <a:t> </a:t>
            </a:r>
            <a:r>
              <a:rPr lang="ru-RU" sz="1600" dirty="0" smtClean="0"/>
              <a:t>При старении организма, влиянии загрязненной окружающей среды, применения антибиотиков, стрессов, неправильном питании и диетах численность </a:t>
            </a:r>
            <a:r>
              <a:rPr lang="ru-RU" sz="1600" dirty="0" err="1" smtClean="0"/>
              <a:t>бифидобактерий</a:t>
            </a:r>
            <a:r>
              <a:rPr lang="ru-RU" sz="1600" dirty="0" smtClean="0"/>
              <a:t> может сокращаться, в результате чего </a:t>
            </a:r>
            <a:r>
              <a:rPr lang="ru-RU" sz="1600" b="1" dirty="0" smtClean="0"/>
              <a:t>биологический баланс нарушается</a:t>
            </a:r>
            <a:r>
              <a:rPr lang="ru-RU" sz="1600" dirty="0" smtClean="0"/>
              <a:t> и человек заболевает </a:t>
            </a:r>
            <a:r>
              <a:rPr lang="ru-RU" sz="1600" dirty="0" err="1" smtClean="0"/>
              <a:t>дисбактериозом</a:t>
            </a:r>
            <a:r>
              <a:rPr lang="ru-RU" sz="1600" dirty="0" smtClean="0"/>
              <a:t>. Чаще всего этой болезнью страдают пожилые люди либо дети от 1 месяца до 3 лет со </a:t>
            </a:r>
            <a:r>
              <a:rPr lang="ru-RU" sz="1600" b="1" u="sng" dirty="0" smtClean="0">
                <a:hlinkClick r:id="rId3"/>
              </a:rPr>
              <a:t>слабым видом иммунитета</a:t>
            </a:r>
            <a:r>
              <a:rPr lang="ru-RU" sz="1600" dirty="0" smtClean="0"/>
              <a:t>. </a:t>
            </a:r>
            <a:endParaRPr lang="ru-RU" sz="1600" dirty="0"/>
          </a:p>
        </p:txBody>
      </p:sp>
      <p:pic>
        <p:nvPicPr>
          <p:cNvPr id="4" name="Рисунок 3" descr="disbakterioz.jpg"/>
          <p:cNvPicPr>
            <a:picLocks noChangeAspect="1"/>
          </p:cNvPicPr>
          <p:nvPr/>
        </p:nvPicPr>
        <p:blipFill>
          <a:blip r:embed="rId4" cstate="print"/>
          <a:stretch>
            <a:fillRect/>
          </a:stretch>
        </p:blipFill>
        <p:spPr>
          <a:xfrm>
            <a:off x="5580112" y="908720"/>
            <a:ext cx="3327250" cy="417646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51520" y="260648"/>
            <a:ext cx="8363272" cy="6597352"/>
          </a:xfrm>
        </p:spPr>
        <p:txBody>
          <a:bodyPr>
            <a:normAutofit fontScale="70000" lnSpcReduction="20000"/>
          </a:bodyPr>
          <a:lstStyle/>
          <a:p>
            <a:r>
              <a:rPr lang="ru-RU" dirty="0" smtClean="0"/>
              <a:t>Нормальное функционирование слизистой оболочки желудка протекает в условиях воздействия на слизистую двух групп факторов:</a:t>
            </a:r>
          </a:p>
          <a:p>
            <a:r>
              <a:rPr lang="ru-RU" dirty="0" smtClean="0"/>
              <a:t>1) защитных факторов;</a:t>
            </a:r>
          </a:p>
          <a:p>
            <a:r>
              <a:rPr lang="ru-RU" dirty="0" smtClean="0"/>
              <a:t>2) агрессивных, разрушающих факторов.</a:t>
            </a:r>
          </a:p>
          <a:p>
            <a:r>
              <a:rPr lang="ru-RU" dirty="0" smtClean="0"/>
              <a:t>К факторам 1-й группы относятся: </a:t>
            </a:r>
            <a:r>
              <a:rPr lang="ru-RU" u="sng" dirty="0" smtClean="0"/>
              <a:t>слизь</a:t>
            </a:r>
            <a:r>
              <a:rPr lang="ru-RU" dirty="0" smtClean="0"/>
              <a:t>, вырабатываемая слизистой оболочкой желудка, данная слизь препятствует обратной диффузии протонов к слизистой.</a:t>
            </a:r>
          </a:p>
          <a:p>
            <a:r>
              <a:rPr lang="ru-RU" dirty="0" smtClean="0"/>
              <a:t>К факторам 2-й группы относятся: </a:t>
            </a:r>
            <a:r>
              <a:rPr lang="ru-RU" u="sng" dirty="0" smtClean="0"/>
              <a:t>желудочный сок</a:t>
            </a:r>
            <a:r>
              <a:rPr lang="ru-RU" dirty="0" smtClean="0"/>
              <a:t> (содержащий соляную кислоту и </a:t>
            </a:r>
            <a:r>
              <a:rPr lang="ru-RU" u="sng" dirty="0" smtClean="0"/>
              <a:t>пепсин</a:t>
            </a:r>
            <a:r>
              <a:rPr lang="ru-RU" dirty="0" smtClean="0"/>
              <a:t> — фермент, осуществляющий переваривание белковых соединений), являющийся агрессивным агентом для клеток и инфекционный фактор — микроб </a:t>
            </a:r>
            <a:r>
              <a:rPr lang="ru-RU" dirty="0" err="1" smtClean="0"/>
              <a:t>Хеликобактер</a:t>
            </a:r>
            <a:r>
              <a:rPr lang="ru-RU" dirty="0" smtClean="0"/>
              <a:t> — </a:t>
            </a:r>
            <a:r>
              <a:rPr lang="ru-RU" i="1" u="sng" dirty="0" err="1" smtClean="0"/>
              <a:t>Helicobacter</a:t>
            </a:r>
            <a:r>
              <a:rPr lang="ru-RU" i="1" u="sng" dirty="0" smtClean="0"/>
              <a:t> </a:t>
            </a:r>
            <a:r>
              <a:rPr lang="ru-RU" i="1" u="sng" dirty="0" err="1" smtClean="0"/>
              <a:t>pylori</a:t>
            </a:r>
            <a:r>
              <a:rPr lang="ru-RU" dirty="0" smtClean="0"/>
              <a:t> (в случае инфицирования им). Возникновение язвенного дефекта происходит, когда разрушительное действие на слизистую желудка агрессивных факторов начинает преобладать над действием защитных факторов. Заметное количество язвенных поражений желудка связаны с </a:t>
            </a:r>
            <a:r>
              <a:rPr lang="ru-RU" u="sng" dirty="0" smtClean="0"/>
              <a:t>инфицированием</a:t>
            </a:r>
            <a:r>
              <a:rPr lang="ru-RU" dirty="0" smtClean="0"/>
              <a:t> микроорганизмом </a:t>
            </a:r>
            <a:r>
              <a:rPr lang="ru-RU" i="1" u="sng" dirty="0" err="1" smtClean="0"/>
              <a:t>Helicobacter</a:t>
            </a:r>
            <a:r>
              <a:rPr lang="ru-RU" i="1" u="sng" dirty="0" smtClean="0"/>
              <a:t> </a:t>
            </a:r>
            <a:r>
              <a:rPr lang="ru-RU" i="1" u="sng" dirty="0" err="1" smtClean="0"/>
              <a:t>pylori</a:t>
            </a:r>
            <a:r>
              <a:rPr lang="ru-RU" dirty="0" smtClean="0"/>
              <a:t>, спиралевидной ацидофильной </a:t>
            </a:r>
            <a:r>
              <a:rPr lang="ru-RU" u="sng" dirty="0" smtClean="0"/>
              <a:t>бактерией</a:t>
            </a:r>
            <a:r>
              <a:rPr lang="ru-RU" dirty="0" smtClean="0"/>
              <a:t>, живущей в кислом содержимом </a:t>
            </a:r>
            <a:r>
              <a:rPr lang="ru-RU" u="sng" dirty="0" smtClean="0"/>
              <a:t>желудка</a:t>
            </a:r>
            <a:r>
              <a:rPr lang="ru-RU" dirty="0" smtClean="0"/>
              <a:t> </a:t>
            </a:r>
            <a:r>
              <a:rPr lang="ru-RU" dirty="0" smtClean="0"/>
              <a:t>и в его слизистой оболочке. Однако лишь небольшое число инфицированных носителей </a:t>
            </a:r>
            <a:r>
              <a:rPr lang="ru-RU" dirty="0" err="1" smtClean="0"/>
              <a:t>Helicobacter</a:t>
            </a:r>
            <a:r>
              <a:rPr lang="ru-RU" dirty="0" smtClean="0"/>
              <a:t> </a:t>
            </a:r>
            <a:r>
              <a:rPr lang="ru-RU" dirty="0" err="1" smtClean="0"/>
              <a:t>pylori</a:t>
            </a:r>
            <a:r>
              <a:rPr lang="ru-RU" dirty="0" smtClean="0"/>
              <a:t> заболевают клинически выраженной язвенной болезнью желудка или двенадцатиперстной кишки либо </a:t>
            </a:r>
            <a:r>
              <a:rPr lang="ru-RU" u="sng" dirty="0" smtClean="0"/>
              <a:t>гастритом</a:t>
            </a:r>
            <a:r>
              <a:rPr lang="ru-RU" dirty="0" smtClean="0"/>
              <a:t> с повышенной кислотностью. Причины того, что заболевает меньшая часть инфицированных этим микроорганизмом, не ясны: по-видимому, имеет значение состояние общего и местного </a:t>
            </a:r>
            <a:r>
              <a:rPr lang="ru-RU" u="sng" dirty="0" smtClean="0"/>
              <a:t>иммунитета</a:t>
            </a:r>
            <a:r>
              <a:rPr lang="ru-RU" dirty="0" smtClean="0"/>
              <a:t>, неспецифические защитные факторы слизистой желудка (секреция бикарбонатов, защитной слизи), исходная (до заражения) кислотность и ферментативная активность желудочного содержимого и т. д.</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9872" y="274638"/>
            <a:ext cx="5266928" cy="634082"/>
          </a:xfrm>
        </p:spPr>
        <p:txBody>
          <a:bodyPr>
            <a:normAutofit fontScale="90000"/>
          </a:bodyPr>
          <a:lstStyle/>
          <a:p>
            <a:r>
              <a:rPr lang="ru-RU" dirty="0" smtClean="0"/>
              <a:t>Причины</a:t>
            </a:r>
            <a:endParaRPr lang="ru-RU" dirty="0"/>
          </a:p>
        </p:txBody>
      </p:sp>
      <p:sp>
        <p:nvSpPr>
          <p:cNvPr id="3" name="Содержимое 2"/>
          <p:cNvSpPr>
            <a:spLocks noGrp="1"/>
          </p:cNvSpPr>
          <p:nvPr>
            <p:ph sz="quarter" idx="1"/>
          </p:nvPr>
        </p:nvSpPr>
        <p:spPr>
          <a:xfrm>
            <a:off x="611560" y="836712"/>
            <a:ext cx="8075240" cy="6021288"/>
          </a:xfrm>
        </p:spPr>
        <p:txBody>
          <a:bodyPr>
            <a:normAutofit fontScale="77500" lnSpcReduction="20000"/>
          </a:bodyPr>
          <a:lstStyle/>
          <a:p>
            <a:r>
              <a:rPr lang="ru-RU" dirty="0" smtClean="0"/>
              <a:t> Приём </a:t>
            </a:r>
            <a:r>
              <a:rPr lang="ru-RU" u="sng" dirty="0" smtClean="0"/>
              <a:t>нестероидных противовоспалительных препаратов</a:t>
            </a:r>
            <a:r>
              <a:rPr lang="ru-RU" dirty="0" smtClean="0"/>
              <a:t>.</a:t>
            </a:r>
          </a:p>
          <a:p>
            <a:r>
              <a:rPr lang="ru-RU" u="sng" dirty="0" err="1" smtClean="0"/>
              <a:t>Аденокарцинома</a:t>
            </a:r>
            <a:r>
              <a:rPr lang="ru-RU" dirty="0" smtClean="0"/>
              <a:t>, </a:t>
            </a:r>
            <a:r>
              <a:rPr lang="ru-RU" u="sng" dirty="0" err="1" smtClean="0"/>
              <a:t>карциноид</a:t>
            </a:r>
            <a:r>
              <a:rPr lang="ru-RU" dirty="0" smtClean="0"/>
              <a:t>, </a:t>
            </a:r>
            <a:r>
              <a:rPr lang="ru-RU" dirty="0" err="1" smtClean="0"/>
              <a:t>пенетрация</a:t>
            </a:r>
            <a:r>
              <a:rPr lang="ru-RU" dirty="0" smtClean="0"/>
              <a:t> опухолей соседних органов, </a:t>
            </a:r>
            <a:r>
              <a:rPr lang="ru-RU" u="sng" dirty="0" smtClean="0"/>
              <a:t>саркома</a:t>
            </a:r>
            <a:r>
              <a:rPr lang="ru-RU" dirty="0" smtClean="0"/>
              <a:t>, </a:t>
            </a:r>
            <a:r>
              <a:rPr lang="ru-RU" u="sng" dirty="0" err="1" smtClean="0"/>
              <a:t>лейомиома</a:t>
            </a:r>
            <a:r>
              <a:rPr lang="ru-RU" dirty="0" smtClean="0"/>
              <a:t>, инородные тела, </a:t>
            </a:r>
            <a:r>
              <a:rPr lang="ru-RU" u="sng" dirty="0" smtClean="0"/>
              <a:t>сахарный диабет</a:t>
            </a:r>
            <a:r>
              <a:rPr lang="ru-RU" dirty="0" smtClean="0"/>
              <a:t>, </a:t>
            </a:r>
            <a:r>
              <a:rPr lang="ru-RU" u="sng" dirty="0" smtClean="0"/>
              <a:t>болезнь Крона</a:t>
            </a:r>
            <a:r>
              <a:rPr lang="ru-RU" dirty="0" smtClean="0"/>
              <a:t>, </a:t>
            </a:r>
            <a:r>
              <a:rPr lang="ru-RU" u="sng" dirty="0" err="1" smtClean="0"/>
              <a:t>лимфома</a:t>
            </a:r>
            <a:r>
              <a:rPr lang="ru-RU" dirty="0" smtClean="0"/>
              <a:t>, </a:t>
            </a:r>
            <a:r>
              <a:rPr lang="ru-RU" u="sng" dirty="0" smtClean="0"/>
              <a:t>сифилис</a:t>
            </a:r>
            <a:r>
              <a:rPr lang="ru-RU" dirty="0" smtClean="0"/>
              <a:t>, </a:t>
            </a:r>
            <a:r>
              <a:rPr lang="ru-RU" u="sng" dirty="0" smtClean="0"/>
              <a:t>туберкулёз</a:t>
            </a:r>
            <a:r>
              <a:rPr lang="ru-RU" dirty="0" smtClean="0"/>
              <a:t>, </a:t>
            </a:r>
            <a:r>
              <a:rPr lang="ru-RU" u="sng" dirty="0" smtClean="0"/>
              <a:t>ВИЧ-инфекция</a:t>
            </a:r>
            <a:r>
              <a:rPr lang="ru-RU" dirty="0" smtClean="0"/>
              <a:t>.</a:t>
            </a:r>
          </a:p>
          <a:p>
            <a:r>
              <a:rPr lang="ru-RU" u="sng" dirty="0" smtClean="0"/>
              <a:t>Курение</a:t>
            </a:r>
            <a:r>
              <a:rPr lang="ru-RU" dirty="0" smtClean="0"/>
              <a:t>, злоупотребление </a:t>
            </a:r>
            <a:r>
              <a:rPr lang="ru-RU" u="sng" dirty="0" smtClean="0"/>
              <a:t>алкоголем.</a:t>
            </a:r>
          </a:p>
          <a:p>
            <a:r>
              <a:rPr lang="ru-RU" u="sng" dirty="0" smtClean="0"/>
              <a:t>Кофе</a:t>
            </a:r>
            <a:r>
              <a:rPr lang="ru-RU" dirty="0" smtClean="0"/>
              <a:t> </a:t>
            </a:r>
            <a:r>
              <a:rPr lang="ru-RU" dirty="0" smtClean="0"/>
              <a:t>и другими </a:t>
            </a:r>
            <a:r>
              <a:rPr lang="ru-RU" u="sng" dirty="0" err="1" smtClean="0"/>
              <a:t>кофеинсодержащими</a:t>
            </a:r>
            <a:r>
              <a:rPr lang="ru-RU" dirty="0" smtClean="0"/>
              <a:t> </a:t>
            </a:r>
            <a:r>
              <a:rPr lang="ru-RU" dirty="0" smtClean="0"/>
              <a:t>напитками.</a:t>
            </a:r>
          </a:p>
          <a:p>
            <a:r>
              <a:rPr lang="ru-RU" dirty="0" smtClean="0"/>
              <a:t>Нервно-психическое </a:t>
            </a:r>
            <a:r>
              <a:rPr lang="ru-RU" dirty="0" smtClean="0"/>
              <a:t>перенапряжение, </a:t>
            </a:r>
            <a:r>
              <a:rPr lang="ru-RU" u="sng" dirty="0" smtClean="0"/>
              <a:t>стрессы</a:t>
            </a:r>
            <a:r>
              <a:rPr lang="ru-RU" dirty="0" smtClean="0"/>
              <a:t>, </a:t>
            </a:r>
            <a:r>
              <a:rPr lang="ru-RU" u="sng" dirty="0" smtClean="0"/>
              <a:t>депрессия</a:t>
            </a:r>
            <a:r>
              <a:rPr lang="ru-RU" dirty="0" smtClean="0"/>
              <a:t>, </a:t>
            </a:r>
            <a:r>
              <a:rPr lang="ru-RU" u="sng" dirty="0" smtClean="0"/>
              <a:t>тревожные состояния</a:t>
            </a:r>
            <a:r>
              <a:rPr lang="ru-RU" dirty="0" smtClean="0"/>
              <a:t>, когда в результате повышения тонуса блуждающего нерва происходит усиление секреции желудочного </a:t>
            </a:r>
            <a:r>
              <a:rPr lang="ru-RU" dirty="0" smtClean="0"/>
              <a:t>сока</a:t>
            </a:r>
            <a:r>
              <a:rPr lang="ru-RU" dirty="0" smtClean="0"/>
              <a:t>(так называемая «стрессовая язва»)</a:t>
            </a:r>
            <a:endParaRPr lang="ru-RU" dirty="0" smtClean="0"/>
          </a:p>
          <a:p>
            <a:r>
              <a:rPr lang="ru-RU" dirty="0" smtClean="0"/>
              <a:t>острые боли при тяжёлых травмах, ожогах, сопровождающиеся развитием </a:t>
            </a:r>
            <a:r>
              <a:rPr lang="ru-RU" u="sng" dirty="0" smtClean="0"/>
              <a:t>травматического шока</a:t>
            </a:r>
            <a:r>
              <a:rPr lang="ru-RU" dirty="0" smtClean="0"/>
              <a:t> (так называемая «шоковая язва</a:t>
            </a:r>
            <a:r>
              <a:rPr lang="ru-RU" dirty="0" smtClean="0"/>
              <a:t>»)</a:t>
            </a:r>
          </a:p>
          <a:p>
            <a:r>
              <a:rPr lang="ru-RU" dirty="0" smtClean="0"/>
              <a:t>бессистемное питание, питание всухомятку, злоупотребление полуфабрикатами и концентратами, пряностями, кислой, острой, перчёной, солёной, копчёной, жареной, слишком горячей, слишком холодной или иным образом термически, химически или механически раздражающей пищей, газированными напитками.</a:t>
            </a:r>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274638"/>
            <a:ext cx="5842992" cy="706090"/>
          </a:xfrm>
        </p:spPr>
        <p:txBody>
          <a:bodyPr>
            <a:normAutofit fontScale="90000"/>
          </a:bodyPr>
          <a:lstStyle/>
          <a:p>
            <a:r>
              <a:rPr lang="ru-RU" dirty="0" smtClean="0"/>
              <a:t>Симптомы</a:t>
            </a:r>
            <a:endParaRPr lang="ru-RU" dirty="0"/>
          </a:p>
        </p:txBody>
      </p:sp>
      <p:sp>
        <p:nvSpPr>
          <p:cNvPr id="3" name="Содержимое 2"/>
          <p:cNvSpPr>
            <a:spLocks noGrp="1"/>
          </p:cNvSpPr>
          <p:nvPr>
            <p:ph sz="quarter" idx="1"/>
          </p:nvPr>
        </p:nvSpPr>
        <p:spPr>
          <a:xfrm>
            <a:off x="467544" y="980728"/>
            <a:ext cx="8507288" cy="5877272"/>
          </a:xfrm>
        </p:spPr>
        <p:txBody>
          <a:bodyPr>
            <a:normAutofit lnSpcReduction="10000"/>
          </a:bodyPr>
          <a:lstStyle/>
          <a:p>
            <a:r>
              <a:rPr lang="ru-RU" dirty="0" smtClean="0"/>
              <a:t>Симптомы язвенной болезни зависят от расположения язвы, длительности болезни, индивидуальной чувствительности больного к боли.</a:t>
            </a:r>
          </a:p>
          <a:p>
            <a:r>
              <a:rPr lang="ru-RU" dirty="0" smtClean="0"/>
              <a:t>Боль в </a:t>
            </a:r>
            <a:r>
              <a:rPr lang="ru-RU" dirty="0" err="1" smtClean="0"/>
              <a:t>эпигастральной</a:t>
            </a:r>
            <a:r>
              <a:rPr lang="ru-RU" dirty="0" smtClean="0"/>
              <a:t> области является основным симптомом язвы. При локализации язвы в желудке боли, как правило, возникают после еды, при локализации язвы в двенадцатиперстной кишке, напротив, возникают так называемые «голодные боли», при которых боль возникает натощак, а принятие пищи приносит облегчение боли.</a:t>
            </a:r>
          </a:p>
          <a:p>
            <a:r>
              <a:rPr lang="ru-RU" dirty="0" smtClean="0"/>
              <a:t>Другими симптомами язвенной болезни могут быть:</a:t>
            </a:r>
          </a:p>
          <a:p>
            <a:pPr lvl="0"/>
            <a:r>
              <a:rPr lang="ru-RU" dirty="0" smtClean="0"/>
              <a:t>кислая отрыжка или изжога;</a:t>
            </a:r>
          </a:p>
          <a:p>
            <a:pPr lvl="0"/>
            <a:r>
              <a:rPr lang="ru-RU" dirty="0" smtClean="0"/>
              <a:t>снижение массы тела;</a:t>
            </a:r>
          </a:p>
          <a:p>
            <a:pPr lvl="0"/>
            <a:r>
              <a:rPr lang="ru-RU" dirty="0" smtClean="0"/>
              <a:t>рвота и тошнота после еды</a:t>
            </a:r>
            <a:r>
              <a:rPr lang="ru-RU" dirty="0" smtClean="0"/>
              <a:t>.</a:t>
            </a:r>
            <a:endParaRPr lang="ru-RU"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59832" y="274638"/>
            <a:ext cx="5626968" cy="1138138"/>
          </a:xfrm>
        </p:spPr>
        <p:txBody>
          <a:bodyPr>
            <a:normAutofit fontScale="90000"/>
          </a:bodyPr>
          <a:lstStyle/>
          <a:p>
            <a:r>
              <a:rPr lang="ru-RU" b="1" dirty="0" smtClean="0"/>
              <a:t>Диагностика</a:t>
            </a:r>
            <a:r>
              <a:rPr lang="ru-RU" dirty="0" smtClean="0"/>
              <a:t/>
            </a:r>
            <a:br>
              <a:rPr lang="ru-RU" dirty="0" smtClean="0"/>
            </a:br>
            <a:endParaRPr lang="ru-RU" dirty="0"/>
          </a:p>
        </p:txBody>
      </p:sp>
      <p:sp>
        <p:nvSpPr>
          <p:cNvPr id="3" name="Содержимое 2"/>
          <p:cNvSpPr>
            <a:spLocks noGrp="1"/>
          </p:cNvSpPr>
          <p:nvPr>
            <p:ph sz="quarter" idx="1"/>
          </p:nvPr>
        </p:nvSpPr>
        <p:spPr>
          <a:xfrm>
            <a:off x="179512" y="764704"/>
            <a:ext cx="8507288" cy="6093296"/>
          </a:xfrm>
        </p:spPr>
        <p:txBody>
          <a:bodyPr>
            <a:normAutofit fontScale="77500" lnSpcReduction="20000"/>
          </a:bodyPr>
          <a:lstStyle/>
          <a:p>
            <a:pPr lvl="0"/>
            <a:r>
              <a:rPr lang="ru-RU" dirty="0" smtClean="0"/>
              <a:t>Клинический анализ крови.</a:t>
            </a:r>
          </a:p>
          <a:p>
            <a:pPr>
              <a:buNone/>
            </a:pPr>
            <a:r>
              <a:rPr lang="ru-RU" dirty="0" smtClean="0"/>
              <a:t>     Клинический </a:t>
            </a:r>
            <a:r>
              <a:rPr lang="ru-RU" dirty="0" smtClean="0"/>
              <a:t>анализ крови при не осложнённом течении язвенной болезни чаще всего остается без существенных изменений. Иногда отмечается незначительное повышение содержания гемоглобина и эритроцитов, но может обнаруживаться и анемия, свидетельствующая о явных или скрытых кровотечениях. Лейкоцитоз</a:t>
            </a:r>
            <a:r>
              <a:rPr lang="ru-RU" dirty="0" smtClean="0"/>
              <a:t> </a:t>
            </a:r>
            <a:r>
              <a:rPr lang="ru-RU" dirty="0" smtClean="0"/>
              <a:t>и ускорение СОЭ встречаются при осложнённых формах язвенной болезни.</a:t>
            </a:r>
          </a:p>
          <a:p>
            <a:pPr lvl="0"/>
            <a:r>
              <a:rPr lang="ru-RU" dirty="0" smtClean="0"/>
              <a:t>Анализ кала на скрытую кровь.</a:t>
            </a:r>
          </a:p>
          <a:p>
            <a:pPr lvl="0"/>
            <a:r>
              <a:rPr lang="ru-RU" dirty="0" smtClean="0"/>
              <a:t>Исследование кислотообразующей функции желудка, которое проводится с помощью </a:t>
            </a:r>
            <a:r>
              <a:rPr lang="ru-RU" dirty="0" err="1" smtClean="0"/>
              <a:t>рН-метрии</a:t>
            </a:r>
            <a:r>
              <a:rPr lang="ru-RU" dirty="0" smtClean="0"/>
              <a:t> (в последние годы — с помощью суточного мониторинга внутрижелудочного </a:t>
            </a:r>
            <a:r>
              <a:rPr lang="ru-RU" dirty="0" err="1" smtClean="0"/>
              <a:t>рН</a:t>
            </a:r>
            <a:r>
              <a:rPr lang="ru-RU" dirty="0" smtClean="0"/>
              <a:t>).</a:t>
            </a:r>
          </a:p>
          <a:p>
            <a:pPr lvl="0"/>
            <a:r>
              <a:rPr lang="ru-RU" dirty="0" smtClean="0"/>
              <a:t>Рентгенологический метод исследования.</a:t>
            </a:r>
          </a:p>
          <a:p>
            <a:pPr lvl="0"/>
            <a:r>
              <a:rPr lang="ru-RU" dirty="0" smtClean="0"/>
              <a:t>Эндоскопический метод исследования.</a:t>
            </a:r>
          </a:p>
          <a:p>
            <a:pPr lvl="0"/>
            <a:r>
              <a:rPr lang="ru-RU" dirty="0" smtClean="0"/>
              <a:t>Биопсия с последующим гистологическим исследованием полученного материала.</a:t>
            </a:r>
          </a:p>
          <a:p>
            <a:pPr lvl="0"/>
            <a:r>
              <a:rPr lang="ru-RU" dirty="0" smtClean="0"/>
              <a:t>Исследования наличия в слизистой оболочке желудка </a:t>
            </a:r>
            <a:r>
              <a:rPr lang="ru-RU" dirty="0" err="1" smtClean="0"/>
              <a:t>Helicobacter</a:t>
            </a:r>
            <a:r>
              <a:rPr lang="ru-RU" dirty="0" smtClean="0"/>
              <a:t> </a:t>
            </a:r>
            <a:r>
              <a:rPr lang="ru-RU" dirty="0" err="1" smtClean="0"/>
              <a:t>pylori</a:t>
            </a:r>
            <a:r>
              <a:rPr lang="ru-RU" dirty="0" smtClean="0"/>
              <a:t>.</a:t>
            </a:r>
          </a:p>
          <a:p>
            <a:pPr lvl="0"/>
            <a:r>
              <a:rPr lang="ru-RU" dirty="0" err="1" smtClean="0"/>
              <a:t>Электрогастроэнтерография</a:t>
            </a:r>
            <a:r>
              <a:rPr lang="ru-RU" dirty="0" smtClean="0"/>
              <a:t> и </a:t>
            </a:r>
            <a:r>
              <a:rPr lang="ru-RU" dirty="0" err="1" smtClean="0"/>
              <a:t>антродуоденальная</a:t>
            </a:r>
            <a:r>
              <a:rPr lang="ru-RU" dirty="0" smtClean="0"/>
              <a:t> </a:t>
            </a:r>
            <a:r>
              <a:rPr lang="ru-RU" dirty="0" err="1" smtClean="0"/>
              <a:t>манометрия</a:t>
            </a:r>
            <a:r>
              <a:rPr lang="ru-RU" dirty="0" smtClean="0"/>
              <a:t> — позволяют выявить нарушения </a:t>
            </a:r>
            <a:r>
              <a:rPr lang="ru-RU" dirty="0" err="1" smtClean="0"/>
              <a:t>гастродуоденальной</a:t>
            </a:r>
            <a:r>
              <a:rPr lang="ru-RU" dirty="0" smtClean="0"/>
              <a:t> моторики</a:t>
            </a:r>
            <a:r>
              <a:rPr lang="ru-RU" dirty="0" smtClean="0"/>
              <a:t>.</a:t>
            </a:r>
            <a:endParaRPr lang="ru-RU"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59832" y="188640"/>
            <a:ext cx="2808312" cy="1296144"/>
          </a:xfrm>
        </p:spPr>
        <p:txBody>
          <a:bodyPr>
            <a:normAutofit fontScale="90000"/>
          </a:bodyPr>
          <a:lstStyle/>
          <a:p>
            <a:r>
              <a:rPr lang="ru-RU" dirty="0" smtClean="0"/>
              <a:t>Лечение</a:t>
            </a:r>
            <a:r>
              <a:rPr lang="ru-RU" dirty="0" smtClean="0"/>
              <a:t/>
            </a:r>
            <a:br>
              <a:rPr lang="ru-RU" dirty="0" smtClean="0"/>
            </a:br>
            <a:endParaRPr lang="ru-RU" dirty="0"/>
          </a:p>
        </p:txBody>
      </p:sp>
      <p:sp>
        <p:nvSpPr>
          <p:cNvPr id="3" name="Содержимое 2"/>
          <p:cNvSpPr>
            <a:spLocks noGrp="1"/>
          </p:cNvSpPr>
          <p:nvPr>
            <p:ph sz="quarter" idx="1"/>
          </p:nvPr>
        </p:nvSpPr>
        <p:spPr>
          <a:xfrm>
            <a:off x="179512" y="836712"/>
            <a:ext cx="8784976" cy="6021288"/>
          </a:xfrm>
        </p:spPr>
        <p:txBody>
          <a:bodyPr>
            <a:normAutofit fontScale="62500" lnSpcReduction="20000"/>
          </a:bodyPr>
          <a:lstStyle/>
          <a:p>
            <a:r>
              <a:rPr lang="ru-RU" dirty="0" smtClean="0"/>
              <a:t>Уже более 10-ти лет основой терапии является </a:t>
            </a:r>
            <a:r>
              <a:rPr lang="ru-RU" u="sng" dirty="0" err="1" smtClean="0"/>
              <a:t>эрадикация</a:t>
            </a:r>
            <a:r>
              <a:rPr lang="ru-RU" u="sng" dirty="0" smtClean="0"/>
              <a:t> </a:t>
            </a:r>
            <a:r>
              <a:rPr lang="ru-RU" u="sng" dirty="0" err="1" smtClean="0"/>
              <a:t>Helicobacter</a:t>
            </a:r>
            <a:r>
              <a:rPr lang="ru-RU" u="sng" dirty="0" smtClean="0"/>
              <a:t> </a:t>
            </a:r>
            <a:r>
              <a:rPr lang="ru-RU" u="sng" dirty="0" err="1" smtClean="0"/>
              <a:t>pylori</a:t>
            </a:r>
            <a:r>
              <a:rPr lang="ru-RU" dirty="0" smtClean="0"/>
              <a:t> </a:t>
            </a:r>
            <a:r>
              <a:rPr lang="ru-RU" dirty="0" smtClean="0"/>
              <a:t>в случае её обнаружения. Состояние больного может улучшиться после приёма </a:t>
            </a:r>
            <a:r>
              <a:rPr lang="ru-RU" u="sng" dirty="0" err="1" smtClean="0"/>
              <a:t>антацидных</a:t>
            </a:r>
            <a:r>
              <a:rPr lang="ru-RU" dirty="0" smtClean="0"/>
              <a:t> лекарственных препаратов, однако большинство язв лечится с помощью </a:t>
            </a:r>
            <a:r>
              <a:rPr lang="ru-RU" u="sng" dirty="0" err="1" smtClean="0"/>
              <a:t>антисекреторных</a:t>
            </a:r>
            <a:r>
              <a:rPr lang="ru-RU" u="sng" dirty="0" smtClean="0"/>
              <a:t> лекарственных </a:t>
            </a:r>
            <a:r>
              <a:rPr lang="ru-RU" u="sng" dirty="0" smtClean="0"/>
              <a:t>веществ</a:t>
            </a:r>
            <a:r>
              <a:rPr lang="ru-RU" dirty="0" smtClean="0"/>
              <a:t>.</a:t>
            </a:r>
            <a:endParaRPr lang="ru-RU" dirty="0" smtClean="0"/>
          </a:p>
          <a:p>
            <a:pPr lvl="0"/>
            <a:r>
              <a:rPr lang="ru-RU" dirty="0" smtClean="0"/>
              <a:t>Подавление секреции соляной кислоты в желудке с помощью лекарственных препаратов приводит к снижению </a:t>
            </a:r>
            <a:r>
              <a:rPr lang="ru-RU" u="sng" dirty="0" smtClean="0"/>
              <a:t>кислотности желудочного сока</a:t>
            </a:r>
            <a:r>
              <a:rPr lang="ru-RU" dirty="0" smtClean="0"/>
              <a:t>. Доза </a:t>
            </a:r>
            <a:r>
              <a:rPr lang="ru-RU" dirty="0" err="1" smtClean="0"/>
              <a:t>антисекреторных</a:t>
            </a:r>
            <a:r>
              <a:rPr lang="ru-RU" dirty="0" smtClean="0"/>
              <a:t> средств </a:t>
            </a:r>
            <a:r>
              <a:rPr lang="ru-RU" u="sng" dirty="0" smtClean="0"/>
              <a:t>подбиралась всегда </a:t>
            </a:r>
            <a:r>
              <a:rPr lang="ru-RU" u="sng" dirty="0" smtClean="0"/>
              <a:t>индивидуально</a:t>
            </a:r>
            <a:r>
              <a:rPr lang="ru-RU" dirty="0" smtClean="0"/>
              <a:t>, </a:t>
            </a:r>
            <a:r>
              <a:rPr lang="ru-RU" dirty="0" smtClean="0"/>
              <a:t>потому что неадекватное количество препарата в одном случае приводит к неэффективной терапии и длительному существованию язвы (как известно, чем дольше язвенный дефект остается открытым, тем больше вероятность развития осложнений, при рубцевании возникают более сильные деформации, риск </a:t>
            </a:r>
            <a:r>
              <a:rPr lang="ru-RU" u="sng" dirty="0" smtClean="0"/>
              <a:t>малигнизации</a:t>
            </a:r>
            <a:r>
              <a:rPr lang="ru-RU" dirty="0" smtClean="0"/>
              <a:t> краёв и дна язвы очень существенно повышается), в другом случае (передозировка) — к глубокому и длительному подавлению секреторной функции желудка и, как следствие, усилению процессов брожения, нарушению нормального переваривания и изменению микрофлоры (</a:t>
            </a:r>
            <a:r>
              <a:rPr lang="ru-RU" u="sng" dirty="0" err="1" smtClean="0"/>
              <a:t>дисбактериозу</a:t>
            </a:r>
            <a:r>
              <a:rPr lang="ru-RU" dirty="0" smtClean="0"/>
              <a:t>).</a:t>
            </a:r>
          </a:p>
          <a:p>
            <a:pPr lvl="0"/>
            <a:r>
              <a:rPr lang="ru-RU" dirty="0" smtClean="0"/>
              <a:t>Также для лечения </a:t>
            </a:r>
            <a:r>
              <a:rPr lang="ru-RU" b="1" dirty="0" smtClean="0"/>
              <a:t>язвы желудка</a:t>
            </a:r>
            <a:r>
              <a:rPr lang="ru-RU" dirty="0" smtClean="0"/>
              <a:t> применяются витаминные препараты: витамин B5 (пантотеновая кислота) и U (</a:t>
            </a:r>
            <a:r>
              <a:rPr lang="ru-RU" dirty="0" err="1" smtClean="0"/>
              <a:t>метилметионинсульфония</a:t>
            </a:r>
            <a:r>
              <a:rPr lang="ru-RU" dirty="0" smtClean="0"/>
              <a:t> хлорид).</a:t>
            </a:r>
          </a:p>
          <a:p>
            <a:pPr lvl="0"/>
            <a:r>
              <a:rPr lang="ru-RU" u="sng" dirty="0" smtClean="0"/>
              <a:t>Пантотеновая кислота</a:t>
            </a:r>
            <a:r>
              <a:rPr lang="ru-RU" dirty="0" smtClean="0"/>
              <a:t> (витамин В5) оказывает мощный </a:t>
            </a:r>
            <a:r>
              <a:rPr lang="ru-RU" dirty="0" err="1" smtClean="0"/>
              <a:t>репаративный</a:t>
            </a:r>
            <a:r>
              <a:rPr lang="ru-RU" dirty="0" smtClean="0"/>
              <a:t> эффект на слизистые. При недостатке в организме пантотеновой кислоты приводит образованию в </a:t>
            </a:r>
            <a:r>
              <a:rPr lang="ru-RU" u="sng" dirty="0" smtClean="0"/>
              <a:t>желудке</a:t>
            </a:r>
            <a:r>
              <a:rPr lang="ru-RU" dirty="0" smtClean="0"/>
              <a:t> избытка </a:t>
            </a:r>
            <a:r>
              <a:rPr lang="ru-RU" u="sng" dirty="0" smtClean="0"/>
              <a:t>соляной кислоты</a:t>
            </a:r>
            <a:r>
              <a:rPr lang="ru-RU" dirty="0" smtClean="0"/>
              <a:t>. Повышенные дозы пантотеновой кислоты, наоборот, тормозит секреторную функцию </a:t>
            </a:r>
            <a:r>
              <a:rPr lang="ru-RU" u="sng" dirty="0" smtClean="0"/>
              <a:t>желудка</a:t>
            </a:r>
            <a:r>
              <a:rPr lang="ru-RU" dirty="0" smtClean="0"/>
              <a:t>. Также пантотеновая кислота стимулирует </a:t>
            </a:r>
            <a:r>
              <a:rPr lang="ru-RU" u="sng" dirty="0" smtClean="0"/>
              <a:t>перистальтику</a:t>
            </a:r>
            <a:r>
              <a:rPr lang="ru-RU" dirty="0" smtClean="0"/>
              <a:t> </a:t>
            </a:r>
            <a:r>
              <a:rPr lang="ru-RU" u="sng" dirty="0" smtClean="0"/>
              <a:t>кишечника</a:t>
            </a:r>
            <a:r>
              <a:rPr lang="ru-RU" dirty="0" smtClean="0"/>
              <a:t>.</a:t>
            </a:r>
            <a:endParaRPr lang="ru-RU" dirty="0" smtClean="0"/>
          </a:p>
          <a:p>
            <a:pPr lvl="0"/>
            <a:r>
              <a:rPr lang="ru-RU" u="sng" dirty="0" smtClean="0"/>
              <a:t>Витамин U</a:t>
            </a:r>
            <a:r>
              <a:rPr lang="ru-RU" dirty="0" smtClean="0"/>
              <a:t> (</a:t>
            </a:r>
            <a:r>
              <a:rPr lang="ru-RU" dirty="0" err="1" smtClean="0"/>
              <a:t>метилметионинсульфония</a:t>
            </a:r>
            <a:r>
              <a:rPr lang="ru-RU" dirty="0" smtClean="0"/>
              <a:t> хлорид) способствует уменьшению желудочной </a:t>
            </a:r>
            <a:r>
              <a:rPr lang="ru-RU" u="sng" dirty="0" smtClean="0"/>
              <a:t>секреции</a:t>
            </a:r>
            <a:r>
              <a:rPr lang="ru-RU" dirty="0" smtClean="0"/>
              <a:t> и обуславливает обезболивающий эффект. Это достигается за счет того, что витамин U участвует в реакциях </a:t>
            </a:r>
            <a:r>
              <a:rPr lang="ru-RU" dirty="0" err="1" smtClean="0"/>
              <a:t>метилирования</a:t>
            </a:r>
            <a:r>
              <a:rPr lang="ru-RU" dirty="0" smtClean="0"/>
              <a:t> биогенных аминов. Например, </a:t>
            </a:r>
            <a:r>
              <a:rPr lang="ru-RU" dirty="0" err="1" smtClean="0"/>
              <a:t>метилируя</a:t>
            </a:r>
            <a:r>
              <a:rPr lang="ru-RU" dirty="0" smtClean="0"/>
              <a:t> </a:t>
            </a:r>
            <a:r>
              <a:rPr lang="ru-RU" u="sng" dirty="0" smtClean="0"/>
              <a:t>гистамин</a:t>
            </a:r>
            <a:r>
              <a:rPr lang="ru-RU" dirty="0" smtClean="0"/>
              <a:t>, </a:t>
            </a:r>
            <a:r>
              <a:rPr lang="ru-RU" u="sng" dirty="0" smtClean="0"/>
              <a:t>витамин U</a:t>
            </a:r>
            <a:r>
              <a:rPr lang="ru-RU" dirty="0" smtClean="0"/>
              <a:t> превращает его в неактивный </a:t>
            </a:r>
            <a:r>
              <a:rPr lang="ru-RU" dirty="0" err="1" smtClean="0"/>
              <a:t>N-метилгистамин</a:t>
            </a:r>
            <a:r>
              <a:rPr lang="ru-RU" dirty="0" smtClean="0"/>
              <a:t>.</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8388424" cy="2583160"/>
          </a:xfrm>
          <a:solidFill>
            <a:schemeClr val="bg1"/>
          </a:solidFill>
        </p:spPr>
        <p:txBody>
          <a:bodyPr>
            <a:normAutofit/>
          </a:bodyPr>
          <a:lstStyle/>
          <a:p>
            <a:r>
              <a:rPr lang="ru-RU" sz="6600" dirty="0" smtClean="0">
                <a:solidFill>
                  <a:srgbClr val="FF0000"/>
                </a:solidFill>
              </a:rPr>
              <a:t>Спасибо за внимание !</a:t>
            </a:r>
            <a:endParaRPr lang="ru-RU" sz="6600" dirty="0">
              <a:solidFill>
                <a:srgbClr val="FF0000"/>
              </a:solidFill>
            </a:endParaRPr>
          </a:p>
        </p:txBody>
      </p:sp>
      <p:sp>
        <p:nvSpPr>
          <p:cNvPr id="3" name="Содержимое 2"/>
          <p:cNvSpPr>
            <a:spLocks noGrp="1"/>
          </p:cNvSpPr>
          <p:nvPr>
            <p:ph sz="quarter" idx="1"/>
          </p:nvPr>
        </p:nvSpPr>
        <p:spPr>
          <a:xfrm>
            <a:off x="251520" y="5517232"/>
            <a:ext cx="4824536" cy="1045096"/>
          </a:xfrm>
        </p:spPr>
        <p:txBody>
          <a:bodyPr>
            <a:normAutofit/>
          </a:bodyPr>
          <a:lstStyle/>
          <a:p>
            <a:pPr>
              <a:buNone/>
            </a:pPr>
            <a:r>
              <a:rPr lang="ru-RU" sz="1400" dirty="0" smtClean="0"/>
              <a:t>  Подготовили </a:t>
            </a:r>
            <a:r>
              <a:rPr lang="ru-RU" sz="1400" dirty="0" err="1" smtClean="0"/>
              <a:t>Курдас</a:t>
            </a:r>
            <a:r>
              <a:rPr lang="ru-RU" sz="1400" dirty="0" smtClean="0"/>
              <a:t> Анастасия и </a:t>
            </a:r>
            <a:r>
              <a:rPr lang="ru-RU" sz="1400" dirty="0" err="1" smtClean="0"/>
              <a:t>Курдас</a:t>
            </a:r>
            <a:r>
              <a:rPr lang="ru-RU" sz="1400" dirty="0" smtClean="0"/>
              <a:t> Таисия</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96752"/>
            <a:ext cx="7772400" cy="648072"/>
          </a:xfrm>
        </p:spPr>
        <p:txBody>
          <a:bodyPr>
            <a:normAutofit fontScale="90000"/>
          </a:bodyPr>
          <a:lstStyle/>
          <a:p>
            <a:r>
              <a:rPr lang="ru-RU" b="1" dirty="0" smtClean="0"/>
              <a:t>Симптомы </a:t>
            </a:r>
            <a:r>
              <a:rPr lang="ru-RU" b="1" dirty="0" err="1" smtClean="0"/>
              <a:t>дисбактериоза</a:t>
            </a:r>
            <a:r>
              <a:rPr lang="ru-RU" b="1" dirty="0" smtClean="0"/>
              <a:t> кишечника у человека</a:t>
            </a:r>
            <a:r>
              <a:rPr lang="ru-RU" dirty="0" smtClean="0"/>
              <a:t/>
            </a:r>
            <a:br>
              <a:rPr lang="ru-RU" dirty="0" smtClean="0"/>
            </a:br>
            <a:endParaRPr lang="ru-RU" dirty="0"/>
          </a:p>
        </p:txBody>
      </p:sp>
      <p:sp>
        <p:nvSpPr>
          <p:cNvPr id="3" name="Содержимое 2"/>
          <p:cNvSpPr>
            <a:spLocks noGrp="1"/>
          </p:cNvSpPr>
          <p:nvPr>
            <p:ph sz="quarter" idx="1"/>
          </p:nvPr>
        </p:nvSpPr>
        <p:spPr>
          <a:xfrm>
            <a:off x="611560" y="1484784"/>
            <a:ext cx="8136904" cy="5373216"/>
          </a:xfrm>
        </p:spPr>
        <p:txBody>
          <a:bodyPr>
            <a:normAutofit fontScale="77500" lnSpcReduction="20000"/>
          </a:bodyPr>
          <a:lstStyle/>
          <a:p>
            <a:r>
              <a:rPr lang="ru-RU" dirty="0" smtClean="0"/>
              <a:t>       К основным </a:t>
            </a:r>
            <a:r>
              <a:rPr lang="ru-RU" b="1" dirty="0" smtClean="0"/>
              <a:t>симптомам </a:t>
            </a:r>
            <a:r>
              <a:rPr lang="ru-RU" b="1" dirty="0" err="1" smtClean="0"/>
              <a:t>дисбактериоза</a:t>
            </a:r>
            <a:r>
              <a:rPr lang="ru-RU" dirty="0" smtClean="0"/>
              <a:t> можно отнести все недомогания, которые могут возникнуть при неправильной работе кишечника и желудочно-кишечного тракта, а именно: снижение аппетита, появление, как жидкого стула, так и запора. Каловые выделения в подобных случаях могут иметь резкий неприятный запах. Продолжая список можно отметить такие симптомы болезни как: </a:t>
            </a:r>
          </a:p>
          <a:p>
            <a:pPr lvl="0"/>
            <a:r>
              <a:rPr lang="ru-RU" dirty="0" smtClean="0"/>
              <a:t>       - тошнота; </a:t>
            </a:r>
          </a:p>
          <a:p>
            <a:pPr lvl="0"/>
            <a:r>
              <a:rPr lang="ru-RU" dirty="0" smtClean="0"/>
              <a:t>       - рвота; </a:t>
            </a:r>
          </a:p>
          <a:p>
            <a:pPr lvl="0"/>
            <a:r>
              <a:rPr lang="ru-RU" dirty="0" smtClean="0"/>
              <a:t>       - вздутие живота после еды; </a:t>
            </a:r>
          </a:p>
          <a:p>
            <a:pPr lvl="0"/>
            <a:r>
              <a:rPr lang="ru-RU" dirty="0" smtClean="0"/>
              <a:t>       - учащенное высвобождение газов; </a:t>
            </a:r>
          </a:p>
          <a:p>
            <a:pPr lvl="0"/>
            <a:r>
              <a:rPr lang="ru-RU" dirty="0" smtClean="0"/>
              <a:t>       - общее ослабление организма; </a:t>
            </a:r>
          </a:p>
          <a:p>
            <a:pPr lvl="0"/>
            <a:r>
              <a:rPr lang="ru-RU" dirty="0" smtClean="0"/>
              <a:t>       - головные боли; </a:t>
            </a:r>
          </a:p>
          <a:p>
            <a:pPr lvl="0"/>
            <a:r>
              <a:rPr lang="ru-RU" dirty="0" smtClean="0"/>
              <a:t>       - повышение температуры. </a:t>
            </a:r>
          </a:p>
          <a:p>
            <a:r>
              <a:rPr lang="ru-RU" dirty="0" smtClean="0"/>
              <a:t/>
            </a:r>
            <a:br>
              <a:rPr lang="ru-RU" dirty="0" smtClean="0"/>
            </a:br>
            <a:r>
              <a:rPr lang="ru-RU" dirty="0" smtClean="0"/>
              <a:t>       Тяжесть и продолжительность симптомов болезни зависит от степени нарушенного баланса положительных и отрицательных бактерий кишечника и их количественного соотношения. </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6"/>
            <a:ext cx="7772400" cy="1412776"/>
          </a:xfrm>
        </p:spPr>
        <p:txBody>
          <a:bodyPr>
            <a:normAutofit/>
          </a:bodyPr>
          <a:lstStyle/>
          <a:p>
            <a:r>
              <a:rPr lang="ru-RU" b="1" dirty="0" smtClean="0"/>
              <a:t>Методы лечения </a:t>
            </a:r>
            <a:r>
              <a:rPr lang="ru-RU" b="1" dirty="0" err="1" smtClean="0"/>
              <a:t>дисбактериоза</a:t>
            </a:r>
            <a:r>
              <a:rPr lang="ru-RU" dirty="0" smtClean="0"/>
              <a:t/>
            </a:r>
            <a:br>
              <a:rPr lang="ru-RU" dirty="0" smtClean="0"/>
            </a:br>
            <a:endParaRPr lang="ru-RU" dirty="0"/>
          </a:p>
        </p:txBody>
      </p:sp>
      <p:sp>
        <p:nvSpPr>
          <p:cNvPr id="3" name="Содержимое 2"/>
          <p:cNvSpPr>
            <a:spLocks noGrp="1"/>
          </p:cNvSpPr>
          <p:nvPr>
            <p:ph sz="quarter" idx="1"/>
          </p:nvPr>
        </p:nvSpPr>
        <p:spPr>
          <a:xfrm>
            <a:off x="395536" y="1447800"/>
            <a:ext cx="8291264" cy="5221560"/>
          </a:xfrm>
        </p:spPr>
        <p:txBody>
          <a:bodyPr>
            <a:normAutofit lnSpcReduction="10000"/>
          </a:bodyPr>
          <a:lstStyle/>
          <a:p>
            <a:r>
              <a:rPr lang="ru-RU" dirty="0" smtClean="0"/>
              <a:t>       Для </a:t>
            </a:r>
            <a:r>
              <a:rPr lang="ru-RU" b="1" dirty="0" smtClean="0"/>
              <a:t>лечения </a:t>
            </a:r>
            <a:r>
              <a:rPr lang="ru-RU" b="1" dirty="0" err="1" smtClean="0"/>
              <a:t>дисбактериоза</a:t>
            </a:r>
            <a:r>
              <a:rPr lang="ru-RU" dirty="0" smtClean="0"/>
              <a:t> в первую очередь необходимо обратиться к врачу, который проведет тщательное медицинское обследование организма и назначит ряд мер по восстановлению вашей микрофлоры. Чаще всего в таких случаях больным прописывают лекарства, восстанавливающие биологический баланс полезных и отрицательных бактерий в желудке и кишечнике, а именно: </a:t>
            </a:r>
            <a:r>
              <a:rPr lang="ru-RU" dirty="0" err="1" smtClean="0"/>
              <a:t>фестал</a:t>
            </a:r>
            <a:r>
              <a:rPr lang="ru-RU" dirty="0" smtClean="0"/>
              <a:t>, </a:t>
            </a:r>
            <a:r>
              <a:rPr lang="ru-RU" dirty="0" err="1" smtClean="0"/>
              <a:t>бификол</a:t>
            </a:r>
            <a:r>
              <a:rPr lang="ru-RU" dirty="0" smtClean="0"/>
              <a:t>, </a:t>
            </a:r>
            <a:r>
              <a:rPr lang="ru-RU" dirty="0" err="1" smtClean="0"/>
              <a:t>лактобактерин</a:t>
            </a:r>
            <a:r>
              <a:rPr lang="ru-RU" dirty="0" smtClean="0"/>
              <a:t>, </a:t>
            </a:r>
            <a:r>
              <a:rPr lang="ru-RU" dirty="0" err="1" smtClean="0"/>
              <a:t>линекс</a:t>
            </a:r>
            <a:r>
              <a:rPr lang="ru-RU" dirty="0" smtClean="0"/>
              <a:t>, </a:t>
            </a:r>
            <a:r>
              <a:rPr lang="ru-RU" dirty="0" err="1" smtClean="0"/>
              <a:t>примадофилюс</a:t>
            </a:r>
            <a:r>
              <a:rPr lang="ru-RU" dirty="0" smtClean="0"/>
              <a:t> и др. Самостоятельное выявление и лечение </a:t>
            </a:r>
            <a:r>
              <a:rPr lang="ru-RU" dirty="0" err="1" smtClean="0"/>
              <a:t>дисбактериоза</a:t>
            </a:r>
            <a:r>
              <a:rPr lang="ru-RU" dirty="0" smtClean="0"/>
              <a:t> крайне опасно для здоровья человека, т.к. в большинстве случаев может привести только к отрицательным последствиям и более тяжелому течению болезни.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51520" y="620688"/>
            <a:ext cx="6264696" cy="6237312"/>
          </a:xfrm>
        </p:spPr>
        <p:txBody>
          <a:bodyPr>
            <a:normAutofit fontScale="92500" lnSpcReduction="10000"/>
          </a:bodyPr>
          <a:lstStyle/>
          <a:p>
            <a:r>
              <a:rPr lang="ru-RU" dirty="0" smtClean="0"/>
              <a:t>. Микрофлора кишечника это очень сложная система взаимодействия бактерий и микроорганизмов, восстановление которой, лучше всего доверить грамотному специалисту. </a:t>
            </a:r>
            <a:br>
              <a:rPr lang="ru-RU" dirty="0" smtClean="0"/>
            </a:br>
            <a:r>
              <a:rPr lang="ru-RU" dirty="0" smtClean="0"/>
              <a:t/>
            </a:r>
            <a:br>
              <a:rPr lang="ru-RU" dirty="0" smtClean="0"/>
            </a:br>
            <a:r>
              <a:rPr lang="ru-RU" dirty="0" smtClean="0"/>
              <a:t>       После лечения </a:t>
            </a:r>
            <a:r>
              <a:rPr lang="ru-RU" dirty="0" err="1" smtClean="0"/>
              <a:t>дисбактериоза</a:t>
            </a:r>
            <a:r>
              <a:rPr lang="ru-RU" dirty="0" smtClean="0"/>
              <a:t> и полного выздоровления больного шанс повторного заболевания может сохраняться в течении 2 месяцев. Для исключения подобных случаев необходимо </a:t>
            </a:r>
            <a:r>
              <a:rPr lang="ru-RU" b="1" dirty="0" smtClean="0"/>
              <a:t>укреплять иммунитет, принимать витамины, питаться только здоровой растительной пищей</a:t>
            </a:r>
            <a:r>
              <a:rPr lang="ru-RU" dirty="0" smtClean="0"/>
              <a:t> и строго в определенные часы, воздержаться от спиртных напитков, винограда и мучных изделий, приготовленных на дрожжевом тесте.</a:t>
            </a:r>
          </a:p>
          <a:p>
            <a:endParaRPr lang="ru-RU" dirty="0"/>
          </a:p>
        </p:txBody>
      </p:sp>
      <p:pic>
        <p:nvPicPr>
          <p:cNvPr id="4" name="Рисунок 3" descr="дисбактериоз кишечника симптомы лечение дисбактериоза"/>
          <p:cNvPicPr/>
          <p:nvPr/>
        </p:nvPicPr>
        <p:blipFill>
          <a:blip r:embed="rId2" cstate="print"/>
          <a:srcRect/>
          <a:stretch>
            <a:fillRect/>
          </a:stretch>
        </p:blipFill>
        <p:spPr bwMode="auto">
          <a:xfrm>
            <a:off x="5940152" y="260648"/>
            <a:ext cx="2627784" cy="237626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7772400" cy="882352"/>
          </a:xfrm>
        </p:spPr>
        <p:txBody>
          <a:bodyPr/>
          <a:lstStyle/>
          <a:p>
            <a:r>
              <a:rPr lang="ru-RU" b="1" dirty="0" smtClean="0"/>
              <a:t>Эрозивный </a:t>
            </a:r>
            <a:r>
              <a:rPr lang="ru-RU" b="1" dirty="0" err="1" smtClean="0"/>
              <a:t>бульбит</a:t>
            </a:r>
            <a:r>
              <a:rPr lang="ru-RU" dirty="0" smtClean="0"/>
              <a:t> </a:t>
            </a:r>
            <a:endParaRPr lang="ru-RU" dirty="0"/>
          </a:p>
        </p:txBody>
      </p:sp>
      <p:sp>
        <p:nvSpPr>
          <p:cNvPr id="3" name="Содержимое 2"/>
          <p:cNvSpPr>
            <a:spLocks noGrp="1"/>
          </p:cNvSpPr>
          <p:nvPr>
            <p:ph sz="quarter" idx="1"/>
          </p:nvPr>
        </p:nvSpPr>
        <p:spPr>
          <a:xfrm>
            <a:off x="0" y="1412776"/>
            <a:ext cx="4572000" cy="5293568"/>
          </a:xfrm>
        </p:spPr>
        <p:txBody>
          <a:bodyPr>
            <a:normAutofit fontScale="85000" lnSpcReduction="20000"/>
          </a:bodyPr>
          <a:lstStyle/>
          <a:p>
            <a:r>
              <a:rPr lang="ru-RU" b="1" dirty="0" smtClean="0"/>
              <a:t>Эрозивный </a:t>
            </a:r>
            <a:r>
              <a:rPr lang="ru-RU" b="1" dirty="0" err="1" smtClean="0"/>
              <a:t>бульбит</a:t>
            </a:r>
            <a:r>
              <a:rPr lang="ru-RU" dirty="0" smtClean="0"/>
              <a:t> – заболевание слизистой оболочки верхней части двенадцатиперстной кишки. Для него характерно кровотечение из эрозий, образованных в ходе течения </a:t>
            </a:r>
            <a:r>
              <a:rPr lang="ru-RU" dirty="0" err="1" smtClean="0"/>
              <a:t>бульбита</a:t>
            </a:r>
            <a:r>
              <a:rPr lang="ru-RU" dirty="0" smtClean="0"/>
              <a:t>. </a:t>
            </a:r>
            <a:r>
              <a:rPr lang="ru-RU" dirty="0" err="1" smtClean="0"/>
              <a:t>Бульбит</a:t>
            </a:r>
            <a:r>
              <a:rPr lang="ru-RU" dirty="0" smtClean="0"/>
              <a:t> является воспалительным заболеванием и разновидностью дуоденита. Это предшественник язвы. Заболевание не имеет возрастных ограничений, но страдают им чаще женщины и дети. Носит сезонный характер, может развиваться годами. </a:t>
            </a:r>
            <a:br>
              <a:rPr lang="ru-RU" dirty="0" smtClean="0"/>
            </a:br>
            <a:r>
              <a:rPr lang="ru-RU" dirty="0" smtClean="0"/>
              <a:t/>
            </a:r>
            <a:br>
              <a:rPr lang="ru-RU" dirty="0" smtClean="0"/>
            </a:br>
            <a:endParaRPr lang="ru-RU" dirty="0"/>
          </a:p>
        </p:txBody>
      </p:sp>
      <p:pic>
        <p:nvPicPr>
          <p:cNvPr id="4" name="Рисунок 3" descr="erozivnyi_bulbit.jpg"/>
          <p:cNvPicPr>
            <a:picLocks noChangeAspect="1"/>
          </p:cNvPicPr>
          <p:nvPr/>
        </p:nvPicPr>
        <p:blipFill>
          <a:blip r:embed="rId2" cstate="print"/>
          <a:stretch>
            <a:fillRect/>
          </a:stretch>
        </p:blipFill>
        <p:spPr>
          <a:xfrm>
            <a:off x="4572000" y="1052736"/>
            <a:ext cx="4381287" cy="532859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88640"/>
            <a:ext cx="7772400" cy="1988840"/>
          </a:xfrm>
        </p:spPr>
        <p:txBody>
          <a:bodyPr>
            <a:normAutofit/>
          </a:bodyPr>
          <a:lstStyle/>
          <a:p>
            <a:r>
              <a:rPr lang="ru-RU" dirty="0" smtClean="0"/>
              <a:t>       </a:t>
            </a:r>
            <a:r>
              <a:rPr lang="ru-RU" b="1" dirty="0" smtClean="0"/>
              <a:t>Симптомы возникновения эрозивного </a:t>
            </a:r>
            <a:r>
              <a:rPr lang="ru-RU" b="1" dirty="0" err="1" smtClean="0"/>
              <a:t>бульбита</a:t>
            </a:r>
            <a:r>
              <a:rPr lang="ru-RU" b="1" dirty="0" smtClean="0"/>
              <a:t>.</a:t>
            </a:r>
            <a:r>
              <a:rPr lang="ru-RU" dirty="0" smtClean="0"/>
              <a:t> </a:t>
            </a:r>
            <a:br>
              <a:rPr lang="ru-RU" dirty="0" smtClean="0"/>
            </a:br>
            <a:endParaRPr lang="ru-RU" dirty="0"/>
          </a:p>
        </p:txBody>
      </p:sp>
      <p:sp>
        <p:nvSpPr>
          <p:cNvPr id="3" name="Содержимое 2"/>
          <p:cNvSpPr>
            <a:spLocks noGrp="1"/>
          </p:cNvSpPr>
          <p:nvPr>
            <p:ph sz="quarter" idx="1"/>
          </p:nvPr>
        </p:nvSpPr>
        <p:spPr>
          <a:xfrm>
            <a:off x="251520" y="1844824"/>
            <a:ext cx="8435280" cy="5221560"/>
          </a:xfrm>
        </p:spPr>
        <p:txBody>
          <a:bodyPr>
            <a:normAutofit fontScale="92500" lnSpcReduction="20000"/>
          </a:bodyPr>
          <a:lstStyle/>
          <a:p>
            <a:r>
              <a:rPr lang="ru-RU" dirty="0" smtClean="0"/>
              <a:t>       Так как </a:t>
            </a:r>
            <a:r>
              <a:rPr lang="ru-RU" dirty="0" err="1" smtClean="0"/>
              <a:t>бульбит</a:t>
            </a:r>
            <a:r>
              <a:rPr lang="ru-RU" dirty="0" smtClean="0"/>
              <a:t> – заболевание желудочно-кишечного тракта, то и симптомы наблюдаются в области желудка и кишечника. Наиболее ярко проявляются в виде болей, когда желудок пустой. Голодные боли могут быть как днем, так и будить ото сна ночью. После приема пищи (минимум через час) </a:t>
            </a:r>
            <a:r>
              <a:rPr lang="ru-RU" b="1" dirty="0" smtClean="0"/>
              <a:t>появляется изжога</a:t>
            </a:r>
            <a:r>
              <a:rPr lang="ru-RU" dirty="0" smtClean="0"/>
              <a:t>. </a:t>
            </a:r>
            <a:br>
              <a:rPr lang="ru-RU" dirty="0" smtClean="0"/>
            </a:br>
            <a:r>
              <a:rPr lang="ru-RU" dirty="0" smtClean="0"/>
              <a:t/>
            </a:r>
            <a:br>
              <a:rPr lang="ru-RU" dirty="0" smtClean="0"/>
            </a:br>
            <a:r>
              <a:rPr lang="ru-RU" dirty="0" smtClean="0"/>
              <a:t/>
            </a:r>
            <a:br>
              <a:rPr lang="ru-RU" dirty="0" smtClean="0"/>
            </a:br>
            <a:r>
              <a:rPr lang="ru-RU" dirty="0" smtClean="0"/>
              <a:t>       Свидетельствовать об эрозивном </a:t>
            </a:r>
            <a:r>
              <a:rPr lang="ru-RU" dirty="0" err="1" smtClean="0"/>
              <a:t>бульбите</a:t>
            </a:r>
            <a:r>
              <a:rPr lang="ru-RU" dirty="0" smtClean="0"/>
              <a:t> могут запоры, отрыжка, </a:t>
            </a:r>
            <a:r>
              <a:rPr lang="ru-RU" b="1" dirty="0" smtClean="0"/>
              <a:t>вздутие живота после еды</a:t>
            </a:r>
            <a:r>
              <a:rPr lang="ru-RU" dirty="0" smtClean="0"/>
              <a:t> и рвота. Воспаление, а значит увеличение кишечника в размерах, может создавать ощущение </a:t>
            </a:r>
            <a:r>
              <a:rPr lang="ru-RU" dirty="0" err="1" smtClean="0"/>
              <a:t>распирания</a:t>
            </a:r>
            <a:r>
              <a:rPr lang="ru-RU" dirty="0" smtClean="0"/>
              <a:t>, </a:t>
            </a:r>
            <a:r>
              <a:rPr lang="ru-RU" b="1" dirty="0" smtClean="0"/>
              <a:t>боли в правом подреберье</a:t>
            </a:r>
            <a:r>
              <a:rPr lang="ru-RU" dirty="0" smtClean="0"/>
              <a:t>, ноющей боли отдающей в область пупка. При обострении наблюдается горькая отрыжка и рвота желчью. </a:t>
            </a:r>
            <a:br>
              <a:rPr lang="ru-RU" dirty="0" smtClean="0"/>
            </a:b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 </a:t>
            </a:r>
            <a:r>
              <a:rPr lang="ru-RU" b="1" dirty="0" smtClean="0"/>
              <a:t>Причины </a:t>
            </a:r>
            <a:r>
              <a:rPr lang="ru-RU" b="1" dirty="0" smtClean="0"/>
              <a:t>появления эрозивного </a:t>
            </a:r>
            <a:r>
              <a:rPr lang="ru-RU" b="1" dirty="0" err="1" smtClean="0"/>
              <a:t>бульбита</a:t>
            </a:r>
            <a:endParaRPr lang="ru-RU" dirty="0"/>
          </a:p>
        </p:txBody>
      </p:sp>
      <p:sp>
        <p:nvSpPr>
          <p:cNvPr id="3" name="Содержимое 2"/>
          <p:cNvSpPr>
            <a:spLocks noGrp="1"/>
          </p:cNvSpPr>
          <p:nvPr>
            <p:ph sz="quarter" idx="1"/>
          </p:nvPr>
        </p:nvSpPr>
        <p:spPr/>
        <p:txBody>
          <a:bodyPr>
            <a:normAutofit lnSpcReduction="10000"/>
          </a:bodyPr>
          <a:lstStyle/>
          <a:p>
            <a:pPr>
              <a:buNone/>
            </a:pPr>
            <a:r>
              <a:rPr lang="ru-RU" dirty="0" smtClean="0"/>
              <a:t/>
            </a:r>
            <a:br>
              <a:rPr lang="ru-RU" dirty="0" smtClean="0"/>
            </a:br>
            <a:r>
              <a:rPr lang="ru-RU" dirty="0" smtClean="0"/>
              <a:t>       Главной причиной появления эрозивного </a:t>
            </a:r>
            <a:r>
              <a:rPr lang="ru-RU" dirty="0" err="1" smtClean="0"/>
              <a:t>бульбита</a:t>
            </a:r>
            <a:r>
              <a:rPr lang="ru-RU" dirty="0" smtClean="0"/>
              <a:t> является изменение уровня кислотности желудочного сока. Это происходит на фоне болезней желудка (гастрит, дуоденит, </a:t>
            </a:r>
            <a:r>
              <a:rPr lang="ru-RU" b="1" u="sng" dirty="0" err="1" smtClean="0"/>
              <a:t>дисбактериоз</a:t>
            </a:r>
            <a:r>
              <a:rPr lang="ru-RU" dirty="0" smtClean="0"/>
              <a:t>), когда в двенадцатиперстную кишку попадает кислый желудочный сок. Спровоцировать </a:t>
            </a:r>
            <a:r>
              <a:rPr lang="ru-RU" dirty="0" err="1" smtClean="0"/>
              <a:t>бульбит</a:t>
            </a:r>
            <a:r>
              <a:rPr lang="ru-RU" dirty="0" smtClean="0"/>
              <a:t> могут: </a:t>
            </a:r>
            <a:r>
              <a:rPr lang="ru-RU" b="1" u="sng" dirty="0" smtClean="0"/>
              <a:t>вредные бактерии</a:t>
            </a:r>
            <a:r>
              <a:rPr lang="ru-RU" dirty="0" smtClean="0"/>
              <a:t>, паразиты (гельминты, </a:t>
            </a:r>
            <a:r>
              <a:rPr lang="ru-RU" dirty="0" err="1" smtClean="0"/>
              <a:t>лямблии</a:t>
            </a:r>
            <a:r>
              <a:rPr lang="ru-RU" dirty="0" smtClean="0"/>
              <a:t>), пищевые, алкогольные, химические отравления, инородные тела, попавшие в желудочно-кишечный тракт.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930226"/>
          </a:xfrm>
        </p:spPr>
        <p:txBody>
          <a:bodyPr>
            <a:normAutofit fontScale="90000"/>
          </a:bodyPr>
          <a:lstStyle/>
          <a:p>
            <a:r>
              <a:rPr lang="ru-RU" b="1" dirty="0" smtClean="0"/>
              <a:t>Способы лечения эрозивного </a:t>
            </a:r>
            <a:r>
              <a:rPr lang="ru-RU" b="1" dirty="0" err="1" smtClean="0"/>
              <a:t>бульбита</a:t>
            </a:r>
            <a:r>
              <a:rPr lang="ru-RU" dirty="0" smtClean="0"/>
              <a:t/>
            </a:r>
            <a:br>
              <a:rPr lang="ru-RU" dirty="0" smtClean="0"/>
            </a:br>
            <a:endParaRPr lang="ru-RU" dirty="0"/>
          </a:p>
        </p:txBody>
      </p:sp>
      <p:sp>
        <p:nvSpPr>
          <p:cNvPr id="3" name="Содержимое 2"/>
          <p:cNvSpPr>
            <a:spLocks noGrp="1"/>
          </p:cNvSpPr>
          <p:nvPr>
            <p:ph sz="quarter" idx="1"/>
          </p:nvPr>
        </p:nvSpPr>
        <p:spPr>
          <a:xfrm>
            <a:off x="467544" y="1628800"/>
            <a:ext cx="8147248" cy="5437584"/>
          </a:xfrm>
        </p:spPr>
        <p:txBody>
          <a:bodyPr>
            <a:normAutofit fontScale="77500" lnSpcReduction="20000"/>
          </a:bodyPr>
          <a:lstStyle/>
          <a:p>
            <a:pPr>
              <a:buNone/>
            </a:pPr>
            <a:r>
              <a:rPr lang="ru-RU" dirty="0" smtClean="0"/>
              <a:t/>
            </a:r>
            <a:br>
              <a:rPr lang="ru-RU" dirty="0" smtClean="0"/>
            </a:br>
            <a:r>
              <a:rPr lang="ru-RU" dirty="0" smtClean="0"/>
              <a:t>       При обнаружении симптомов болезни, ни в коем случае не </a:t>
            </a:r>
            <a:r>
              <a:rPr lang="ru-RU" b="1" dirty="0" smtClean="0"/>
              <a:t>прибегайте к самолечению</a:t>
            </a:r>
            <a:r>
              <a:rPr lang="ru-RU" dirty="0" smtClean="0"/>
              <a:t>. В данной ситуации это недопустимо. При любых недомоганиях и проблемах желудочно-кишечного тракта нужно сразу обратиться в клинику, где для диагностики используются </a:t>
            </a:r>
            <a:r>
              <a:rPr lang="ru-RU" dirty="0" err="1" smtClean="0"/>
              <a:t>дуоденоскопия</a:t>
            </a:r>
            <a:r>
              <a:rPr lang="ru-RU" dirty="0" smtClean="0"/>
              <a:t>, рентгенологическое исследование и пальпация. Это поспособствует поставить правильный диагноз и назначить необходимую терапию. </a:t>
            </a:r>
            <a:br>
              <a:rPr lang="ru-RU" dirty="0" smtClean="0"/>
            </a:br>
            <a:r>
              <a:rPr lang="ru-RU" dirty="0" smtClean="0"/>
              <a:t/>
            </a:r>
            <a:br>
              <a:rPr lang="ru-RU" dirty="0" smtClean="0"/>
            </a:br>
            <a:r>
              <a:rPr lang="ru-RU" dirty="0" smtClean="0"/>
              <a:t>       Так как данное заболевание поражает органы пищеварения, то первое, что назначит врач – диета. Под запрет употребления в пищу попадают: </a:t>
            </a:r>
            <a:r>
              <a:rPr lang="ru-RU" b="1" dirty="0" smtClean="0"/>
              <a:t>острое, жирное, жареное, кислое</a:t>
            </a:r>
            <a:r>
              <a:rPr lang="ru-RU" dirty="0" smtClean="0"/>
              <a:t>, газированные напитки – все, что может спровоцировать повышение кислотности и выплеск желудочного сока в кишечник. Кроме диеты следует установить определенные временные рамки для приема пищи, а именно, отказаться от перекусов и «сухомятки» и принимать пищу в одно и то же время. </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93</TotalTime>
  <Words>1185</Words>
  <Application>Microsoft Office PowerPoint</Application>
  <PresentationFormat>Экран (4:3)</PresentationFormat>
  <Paragraphs>117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Справедливость</vt:lpstr>
      <vt:lpstr>Болезни пищеварительной системы</vt:lpstr>
      <vt:lpstr>Дисбактериоз кишечника </vt:lpstr>
      <vt:lpstr>Симптомы дисбактериоза кишечника у человека </vt:lpstr>
      <vt:lpstr>Методы лечения дисбактериоза </vt:lpstr>
      <vt:lpstr>Слайд 5</vt:lpstr>
      <vt:lpstr>Эрозивный бульбит </vt:lpstr>
      <vt:lpstr>       Симптомы возникновения эрозивного бульбита.  </vt:lpstr>
      <vt:lpstr>  Причины появления эрозивного бульбита</vt:lpstr>
      <vt:lpstr>Способы лечения эрозивного бульбита </vt:lpstr>
      <vt:lpstr>Слайд 10</vt:lpstr>
      <vt:lpstr>Панкреатит</vt:lpstr>
      <vt:lpstr>Классификация </vt:lpstr>
      <vt:lpstr>Слайд 13</vt:lpstr>
      <vt:lpstr>Причины панкреатита</vt:lpstr>
      <vt:lpstr>Клинические проявления </vt:lpstr>
      <vt:lpstr>Лечение</vt:lpstr>
      <vt:lpstr>Слайд 17</vt:lpstr>
      <vt:lpstr>Язва желудка</vt:lpstr>
      <vt:lpstr>Слайд 19</vt:lpstr>
      <vt:lpstr>Слайд 20</vt:lpstr>
      <vt:lpstr>Причины</vt:lpstr>
      <vt:lpstr>Симптомы</vt:lpstr>
      <vt:lpstr>Диагностика </vt:lpstr>
      <vt:lpstr>Лечение </vt:lpstr>
      <vt:lpstr>Спасибо за внимание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Болезни пищеварительной системы</dc:title>
  <dc:creator>Гость</dc:creator>
  <cp:lastModifiedBy>Гость</cp:lastModifiedBy>
  <cp:revision>11</cp:revision>
  <dcterms:created xsi:type="dcterms:W3CDTF">2015-02-15T12:07:42Z</dcterms:created>
  <dcterms:modified xsi:type="dcterms:W3CDTF">2015-02-15T13:41:04Z</dcterms:modified>
</cp:coreProperties>
</file>