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77" r:id="rId4"/>
    <p:sldId id="279" r:id="rId5"/>
    <p:sldId id="275" r:id="rId6"/>
    <p:sldId id="258" r:id="rId7"/>
    <p:sldId id="276" r:id="rId8"/>
    <p:sldId id="259" r:id="rId9"/>
    <p:sldId id="260" r:id="rId10"/>
    <p:sldId id="278" r:id="rId11"/>
    <p:sldId id="262" r:id="rId12"/>
    <p:sldId id="263" r:id="rId13"/>
    <p:sldId id="264" r:id="rId14"/>
    <p:sldId id="265" r:id="rId15"/>
    <p:sldId id="266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330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push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push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push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push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push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05.12.2013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push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05.12.2013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push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05.12.2013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push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05.12.2013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push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05.12.2013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push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05.12.2013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push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05.12.2013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push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14348" y="357166"/>
            <a:ext cx="7772400" cy="1470025"/>
          </a:xfrm>
        </p:spPr>
        <p:txBody>
          <a:bodyPr>
            <a:normAutofit/>
          </a:bodyPr>
          <a:lstStyle/>
          <a:p>
            <a:r>
              <a:rPr lang="en-US" sz="8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Ideal Family</a:t>
            </a:r>
            <a:endParaRPr lang="ru-RU" sz="8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Were prepared by</a:t>
            </a:r>
            <a:br>
              <a:rPr lang="en-US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Iryna</a:t>
            </a:r>
            <a:r>
              <a:rPr lang="en-US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Molokova</a:t>
            </a:r>
            <a:r>
              <a:rPr lang="en-US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and</a:t>
            </a:r>
            <a:br>
              <a:rPr lang="en-US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Ilona</a:t>
            </a:r>
            <a:r>
              <a:rPr lang="en-US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Synytsia</a:t>
            </a:r>
            <a:endParaRPr lang="ru-RU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push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572132" y="357166"/>
            <a:ext cx="3571868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i="1" dirty="0" smtClean="0"/>
              <a:t>The first point is that in most instances there is a better relationship between family members in single parent families.</a:t>
            </a:r>
            <a:endParaRPr lang="ru-RU" sz="2800" b="1" i="1" dirty="0"/>
          </a:p>
        </p:txBody>
      </p:sp>
      <p:pic>
        <p:nvPicPr>
          <p:cNvPr id="1026" name="Picture 2" descr="http://i2.woman.ru/images/article/7/a/img_7a382cf2e8d47feb989ebf04a3e39c7b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5429250" cy="3876676"/>
          </a:xfrm>
          <a:prstGeom prst="rect">
            <a:avLst/>
          </a:prstGeom>
          <a:noFill/>
        </p:spPr>
      </p:pic>
      <p:pic>
        <p:nvPicPr>
          <p:cNvPr id="1028" name="Picture 4" descr="https://encrypted-tbn1.gstatic.com/images?q=tbn:ANd9GcTpiKUzOpvPZ4RD6JgCRP5BOnQFM-X__bUiLzbNIuVRgYlAAF_yNw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57752" y="3214686"/>
            <a:ext cx="4291065" cy="3643314"/>
          </a:xfrm>
          <a:prstGeom prst="rect">
            <a:avLst/>
          </a:prstGeom>
          <a:noFill/>
        </p:spPr>
      </p:pic>
      <p:pic>
        <p:nvPicPr>
          <p:cNvPr id="1032" name="Picture 8" descr="http://dlya-woman.ru/wp-content/uploads/2013/05/vliyanie-otca-na-lichnost-rebenka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3643314"/>
            <a:ext cx="4998176" cy="3214686"/>
          </a:xfrm>
          <a:prstGeom prst="rect">
            <a:avLst/>
          </a:prstGeom>
          <a:noFill/>
        </p:spPr>
      </p:pic>
    </p:spTree>
  </p:cSld>
  <p:clrMapOvr>
    <a:masterClrMapping/>
  </p:clrMapOvr>
  <p:transition>
    <p:push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http://www.clipart.net.ua/images/clip536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0" y="2887682"/>
            <a:ext cx="3500430" cy="3970318"/>
          </a:xfrm>
          <a:prstGeom prst="rect">
            <a:avLst/>
          </a:prstGeom>
          <a:effectLst>
            <a:outerShdw blurRad="444500" dist="88900" dir="11460000" algn="ctr" rotWithShape="0">
              <a:srgbClr val="000000"/>
            </a:outerShdw>
          </a:effectLst>
        </p:spPr>
        <p:txBody>
          <a:bodyPr wrap="square">
            <a:spAutoFit/>
          </a:bodyPr>
          <a:lstStyle/>
          <a:p>
            <a:r>
              <a:rPr lang="en-US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Relationship </a:t>
            </a:r>
            <a:r>
              <a:rPr lang="en-US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consists of giving and receiving. In other words, there could be the perfect family, but if no one thinks about the others it is impossible to live happy together. </a:t>
            </a:r>
            <a:endParaRPr lang="ru-RU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push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http://cs540109.vk.me/c7003/v7003693/219c/SXNmMjY0-lU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4643438" cy="6858000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4643438" y="0"/>
            <a:ext cx="4500562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i="1" dirty="0" smtClean="0"/>
              <a:t>There is </a:t>
            </a:r>
            <a:r>
              <a:rPr lang="en-US" sz="2800" b="1" i="1" dirty="0" smtClean="0"/>
              <a:t>no classification exists, which is perfect for society. Neither a nuclear family nor any other family can live without any problems. This means that a family can look like the perfect family for years, always obliging and friendly.</a:t>
            </a:r>
            <a:endParaRPr lang="ru-RU" sz="2800" b="1" i="1" dirty="0"/>
          </a:p>
        </p:txBody>
      </p:sp>
      <p:pic>
        <p:nvPicPr>
          <p:cNvPr id="7" name="Picture 6" descr="http://us.123rf.com/400wm/400/400/lanak/lanak1107/lanak110700207/10088321-n-n--n-n-----n-n---noen----n-noe--n--n----n-n-n------balnket----n-n----nf-n---n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43438" y="3958462"/>
            <a:ext cx="4286248" cy="2899538"/>
          </a:xfrm>
          <a:prstGeom prst="rect">
            <a:avLst/>
          </a:prstGeom>
          <a:noFill/>
        </p:spPr>
      </p:pic>
    </p:spTree>
  </p:cSld>
  <p:clrMapOvr>
    <a:masterClrMapping/>
  </p:clrMapOvr>
  <p:transition>
    <p:push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http://us.123rf.com/400wm/400/400/kurhan/kurhan1109/kurhan110900427/10631016-n--n-n-----n-n---noen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0" y="0"/>
            <a:ext cx="4572000" cy="224676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 conclusion, the question “Which is the ideal family?” is really difficult to answer, because everyone has another opinion of it.</a:t>
            </a:r>
            <a:endParaRPr lang="ru-RU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push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http://i.allday.ru/uploads/posts/2010-05/1273608249_happy_family-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4429124" y="214290"/>
            <a:ext cx="4572000" cy="267765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Because of that there cannot be a ideal family which contains the meaning of everyone. It depends on many factors. You always have to look at all of them. </a:t>
            </a:r>
            <a:endParaRPr lang="ru-RU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push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357158" y="3143248"/>
            <a:ext cx="8229600" cy="1143000"/>
          </a:xfrm>
        </p:spPr>
        <p:txBody>
          <a:bodyPr>
            <a:noAutofit/>
          </a:bodyPr>
          <a:lstStyle/>
          <a:p>
            <a:r>
              <a:rPr lang="en-US" sz="8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end</a:t>
            </a:r>
            <a:endParaRPr lang="ru-RU" sz="8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push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2" name="Picture 4" descr="http://svoya.ucoz.ru/_ph/18/16351055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85728"/>
            <a:ext cx="9144000" cy="6072230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4786314" y="1142984"/>
            <a:ext cx="4643438" cy="3416320"/>
          </a:xfrm>
          <a:prstGeom prst="rect">
            <a:avLst/>
          </a:prstGeom>
          <a:ln>
            <a:noFill/>
          </a:ln>
          <a:effectLst>
            <a:outerShdw blurRad="711200" algn="ctr" rotWithShape="0">
              <a:srgbClr val="000000"/>
            </a:outerShdw>
          </a:effectLst>
          <a:scene3d>
            <a:camera prst="orthographicFront"/>
            <a:lightRig rig="threePt" dir="t"/>
          </a:scene3d>
          <a:sp3d/>
        </p:spPr>
        <p:txBody>
          <a:bodyPr wrap="square">
            <a:spAutoFit/>
          </a:bodyPr>
          <a:lstStyle/>
          <a:p>
            <a:r>
              <a:rPr lang="en-US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Everyone has his own definition of what a family should be like. The meaning of a family is different to each of us.</a:t>
            </a:r>
            <a:endParaRPr lang="ru-RU" sz="3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push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929322" y="1571612"/>
            <a:ext cx="3214678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i="1" dirty="0" smtClean="0"/>
              <a:t>Therefore by sociologists giving definitions to what a family is, we do not have a clear idea of what family is and not all definitions adept to all families.</a:t>
            </a:r>
            <a:endParaRPr lang="ru-RU" sz="2800" b="1" i="1" dirty="0"/>
          </a:p>
        </p:txBody>
      </p:sp>
      <p:pic>
        <p:nvPicPr>
          <p:cNvPr id="2050" name="Picture 2" descr="http://edelvaice.com/myimages/papka/family-rastr0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5429256" cy="6858000"/>
          </a:xfrm>
          <a:prstGeom prst="rect">
            <a:avLst/>
          </a:prstGeom>
          <a:noFill/>
        </p:spPr>
      </p:pic>
    </p:spTree>
  </p:cSld>
  <p:clrMapOvr>
    <a:masterClrMapping/>
  </p:clrMapOvr>
  <p:transition>
    <p:push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4572000" cy="3108543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2800" b="1" i="1" dirty="0" smtClean="0"/>
              <a:t>Every </a:t>
            </a:r>
            <a:r>
              <a:rPr lang="en-US" sz="2800" b="1" i="1" dirty="0" smtClean="0"/>
              <a:t>person in this world has another meaning of the family which is perfect for society. A person who lives in Africa has another idea of the perfect family than someone who lives in Austria.</a:t>
            </a:r>
            <a:endParaRPr lang="ru-RU" sz="2800" b="1" i="1" dirty="0"/>
          </a:p>
        </p:txBody>
      </p:sp>
      <p:pic>
        <p:nvPicPr>
          <p:cNvPr id="3" name="Picture 6" descr="http://img.all-clipart.net/prewu/18642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72065" y="0"/>
            <a:ext cx="4071935" cy="6858000"/>
          </a:xfrm>
          <a:prstGeom prst="rect">
            <a:avLst/>
          </a:prstGeom>
          <a:noFill/>
        </p:spPr>
      </p:pic>
      <p:pic>
        <p:nvPicPr>
          <p:cNvPr id="36866" name="Picture 2" descr="http://thumbs.dreamstime.com/x/%D0%B0%D1%84%D1%80%D0%B8%D0%BA%D0%B0%D0%BD%D1%81%D0%BA%D0%B0%D1%8F-%D1%81%D0%B5%D0%BC%D1%8C%D1%8F-%D1%81%D1%87%D0%B0%D1%81%D1%82%D0%BB%D0%B8%D0%B2%D0%B0%D1%8F-7581136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3071810"/>
            <a:ext cx="5072066" cy="3786190"/>
          </a:xfrm>
          <a:prstGeom prst="rect">
            <a:avLst/>
          </a:prstGeom>
          <a:noFill/>
        </p:spPr>
      </p:pic>
    </p:spTree>
  </p:cSld>
  <p:clrMapOvr>
    <a:masterClrMapping/>
  </p:clrMapOvr>
  <p:transition>
    <p:push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57158" y="285728"/>
            <a:ext cx="4357686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i="1" dirty="0" smtClean="0"/>
              <a:t>There </a:t>
            </a:r>
            <a:r>
              <a:rPr lang="en-US" sz="2800" b="1" i="1" dirty="0" smtClean="0"/>
              <a:t>is no “ideal family”. In the following </a:t>
            </a:r>
            <a:r>
              <a:rPr lang="en-US" sz="2800" b="1" i="1" dirty="0" smtClean="0"/>
              <a:t>presentation we’ll </a:t>
            </a:r>
            <a:r>
              <a:rPr lang="en-US" sz="2800" b="1" i="1" dirty="0" smtClean="0"/>
              <a:t>explain why.</a:t>
            </a:r>
            <a:endParaRPr lang="ru-RU" sz="2800" b="1" i="1" dirty="0"/>
          </a:p>
        </p:txBody>
      </p:sp>
      <p:pic>
        <p:nvPicPr>
          <p:cNvPr id="4100" name="Picture 4" descr="http://mamapapaimalish.ru/mpicts/moy_rebenok/novorojdenniy/priuchaem_k_gorshku-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857364"/>
            <a:ext cx="4000496" cy="5000636"/>
          </a:xfrm>
          <a:prstGeom prst="rect">
            <a:avLst/>
          </a:prstGeom>
          <a:noFill/>
        </p:spPr>
      </p:pic>
      <p:pic>
        <p:nvPicPr>
          <p:cNvPr id="4102" name="Picture 6" descr="http://boyko.ru/wp-content/uploads/2013/08/article-20130820-sollerti-middleton-01-634x42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643306" y="2857496"/>
            <a:ext cx="5500694" cy="4000504"/>
          </a:xfrm>
          <a:prstGeom prst="rect">
            <a:avLst/>
          </a:prstGeom>
          <a:noFill/>
        </p:spPr>
      </p:pic>
      <p:pic>
        <p:nvPicPr>
          <p:cNvPr id="4104" name="Picture 8" descr="http://www.mamul.am/images/photos/130515/afrikayi-vayri-kenda-n36308-1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786314" y="0"/>
            <a:ext cx="4357686" cy="2857496"/>
          </a:xfrm>
          <a:prstGeom prst="rect">
            <a:avLst/>
          </a:prstGeom>
          <a:noFill/>
        </p:spPr>
      </p:pic>
    </p:spTree>
  </p:cSld>
  <p:clrMapOvr>
    <a:masterClrMapping/>
  </p:clrMapOvr>
  <p:transition>
    <p:push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3786190"/>
            <a:ext cx="4429124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i="1" dirty="0" smtClean="0"/>
              <a:t>It </a:t>
            </a:r>
            <a:r>
              <a:rPr lang="en-US" sz="2800" b="1" i="1" dirty="0" smtClean="0"/>
              <a:t>does not matter what the constellation of a family is. For example, if there is a mother, a father and two children, for most people it seems that this is a perfect family. </a:t>
            </a:r>
            <a:endParaRPr lang="ru-RU" sz="2800" b="1" i="1" dirty="0"/>
          </a:p>
        </p:txBody>
      </p:sp>
      <p:pic>
        <p:nvPicPr>
          <p:cNvPr id="8" name="Picture 2" descr="http://www.fotokanal.com/images/46/picture-1399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4500562" cy="3500438"/>
          </a:xfrm>
          <a:prstGeom prst="rect">
            <a:avLst/>
          </a:prstGeom>
          <a:noFill/>
        </p:spPr>
      </p:pic>
      <p:pic>
        <p:nvPicPr>
          <p:cNvPr id="21508" name="Picture 4" descr="http://sitewomen.com/wp-content/uploads/2013/05/orign6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357686" y="3357562"/>
            <a:ext cx="4786314" cy="3500439"/>
          </a:xfrm>
          <a:prstGeom prst="rect">
            <a:avLst/>
          </a:prstGeom>
          <a:noFill/>
        </p:spPr>
      </p:pic>
      <p:pic>
        <p:nvPicPr>
          <p:cNvPr id="21510" name="Picture 6" descr="http://us.123rf.com/400wm/400/400/andresr/andresr0906/andresr090600053/4970074-happy-family-having-fun-in-front-of-their-house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357686" y="0"/>
            <a:ext cx="4786314" cy="3500438"/>
          </a:xfrm>
          <a:prstGeom prst="rect">
            <a:avLst/>
          </a:prstGeom>
          <a:noFill/>
        </p:spPr>
      </p:pic>
    </p:spTree>
  </p:cSld>
  <p:clrMapOvr>
    <a:masterClrMapping/>
  </p:clrMapOvr>
  <p:transition>
    <p:push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572132" y="3429000"/>
            <a:ext cx="3571868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i="1" dirty="0" smtClean="0"/>
              <a:t>But think of the situation that the father or mother is an alcoholic. No one knows, outwardly it appears that everyone is happy.</a:t>
            </a:r>
            <a:endParaRPr lang="ru-RU" sz="2800" b="1" i="1" dirty="0"/>
          </a:p>
        </p:txBody>
      </p:sp>
      <p:pic>
        <p:nvPicPr>
          <p:cNvPr id="3074" name="Picture 2" descr="http://s50.radikal.ru/i128/1002/f7/097ff86bd26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4357686" cy="3275779"/>
          </a:xfrm>
          <a:prstGeom prst="rect">
            <a:avLst/>
          </a:prstGeom>
          <a:noFill/>
        </p:spPr>
      </p:pic>
      <p:pic>
        <p:nvPicPr>
          <p:cNvPr id="3076" name="Picture 4" descr="http://luckyfamilyman.ru/wp-content/uploads/2012/05/ssora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381500" y="0"/>
            <a:ext cx="4762500" cy="3286124"/>
          </a:xfrm>
          <a:prstGeom prst="rect">
            <a:avLst/>
          </a:prstGeom>
          <a:noFill/>
        </p:spPr>
      </p:pic>
      <p:pic>
        <p:nvPicPr>
          <p:cNvPr id="3078" name="Picture 6" descr="http://www.materinstvo.ru/skins/default/public/images/articles/s2208_1232517735_1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3286124"/>
            <a:ext cx="5214942" cy="3571876"/>
          </a:xfrm>
          <a:prstGeom prst="rect">
            <a:avLst/>
          </a:prstGeom>
          <a:noFill/>
        </p:spPr>
      </p:pic>
    </p:spTree>
  </p:cSld>
  <p:clrMapOvr>
    <a:masterClrMapping/>
  </p:clrMapOvr>
  <p:transition>
    <p:push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4572000" y="0"/>
            <a:ext cx="4572000" cy="38164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2800" b="1" i="1" dirty="0" smtClean="0"/>
              <a:t>It </a:t>
            </a:r>
            <a:r>
              <a:rPr lang="en-US" sz="2800" b="1" i="1" dirty="0" smtClean="0"/>
              <a:t>is not important if the parents are the “real” parents, this means that the children are adopted. For instance, most of the children who are adopted have a considerably better life than before. </a:t>
            </a:r>
            <a:r>
              <a:rPr lang="en-US" dirty="0" smtClean="0"/>
              <a:t/>
            </a:r>
            <a:br>
              <a:rPr lang="en-US" dirty="0" smtClean="0"/>
            </a:br>
            <a:endParaRPr lang="ru-RU" dirty="0"/>
          </a:p>
        </p:txBody>
      </p:sp>
      <p:pic>
        <p:nvPicPr>
          <p:cNvPr id="20484" name="Picture 4" descr="http://stolik.org/uploads/posts/2011-06/1307722183_150606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4572000" cy="3429000"/>
          </a:xfrm>
          <a:prstGeom prst="rect">
            <a:avLst/>
          </a:prstGeom>
          <a:noFill/>
        </p:spPr>
      </p:pic>
      <p:pic>
        <p:nvPicPr>
          <p:cNvPr id="20486" name="Picture 6" descr="http://i2.otzovik.com/2010/12/38321/img/22347223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3524250"/>
            <a:ext cx="5572092" cy="3333750"/>
          </a:xfrm>
          <a:prstGeom prst="rect">
            <a:avLst/>
          </a:prstGeom>
          <a:noFill/>
        </p:spPr>
      </p:pic>
      <p:pic>
        <p:nvPicPr>
          <p:cNvPr id="20482" name="Picture 2" descr="http://zerx.ru/uploads/posts/2013-02/1362034884_t3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72000" y="3429001"/>
            <a:ext cx="4572000" cy="3429000"/>
          </a:xfrm>
          <a:prstGeom prst="rect">
            <a:avLst/>
          </a:prstGeom>
          <a:noFill/>
        </p:spPr>
      </p:pic>
    </p:spTree>
  </p:cSld>
  <p:clrMapOvr>
    <a:masterClrMapping/>
  </p:clrMapOvr>
  <p:transition>
    <p:push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http://eda.2k.ua/content/news/136601836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5470407" cy="4143380"/>
          </a:xfrm>
          <a:prstGeom prst="rect">
            <a:avLst/>
          </a:prstGeom>
          <a:noFill/>
        </p:spPr>
      </p:pic>
      <p:pic>
        <p:nvPicPr>
          <p:cNvPr id="19462" name="Picture 6" descr="http://im.kommersant.ru/Issues.photo/WEEKLY/2013/002/KMO_131733_00045_1_t206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429256" y="0"/>
            <a:ext cx="3714744" cy="4968472"/>
          </a:xfrm>
          <a:prstGeom prst="rect">
            <a:avLst/>
          </a:prstGeom>
          <a:noFill/>
        </p:spPr>
      </p:pic>
      <p:pic>
        <p:nvPicPr>
          <p:cNvPr id="19464" name="Picture 8" descr="http://pokupon.ua/uploaded/new_campaign_pictures/2939/data/main720x340/healthfam01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000364" y="3619499"/>
            <a:ext cx="6143636" cy="3238501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0" y="4071942"/>
            <a:ext cx="3286116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i="1" dirty="0" smtClean="0"/>
              <a:t>There </a:t>
            </a:r>
            <a:r>
              <a:rPr lang="en-US" sz="2800" b="1" i="1" dirty="0" smtClean="0"/>
              <a:t>is no connection between family constellation and relationships between family members. </a:t>
            </a:r>
            <a:endParaRPr lang="ru-RU" sz="2800" b="1" i="1" dirty="0"/>
          </a:p>
        </p:txBody>
      </p:sp>
    </p:spTree>
  </p:cSld>
  <p:clrMapOvr>
    <a:masterClrMapping/>
  </p:clrMapOvr>
  <p:transition>
    <p:push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207</TotalTime>
  <Words>391</Words>
  <PresentationFormat>Экран (4:3)</PresentationFormat>
  <Paragraphs>16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Тема Office</vt:lpstr>
      <vt:lpstr>Ideal Family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The end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Ideal Family</dc:title>
  <cp:lastModifiedBy>Hakker</cp:lastModifiedBy>
  <cp:revision>22</cp:revision>
  <dcterms:modified xsi:type="dcterms:W3CDTF">2013-12-05T22:09:23Z</dcterms:modified>
</cp:coreProperties>
</file>