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6"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F519C4E7-A4A5-48D8-8B4E-D8AF53311BF7}" type="datetimeFigureOut">
              <a:rPr lang="ru-RU" smtClean="0"/>
              <a:t>28.03.2015</a:t>
            </a:fld>
            <a:endParaRPr lang="ru-RU"/>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ru-RU"/>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42669721-E653-43DD-A5F9-5AF30B3CF93F}" type="slidenum">
              <a:rPr lang="ru-RU" smtClean="0"/>
              <a:t>‹#›</a:t>
            </a:fld>
            <a:endParaRPr lang="ru-RU"/>
          </a:p>
        </p:txBody>
      </p:sp>
    </p:spTree>
    <p:extLst>
      <p:ext uri="{BB962C8B-B14F-4D97-AF65-F5344CB8AC3E}">
        <p14:creationId xmlns:p14="http://schemas.microsoft.com/office/powerpoint/2010/main" val="1075424130"/>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19C4E7-A4A5-48D8-8B4E-D8AF53311BF7}" type="datetimeFigureOut">
              <a:rPr lang="ru-RU" smtClean="0"/>
              <a:t>28.03.2015</a:t>
            </a:fld>
            <a:endParaRPr lang="ru-RU"/>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1300057749"/>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Заголовок и подпись">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F519C4E7-A4A5-48D8-8B4E-D8AF53311BF7}"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2778885976"/>
      </p:ext>
    </p:extLst>
  </p:cSld>
  <p:clrMapOvr>
    <a:masterClrMapping/>
  </p:clrMapOvr>
  <p:transition spd="slow">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Цитата с подписью">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ru-RU" smtClean="0"/>
              <a:t>Образец заголовка</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F519C4E7-A4A5-48D8-8B4E-D8AF53311BF7}"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3472311314"/>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Карточка имени">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19C4E7-A4A5-48D8-8B4E-D8AF53311BF7}"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2857223776"/>
      </p:ext>
    </p:extLst>
  </p:cSld>
  <p:clrMapOvr>
    <a:masterClrMapping/>
  </p:clrMapOvr>
  <p:transition spd="slow">
    <p:wip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519C4E7-A4A5-48D8-8B4E-D8AF53311BF7}" type="datetimeFigureOut">
              <a:rPr lang="ru-RU" smtClean="0"/>
              <a:t>28.03.2015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4176975868"/>
      </p:ext>
    </p:extLst>
  </p:cSld>
  <p:clrMapOvr>
    <a:masterClrMapping/>
  </p:clrMapOvr>
  <p:transition spd="slow">
    <p:wip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ru-RU" smtClean="0"/>
              <a:t>Образец заголовка</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519C4E7-A4A5-48D8-8B4E-D8AF53311BF7}" type="datetimeFigureOut">
              <a:rPr lang="ru-RU" smtClean="0"/>
              <a:t>28.03.2015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143359938"/>
      </p:ext>
    </p:extLst>
  </p:cSld>
  <p:clrMapOvr>
    <a:masterClrMapping/>
  </p:clrMapOvr>
  <p:transition spd="slow">
    <p:wip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19C4E7-A4A5-48D8-8B4E-D8AF53311BF7}"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1948940138"/>
      </p:ext>
    </p:extLst>
  </p:cSld>
  <p:clrMapOvr>
    <a:masterClrMapping/>
  </p:clrMapOvr>
  <p:transition spd="slow">
    <p:wip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19C4E7-A4A5-48D8-8B4E-D8AF53311BF7}"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3974896491"/>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519C4E7-A4A5-48D8-8B4E-D8AF53311BF7}"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2475984906"/>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519C4E7-A4A5-48D8-8B4E-D8AF53311BF7}" type="datetimeFigureOut">
              <a:rPr lang="ru-RU" smtClean="0"/>
              <a:t>28.03.2015</a:t>
            </a:fld>
            <a:endParaRPr lang="ru-RU"/>
          </a:p>
        </p:txBody>
      </p:sp>
      <p:sp>
        <p:nvSpPr>
          <p:cNvPr id="5" name="Footer Placeholder 4"/>
          <p:cNvSpPr>
            <a:spLocks noGrp="1"/>
          </p:cNvSpPr>
          <p:nvPr>
            <p:ph type="ftr" sz="quarter" idx="11"/>
          </p:nvPr>
        </p:nvSpPr>
        <p:spPr/>
        <p:txBody>
          <a:bodyPr/>
          <a:lstStyle/>
          <a:p>
            <a:endParaRPr lang="ru-RU"/>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2050298030"/>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F519C4E7-A4A5-48D8-8B4E-D8AF53311BF7}" type="datetimeFigureOut">
              <a:rPr lang="ru-RU" smtClean="0"/>
              <a:t>28.03.2015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2995898722"/>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519C4E7-A4A5-48D8-8B4E-D8AF53311BF7}" type="datetimeFigureOut">
              <a:rPr lang="ru-RU" smtClean="0"/>
              <a:t>28.03.2015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465688781"/>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519C4E7-A4A5-48D8-8B4E-D8AF53311BF7}" type="datetimeFigureOut">
              <a:rPr lang="ru-RU" smtClean="0"/>
              <a:t>28.03.2015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438101857"/>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19C4E7-A4A5-48D8-8B4E-D8AF53311BF7}" type="datetimeFigureOut">
              <a:rPr lang="ru-RU" smtClean="0"/>
              <a:t>28.03.2015</a:t>
            </a:fld>
            <a:endParaRPr lang="ru-RU"/>
          </a:p>
        </p:txBody>
      </p:sp>
      <p:sp>
        <p:nvSpPr>
          <p:cNvPr id="3" name="Footer Placeholder 2"/>
          <p:cNvSpPr>
            <a:spLocks noGrp="1"/>
          </p:cNvSpPr>
          <p:nvPr>
            <p:ph type="ftr" sz="quarter" idx="11"/>
          </p:nvPr>
        </p:nvSpPr>
        <p:spPr/>
        <p:txBody>
          <a:bodyPr/>
          <a:lstStyle/>
          <a:p>
            <a:endParaRPr lang="ru-RU"/>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1363029280"/>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19C4E7-A4A5-48D8-8B4E-D8AF53311BF7}" type="datetimeFigureOut">
              <a:rPr lang="ru-RU" smtClean="0"/>
              <a:t>28.03.2015</a:t>
            </a:fld>
            <a:endParaRPr lang="ru-RU"/>
          </a:p>
        </p:txBody>
      </p:sp>
      <p:sp>
        <p:nvSpPr>
          <p:cNvPr id="6" name="Footer Placeholder 5"/>
          <p:cNvSpPr>
            <a:spLocks noGrp="1"/>
          </p:cNvSpPr>
          <p:nvPr>
            <p:ph type="ftr" sz="quarter" idx="11"/>
          </p:nvPr>
        </p:nvSpPr>
        <p:spPr/>
        <p:txBody>
          <a:bodyPr/>
          <a:lstStyle/>
          <a:p>
            <a:endParaRPr lang="ru-RU"/>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3944162822"/>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519C4E7-A4A5-48D8-8B4E-D8AF53311BF7}" type="datetimeFigureOut">
              <a:rPr lang="ru-RU" smtClean="0"/>
              <a:t>28.03.2015</a:t>
            </a:fld>
            <a:endParaRPr lang="ru-RU"/>
          </a:p>
        </p:txBody>
      </p:sp>
      <p:sp>
        <p:nvSpPr>
          <p:cNvPr id="6" name="Footer Placeholder 5"/>
          <p:cNvSpPr>
            <a:spLocks noGrp="1"/>
          </p:cNvSpPr>
          <p:nvPr>
            <p:ph type="ftr" sz="quarter" idx="11"/>
          </p:nvPr>
        </p:nvSpPr>
        <p:spPr/>
        <p:txBody>
          <a:bodyPr/>
          <a:lstStyle/>
          <a:p>
            <a:endParaRPr lang="ru-RU"/>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42669721-E653-43DD-A5F9-5AF30B3CF93F}" type="slidenum">
              <a:rPr lang="ru-RU" smtClean="0"/>
              <a:t>‹#›</a:t>
            </a:fld>
            <a:endParaRPr lang="ru-RU"/>
          </a:p>
        </p:txBody>
      </p:sp>
    </p:spTree>
    <p:extLst>
      <p:ext uri="{BB962C8B-B14F-4D97-AF65-F5344CB8AC3E}">
        <p14:creationId xmlns:p14="http://schemas.microsoft.com/office/powerpoint/2010/main" val="1775548379"/>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F519C4E7-A4A5-48D8-8B4E-D8AF53311BF7}" type="datetimeFigureOut">
              <a:rPr lang="ru-RU" smtClean="0"/>
              <a:t>28.03.2015</a:t>
            </a:fld>
            <a:endParaRPr lang="ru-RU"/>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ru-RU"/>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42669721-E653-43DD-A5F9-5AF30B3CF93F}" type="slidenum">
              <a:rPr lang="ru-RU" smtClean="0"/>
              <a:t>‹#›</a:t>
            </a:fld>
            <a:endParaRPr lang="ru-RU"/>
          </a:p>
        </p:txBody>
      </p:sp>
    </p:spTree>
    <p:extLst>
      <p:ext uri="{BB962C8B-B14F-4D97-AF65-F5344CB8AC3E}">
        <p14:creationId xmlns:p14="http://schemas.microsoft.com/office/powerpoint/2010/main" val="8396155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ransition spd="slow">
    <p:wipe/>
  </p:transition>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b="1" dirty="0"/>
              <a:t>Interesting Facts About </a:t>
            </a:r>
            <a:r>
              <a:rPr lang="en-US" b="1" dirty="0" smtClean="0"/>
              <a:t>Ukraine</a:t>
            </a:r>
            <a:endParaRPr lang="ru-RU" dirty="0"/>
          </a:p>
        </p:txBody>
      </p:sp>
      <p:sp>
        <p:nvSpPr>
          <p:cNvPr id="3" name="Подзаголовок 2"/>
          <p:cNvSpPr>
            <a:spLocks noGrp="1"/>
          </p:cNvSpPr>
          <p:nvPr>
            <p:ph type="subTitle" idx="1"/>
          </p:nvPr>
        </p:nvSpPr>
        <p:spPr/>
        <p:txBody>
          <a:bodyPr/>
          <a:lstStyle/>
          <a:p>
            <a:r>
              <a:rPr lang="ru-RU" dirty="0" smtClean="0"/>
              <a:t>Сем</a:t>
            </a:r>
            <a:r>
              <a:rPr lang="uk-UA" dirty="0" err="1" smtClean="0"/>
              <a:t>ібратов</a:t>
            </a:r>
            <a:r>
              <a:rPr lang="uk-UA" dirty="0" smtClean="0"/>
              <a:t> Б-9-4</a:t>
            </a:r>
            <a:endParaRPr lang="ru-RU" dirty="0"/>
          </a:p>
        </p:txBody>
      </p:sp>
    </p:spTree>
    <p:extLst>
      <p:ext uri="{BB962C8B-B14F-4D97-AF65-F5344CB8AC3E}">
        <p14:creationId xmlns:p14="http://schemas.microsoft.com/office/powerpoint/2010/main" val="428886504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767408" y="-313194"/>
            <a:ext cx="10513168" cy="8940909"/>
          </a:xfrm>
          <a:prstGeom prst="rect">
            <a:avLst/>
          </a:prstGeom>
        </p:spPr>
        <p:txBody>
          <a:bodyPr wrap="square">
            <a:spAutoFit/>
          </a:bodyPr>
          <a:lstStyle/>
          <a:p>
            <a:pPr algn="ctr"/>
            <a:r>
              <a:rPr lang="en-US" sz="11500" i="1" kern="10" dirty="0">
                <a:ln w="0"/>
                <a:solidFill>
                  <a:schemeClr val="accent1"/>
                </a:solidFill>
                <a:effectLst>
                  <a:outerShdw blurRad="38100" dist="25400" dir="5400000" algn="ctr" rotWithShape="0">
                    <a:srgbClr val="6E747A">
                      <a:alpha val="43000"/>
                    </a:srgbClr>
                  </a:outerShdw>
                </a:effectLst>
              </a:rPr>
              <a:t/>
            </a:r>
            <a:br>
              <a:rPr lang="en-US" sz="11500" i="1" kern="10" dirty="0">
                <a:ln w="0"/>
                <a:solidFill>
                  <a:schemeClr val="accent1"/>
                </a:solidFill>
                <a:effectLst>
                  <a:outerShdw blurRad="38100" dist="25400" dir="5400000" algn="ctr" rotWithShape="0">
                    <a:srgbClr val="6E747A">
                      <a:alpha val="43000"/>
                    </a:srgbClr>
                  </a:outerShdw>
                </a:effectLst>
              </a:rPr>
            </a:br>
            <a:r>
              <a:rPr lang="en-US" sz="11500" i="1" kern="10" dirty="0">
                <a:ln w="0"/>
                <a:solidFill>
                  <a:schemeClr val="accent1"/>
                </a:solidFill>
                <a:effectLst>
                  <a:outerShdw blurRad="38100" dist="25400" dir="5400000" algn="ctr" rotWithShape="0">
                    <a:srgbClr val="6E747A">
                      <a:alpha val="43000"/>
                    </a:srgbClr>
                  </a:outerShdw>
                </a:effectLst>
              </a:rPr>
              <a:t>Thank you for</a:t>
            </a:r>
            <a:br>
              <a:rPr lang="en-US" sz="11500" i="1" kern="10" dirty="0">
                <a:ln w="0"/>
                <a:solidFill>
                  <a:schemeClr val="accent1"/>
                </a:solidFill>
                <a:effectLst>
                  <a:outerShdw blurRad="38100" dist="25400" dir="5400000" algn="ctr" rotWithShape="0">
                    <a:srgbClr val="6E747A">
                      <a:alpha val="43000"/>
                    </a:srgbClr>
                  </a:outerShdw>
                </a:effectLst>
              </a:rPr>
            </a:br>
            <a:r>
              <a:rPr lang="en-US" sz="11500" i="1" kern="10" dirty="0">
                <a:ln w="0"/>
                <a:solidFill>
                  <a:schemeClr val="accent1"/>
                </a:solidFill>
                <a:effectLst>
                  <a:outerShdw blurRad="38100" dist="25400" dir="5400000" algn="ctr" rotWithShape="0">
                    <a:srgbClr val="6E747A">
                      <a:alpha val="43000"/>
                    </a:srgbClr>
                  </a:outerShdw>
                </a:effectLst>
              </a:rPr>
              <a:t> your attention!</a:t>
            </a:r>
            <a:r>
              <a:rPr lang="ru-RU" sz="5400" i="1" kern="10" dirty="0">
                <a:ln w="0"/>
                <a:solidFill>
                  <a:schemeClr val="accent1"/>
                </a:solidFill>
                <a:effectLst>
                  <a:outerShdw blurRad="38100" dist="25400" dir="5400000" algn="ctr" rotWithShape="0">
                    <a:srgbClr val="6E747A">
                      <a:alpha val="43000"/>
                    </a:srgbClr>
                  </a:outerShdw>
                </a:effectLst>
              </a:rPr>
              <a:t/>
            </a:r>
            <a:br>
              <a:rPr lang="ru-RU" sz="5400" i="1" kern="10" dirty="0">
                <a:ln w="0"/>
                <a:solidFill>
                  <a:schemeClr val="accent1"/>
                </a:solidFill>
                <a:effectLst>
                  <a:outerShdw blurRad="38100" dist="25400" dir="5400000" algn="ctr" rotWithShape="0">
                    <a:srgbClr val="6E747A">
                      <a:alpha val="43000"/>
                    </a:srgbClr>
                  </a:outerShdw>
                </a:effectLst>
              </a:rPr>
            </a:br>
            <a:endParaRPr lang="ru-RU" sz="11500" dirty="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409504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65408" y="1004552"/>
            <a:ext cx="10590727" cy="4811574"/>
          </a:xfrm>
          <a:prstGeom prst="rect">
            <a:avLst/>
          </a:prstGeom>
        </p:spPr>
        <p:txBody>
          <a:bodyPr wrap="square">
            <a:spAutoFit/>
          </a:bodyPr>
          <a:lstStyle/>
          <a:p>
            <a:pPr marL="180340" indent="90170" algn="just" fontAlgn="base">
              <a:lnSpc>
                <a:spcPct val="150000"/>
              </a:lnSpc>
              <a:spcAft>
                <a:spcPts val="800"/>
              </a:spcAft>
            </a:pPr>
            <a:r>
              <a:rPr lang="uk-UA"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1. </a:t>
            </a: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Ukraine is the largest country which entirely located in Europe.</a:t>
            </a:r>
            <a:endParaRPr lang="ru-RU" sz="40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180340" indent="90170" algn="just" fontAlgn="base">
              <a:lnSpc>
                <a:spcPct val="150000"/>
              </a:lnSpc>
              <a:spcAft>
                <a:spcPts val="800"/>
              </a:spcAft>
            </a:pP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2. In Ukraine there is the largest stock of manganese ore in the world, 2.3 billion tons, or about 11% of all deposits of the Earth.</a:t>
            </a:r>
            <a:endParaRPr lang="ru-RU" sz="4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52634613"/>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1820" y="90152"/>
            <a:ext cx="11766997" cy="6555641"/>
          </a:xfrm>
          <a:prstGeom prst="rect">
            <a:avLst/>
          </a:prstGeom>
        </p:spPr>
        <p:txBody>
          <a:bodyPr wrap="square">
            <a:spAutoFit/>
          </a:bodyPr>
          <a:lstStyle/>
          <a:p>
            <a:pPr marL="180340" indent="90170" algn="just" fontAlgn="base">
              <a:lnSpc>
                <a:spcPct val="150000"/>
              </a:lnSpc>
              <a:spcAft>
                <a:spcPts val="800"/>
              </a:spcAft>
            </a:pP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3. The geographical center of Europe is in Ukraine. In the west of the country, between </a:t>
            </a:r>
            <a:r>
              <a:rPr lang="en-US"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Uzhhorod</a:t>
            </a: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and </a:t>
            </a:r>
            <a:r>
              <a:rPr lang="en-US"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Rakhiv</a:t>
            </a: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the sign «Geographical center of Europe». This status was recorded at the Congress of Vienna of geographers in the XIX century. This was the first attempt by the scientists to define the middle of the European continent.</a:t>
            </a:r>
            <a:endParaRPr lang="ru-RU" sz="4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095663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1025" name="Рисунок 13" descr="Interesting Facts About Ukraine: Khreshchatyk Independence Squa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3535" y="168769"/>
            <a:ext cx="7647636" cy="507293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913935" y="5635037"/>
            <a:ext cx="10545772" cy="52322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90488" algn="just" defTabSz="914400" rtl="0" eaLnBrk="0" fontAlgn="base" latinLnBrk="0" hangingPunct="0">
              <a:lnSpc>
                <a:spcPct val="100000"/>
              </a:lnSpc>
              <a:spcBef>
                <a:spcPct val="0"/>
              </a:spcBef>
              <a:spcAft>
                <a:spcPct val="0"/>
              </a:spcAft>
              <a:buClrTx/>
              <a:buSzTx/>
              <a:buFontTx/>
              <a:buNone/>
              <a:tabLst/>
            </a:pPr>
            <a:r>
              <a:rPr kumimoji="0" lang="en-US" altLang="ru-RU" sz="2800" b="0" i="1"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Interesting Facts About Ukraine: </a:t>
            </a:r>
            <a:r>
              <a:rPr kumimoji="0" lang="en-US" altLang="ru-RU" sz="2800" b="0" i="1" u="none" strike="noStrike" cap="none" normalizeH="0" baseline="0" dirty="0" err="1"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Khreshchatyk</a:t>
            </a:r>
            <a:r>
              <a:rPr kumimoji="0" lang="en-US" altLang="ru-RU" sz="2800" b="0" i="1"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Independence Square.</a:t>
            </a:r>
            <a:endParaRPr kumimoji="0" lang="en-US" altLang="ru-RU" sz="3600" b="0" i="0" u="none" strike="noStrike" cap="none" normalizeH="0" baseline="0" dirty="0" smtClean="0">
              <a:ln>
                <a:noFill/>
              </a:ln>
              <a:solidFill>
                <a:schemeClr val="accent1">
                  <a:lumMod val="50000"/>
                </a:schemeClr>
              </a:solidFill>
              <a:effectLst/>
              <a:latin typeface="Arial" panose="020B0604020202020204" pitchFamily="34" charset="0"/>
            </a:endParaRPr>
          </a:p>
        </p:txBody>
      </p:sp>
    </p:spTree>
    <p:extLst>
      <p:ext uri="{BB962C8B-B14F-4D97-AF65-F5344CB8AC3E}">
        <p14:creationId xmlns:p14="http://schemas.microsoft.com/office/powerpoint/2010/main" val="285464935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8186" y="669701"/>
            <a:ext cx="11204620" cy="5734903"/>
          </a:xfrm>
          <a:prstGeom prst="rect">
            <a:avLst/>
          </a:prstGeom>
        </p:spPr>
        <p:txBody>
          <a:bodyPr wrap="square">
            <a:spAutoFit/>
          </a:bodyPr>
          <a:lstStyle/>
          <a:p>
            <a:pPr marL="180340" indent="90170" algn="just" fontAlgn="base">
              <a:lnSpc>
                <a:spcPct val="150000"/>
              </a:lnSpc>
              <a:spcAft>
                <a:spcPts val="800"/>
              </a:spcAft>
            </a:pP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4. The shortest main street of the capital in Europe is – </a:t>
            </a:r>
            <a:r>
              <a:rPr lang="en-US"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Khreshchatyk</a:t>
            </a: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in Kiev. Its length is 1225 meters.</a:t>
            </a:r>
            <a:endParaRPr lang="ru-RU" sz="4000" dirty="0" smtClean="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180340" indent="90170" algn="just" fontAlgn="base">
              <a:lnSpc>
                <a:spcPct val="150000"/>
              </a:lnSpc>
              <a:spcAft>
                <a:spcPts val="800"/>
              </a:spcAft>
            </a:pP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5. Ukraine owns a quarter of fertile black soil of the world. Black soil – the most fertile soil of our planet. During the Second World War, the Germans took out Ukrainian soil in Germany by trains.</a:t>
            </a:r>
            <a:endParaRPr lang="ru-RU" sz="4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4340321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5909" y="0"/>
            <a:ext cx="11822805" cy="6555641"/>
          </a:xfrm>
          <a:prstGeom prst="rect">
            <a:avLst/>
          </a:prstGeom>
        </p:spPr>
        <p:txBody>
          <a:bodyPr wrap="square">
            <a:spAutoFit/>
          </a:bodyPr>
          <a:lstStyle/>
          <a:p>
            <a:pPr marL="180340" indent="90170" algn="just" fontAlgn="base">
              <a:lnSpc>
                <a:spcPct val="150000"/>
              </a:lnSpc>
              <a:spcAft>
                <a:spcPts val="800"/>
              </a:spcAft>
            </a:pPr>
            <a:r>
              <a:rPr lang="en-US"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6. Ukraine – a major producer of grain (among the three largest producers of barley). Along with France, Germany and the United States – one of the largest producers of sugar beets, ahead of neighbors like Poland and Turkey. Ukraine is in the world’s seven largest producers of sugar, vegetable oil, pork and potatoes. </a:t>
            </a:r>
            <a:r>
              <a:rPr lang="ru-RU"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Among</a:t>
            </a:r>
            <a:r>
              <a:rPr lang="ru-RU"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a:t>
            </a:r>
            <a:r>
              <a:rPr lang="ru-RU"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top</a:t>
            </a:r>
            <a:r>
              <a:rPr lang="ru-RU"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five</a:t>
            </a:r>
            <a:r>
              <a:rPr lang="ru-RU"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global</a:t>
            </a:r>
            <a:r>
              <a:rPr lang="ru-RU"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producers</a:t>
            </a:r>
            <a:r>
              <a:rPr lang="ru-RU"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of</a:t>
            </a:r>
            <a:r>
              <a:rPr lang="ru-RU"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4000" dirty="0" err="1"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honey</a:t>
            </a:r>
            <a:r>
              <a:rPr lang="ru-RU" sz="4000" dirty="0" smtClean="0">
                <a:solidFill>
                  <a:schemeClr val="accent1">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ru-RU" sz="4000" dirty="0">
              <a:solidFill>
                <a:schemeClr val="accent1">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8254265"/>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pic>
        <p:nvPicPr>
          <p:cNvPr id="2049" name="Рисунок 12" descr="Interesting Facts About Ukraine: Bors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4791" y="-524969"/>
            <a:ext cx="9728916" cy="5767611"/>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503672" y="4620875"/>
            <a:ext cx="11291874"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904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indent="0" algn="ctr" defTabSz="914400" rtl="0" eaLnBrk="0" fontAlgn="base" latinLnBrk="0" hangingPunct="0">
              <a:lnSpc>
                <a:spcPct val="150000"/>
              </a:lnSpc>
              <a:spcBef>
                <a:spcPct val="0"/>
              </a:spcBef>
              <a:spcAft>
                <a:spcPct val="0"/>
              </a:spcAft>
              <a:buClrTx/>
              <a:buSzTx/>
              <a:tabLst/>
            </a:pPr>
            <a:r>
              <a:rPr kumimoji="0" lang="en-US" altLang="ru-RU" sz="4000" b="0" i="1"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Interesting Facts About Ukraine: Borsch. </a:t>
            </a:r>
            <a:endParaRPr kumimoji="0" lang="uk-UA" altLang="ru-RU" sz="4000" b="0" i="1"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90488" defTabSz="914400" rtl="0" eaLnBrk="0" fontAlgn="base" latinLnBrk="0" hangingPunct="0">
              <a:lnSpc>
                <a:spcPct val="150000"/>
              </a:lnSpc>
              <a:spcBef>
                <a:spcPct val="0"/>
              </a:spcBef>
              <a:spcAft>
                <a:spcPct val="0"/>
              </a:spcAft>
              <a:buClrTx/>
              <a:buSzTx/>
              <a:buFontTx/>
              <a:buNone/>
              <a:tabLst/>
            </a:pPr>
            <a:r>
              <a:rPr kumimoji="0" lang="en-US" altLang="ru-RU" sz="4000" b="0" i="0"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7. Borsch – is not a Russian dish, it is Ukrainian dish.</a:t>
            </a:r>
            <a:endParaRPr kumimoji="0" lang="en-US" altLang="ru-RU" sz="4000" b="0" i="0" u="none" strike="noStrike" cap="none" normalizeH="0" baseline="0" dirty="0" smtClean="0">
              <a:ln>
                <a:noFill/>
              </a:ln>
              <a:solidFill>
                <a:schemeClr val="accent1">
                  <a:lumMod val="50000"/>
                </a:schemeClr>
              </a:solidFill>
              <a:effectLst/>
            </a:endParaRPr>
          </a:p>
        </p:txBody>
      </p:sp>
    </p:spTree>
    <p:extLst>
      <p:ext uri="{BB962C8B-B14F-4D97-AF65-F5344CB8AC3E}">
        <p14:creationId xmlns:p14="http://schemas.microsoft.com/office/powerpoint/2010/main" val="37945241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sp>
        <p:nvSpPr>
          <p:cNvPr id="3" name="Rectangle 3"/>
          <p:cNvSpPr>
            <a:spLocks noChangeArrowheads="1"/>
          </p:cNvSpPr>
          <p:nvPr/>
        </p:nvSpPr>
        <p:spPr bwMode="auto">
          <a:xfrm>
            <a:off x="182217" y="1371427"/>
            <a:ext cx="11065565" cy="440120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90488"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90488" algn="ctr" defTabSz="914400" rtl="0" eaLnBrk="0" fontAlgn="base" latinLnBrk="0" hangingPunct="0">
              <a:spcBef>
                <a:spcPct val="0"/>
              </a:spcBef>
              <a:spcAft>
                <a:spcPct val="0"/>
              </a:spcAft>
              <a:buClrTx/>
              <a:buSzTx/>
              <a:buFontTx/>
              <a:buNone/>
              <a:tabLst/>
            </a:pPr>
            <a:r>
              <a:rPr kumimoji="0" lang="en-US" altLang="ru-RU" sz="4000" b="0" i="1"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Interesting Facts About Ukraine: </a:t>
            </a:r>
            <a:r>
              <a:rPr kumimoji="0" lang="en-US" altLang="ru-RU" sz="4000" b="0" i="1" u="none" strike="noStrike" cap="none" normalizeH="0" baseline="0" dirty="0" err="1"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Ukranian</a:t>
            </a:r>
            <a:r>
              <a:rPr kumimoji="0" lang="en-US" altLang="ru-RU" sz="4000" b="0" i="1"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Food &amp; Drink. </a:t>
            </a:r>
            <a:endParaRPr kumimoji="0" lang="uk-UA" altLang="ru-RU" sz="4000" b="0" i="1"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90488" algn="just" defTabSz="914400" rtl="0" eaLnBrk="0" fontAlgn="base" latinLnBrk="0" hangingPunct="0">
              <a:spcBef>
                <a:spcPct val="0"/>
              </a:spcBef>
              <a:spcAft>
                <a:spcPct val="0"/>
              </a:spcAft>
              <a:buClrTx/>
              <a:buSzTx/>
              <a:buFontTx/>
              <a:buNone/>
              <a:tabLst/>
            </a:pPr>
            <a:r>
              <a:rPr kumimoji="0" lang="en-US" altLang="ru-RU" sz="4000" b="0" i="0"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9. Ukrainians like lard very much – it’s true. They call it «</a:t>
            </a:r>
            <a:r>
              <a:rPr kumimoji="0" lang="en-US" altLang="ru-RU" sz="4000" b="0" i="0" u="none" strike="noStrike" cap="none" normalizeH="0" baseline="0" dirty="0" err="1"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Salo</a:t>
            </a:r>
            <a:r>
              <a:rPr kumimoji="0" lang="en-US" altLang="ru-RU" sz="4000" b="0" i="0"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Lard in Ukraine is prepared in various ways – worth to try with a traditional Ukrainian black bread, onions and with «</a:t>
            </a:r>
            <a:r>
              <a:rPr kumimoji="0" lang="en-US" altLang="ru-RU" sz="4000" b="0" i="0" u="none" strike="noStrike" cap="none" normalizeH="0" baseline="0" dirty="0" err="1"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Horilka</a:t>
            </a:r>
            <a:r>
              <a:rPr kumimoji="0" lang="en-US" altLang="ru-RU" sz="4000" b="0" i="0"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a:t>
            </a:r>
            <a:r>
              <a:rPr kumimoji="0" lang="en-US" altLang="ru-RU" sz="4000" b="0" i="0" u="none" strike="noStrike" cap="none" normalizeH="0" baseline="0" dirty="0" err="1"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Horilka</a:t>
            </a:r>
            <a:r>
              <a:rPr kumimoji="0" lang="en-US" altLang="ru-RU" sz="4000" b="0" i="0" u="none" strike="noStrike" cap="none" normalizeH="0" baseline="0" dirty="0" smtClean="0">
                <a:ln>
                  <a:noFill/>
                </a:ln>
                <a:solidFill>
                  <a:schemeClr val="accent1">
                    <a:lumMod val="50000"/>
                  </a:schemeClr>
                </a:solidFill>
                <a:effectLst/>
                <a:latin typeface="Calibri" panose="020F0502020204030204" pitchFamily="34" charset="0"/>
                <a:ea typeface="Times New Roman" panose="02020603050405020304" pitchFamily="18" charset="0"/>
                <a:cs typeface="Times New Roman" panose="02020603050405020304" pitchFamily="18" charset="0"/>
              </a:rPr>
              <a:t>»  it is the same, just a different name.</a:t>
            </a:r>
            <a:endParaRPr kumimoji="0" lang="en-US" altLang="ru-RU" sz="4000" b="0" i="0" u="none" strike="noStrike" cap="none" normalizeH="0" baseline="0" dirty="0" smtClean="0">
              <a:ln>
                <a:noFill/>
              </a:ln>
              <a:solidFill>
                <a:schemeClr val="accent1">
                  <a:lumMod val="50000"/>
                </a:schemeClr>
              </a:solidFill>
              <a:effectLst/>
            </a:endParaRPr>
          </a:p>
        </p:txBody>
      </p:sp>
    </p:spTree>
    <p:extLst>
      <p:ext uri="{BB962C8B-B14F-4D97-AF65-F5344CB8AC3E}">
        <p14:creationId xmlns:p14="http://schemas.microsoft.com/office/powerpoint/2010/main" val="19308196"/>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1" descr="Interesting Facts About Ukraine: Ukranian Food &amp; Dr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188" y="154547"/>
            <a:ext cx="9749307" cy="65320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18513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конференц-зал)">
  <a:themeElements>
    <a:clrScheme name="Ион (конференц-зал)">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конференц-зал)">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конференц-зал)">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12</TotalTime>
  <Words>243</Words>
  <Application>Microsoft Office PowerPoint</Application>
  <PresentationFormat>Широкоэкранный</PresentationFormat>
  <Paragraphs>14</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Century Gothic</vt:lpstr>
      <vt:lpstr>Times New Roman</vt:lpstr>
      <vt:lpstr>Wingdings 3</vt:lpstr>
      <vt:lpstr>Ион (конференц-зал)</vt:lpstr>
      <vt:lpstr>Interesting Facts About Ukraine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Interesting Facts About Ukraine</dc:title>
  <dc:creator>Дженнифер</dc:creator>
  <cp:lastModifiedBy>Дженнифер</cp:lastModifiedBy>
  <cp:revision>2</cp:revision>
  <dcterms:created xsi:type="dcterms:W3CDTF">2015-03-23T18:22:29Z</dcterms:created>
  <dcterms:modified xsi:type="dcterms:W3CDTF">2015-03-28T15:47:48Z</dcterms:modified>
</cp:coreProperties>
</file>