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80" r:id="rId2"/>
    <p:sldId id="256" r:id="rId3"/>
    <p:sldId id="257" r:id="rId4"/>
    <p:sldId id="258" r:id="rId5"/>
    <p:sldId id="28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2B168-31B0-4DB0-8820-6D7DC2830BAE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23A81-A8C8-4DDD-B6F2-F459B7C4E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35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23A81-A8C8-4DDD-B6F2-F459B7C4EEB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4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16632"/>
            <a:ext cx="45704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ЕКОЛОГІЯ </a:t>
            </a:r>
          </a:p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ХАРЧУВАННЯ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675" y="1870958"/>
            <a:ext cx="5436816" cy="477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80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6632"/>
            <a:ext cx="8712968" cy="6624736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>
                <a:solidFill>
                  <a:srgbClr val="00B0F0"/>
                </a:solidFill>
              </a:rPr>
              <a:t>Яка ж </a:t>
            </a:r>
            <a:r>
              <a:rPr lang="ru-RU" dirty="0" err="1">
                <a:solidFill>
                  <a:srgbClr val="00B0F0"/>
                </a:solidFill>
              </a:rPr>
              <a:t>світова</a:t>
            </a:r>
            <a:r>
              <a:rPr lang="ru-RU" dirty="0">
                <a:solidFill>
                  <a:srgbClr val="00B0F0"/>
                </a:solidFill>
              </a:rPr>
              <a:t> практика </a:t>
            </a:r>
            <a:r>
              <a:rPr lang="ru-RU" dirty="0" err="1">
                <a:solidFill>
                  <a:srgbClr val="00B0F0"/>
                </a:solidFill>
              </a:rPr>
              <a:t>боротьби</a:t>
            </a:r>
            <a:r>
              <a:rPr lang="ru-RU" dirty="0">
                <a:solidFill>
                  <a:srgbClr val="00B0F0"/>
                </a:solidFill>
              </a:rPr>
              <a:t> з </a:t>
            </a:r>
            <a:r>
              <a:rPr lang="ru-RU" dirty="0" err="1">
                <a:solidFill>
                  <a:srgbClr val="00B0F0"/>
                </a:solidFill>
              </a:rPr>
              <a:t>підробкою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ліків</a:t>
            </a:r>
            <a:r>
              <a:rPr lang="ru-RU" dirty="0">
                <a:solidFill>
                  <a:srgbClr val="00B0F0"/>
                </a:solidFill>
              </a:rPr>
              <a:t>? </a:t>
            </a:r>
          </a:p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Ухвалення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законів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про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відміну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реклами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лікарських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засобів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Встановлення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жорстокого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контролю за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експортом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імпортом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ліків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Підвищення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кваліфікації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кадрів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сфери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фармацевтики </a:t>
            </a:r>
          </a:p>
          <a:p>
            <a:pPr marL="45720" indent="0">
              <a:buNone/>
            </a:pPr>
            <a:r>
              <a:rPr lang="ru-RU" dirty="0">
                <a:solidFill>
                  <a:srgbClr val="00B0F0"/>
                </a:solidFill>
              </a:rPr>
              <a:t>Практика </a:t>
            </a:r>
            <a:r>
              <a:rPr lang="ru-RU" dirty="0" err="1">
                <a:solidFill>
                  <a:srgbClr val="00B0F0"/>
                </a:solidFill>
              </a:rPr>
              <a:t>українців</a:t>
            </a:r>
            <a:r>
              <a:rPr lang="ru-RU" dirty="0">
                <a:solidFill>
                  <a:srgbClr val="00B0F0"/>
                </a:solidFill>
              </a:rPr>
              <a:t> у </a:t>
            </a:r>
            <a:r>
              <a:rPr lang="ru-RU" dirty="0" err="1">
                <a:solidFill>
                  <a:srgbClr val="00B0F0"/>
                </a:solidFill>
              </a:rPr>
              <a:t>боротьбі</a:t>
            </a:r>
            <a:r>
              <a:rPr lang="ru-RU" dirty="0">
                <a:solidFill>
                  <a:srgbClr val="00B0F0"/>
                </a:solidFill>
              </a:rPr>
              <a:t> з </a:t>
            </a:r>
            <a:r>
              <a:rPr lang="ru-RU" dirty="0" err="1">
                <a:solidFill>
                  <a:srgbClr val="00B0F0"/>
                </a:solidFill>
              </a:rPr>
              <a:t>підробкою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лікарських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засобів</a:t>
            </a:r>
            <a:r>
              <a:rPr lang="ru-RU" dirty="0">
                <a:solidFill>
                  <a:srgbClr val="00B0F0"/>
                </a:solidFill>
              </a:rPr>
              <a:t>: </a:t>
            </a:r>
          </a:p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Прийняття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законопроекту про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відміну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реклами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лікарських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засобів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(але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ще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ухвалений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) </a:t>
            </a:r>
          </a:p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Збільшення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контролю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органів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безпеки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місцях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продажу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ліків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45720" indent="0">
              <a:buNone/>
            </a:pPr>
            <a:r>
              <a:rPr lang="ru-RU" dirty="0" err="1">
                <a:solidFill>
                  <a:srgbClr val="00B0F0"/>
                </a:solidFill>
              </a:rPr>
              <a:t>Особисто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запропоновані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вирішення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проблеми</a:t>
            </a:r>
            <a:r>
              <a:rPr lang="ru-RU" dirty="0">
                <a:solidFill>
                  <a:srgbClr val="00B0F0"/>
                </a:solidFill>
              </a:rPr>
              <a:t>: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Остаточно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заборонити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рекламу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лікарських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засобів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Вилучати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з продажу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несертифіковані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продукти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Посилити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контроль за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ввізною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продукцією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45720" indent="0">
              <a:buNone/>
            </a:pPr>
            <a:r>
              <a:rPr lang="ru-RU" dirty="0" err="1">
                <a:solidFill>
                  <a:srgbClr val="00B0F0"/>
                </a:solidFill>
              </a:rPr>
              <a:t>Поради</a:t>
            </a:r>
            <a:r>
              <a:rPr lang="ru-RU" dirty="0">
                <a:solidFill>
                  <a:srgbClr val="00B0F0"/>
                </a:solidFill>
              </a:rPr>
              <a:t> жителям </a:t>
            </a:r>
            <a:r>
              <a:rPr lang="ru-RU" dirty="0" smtClean="0">
                <a:solidFill>
                  <a:srgbClr val="00B0F0"/>
                </a:solidFill>
              </a:rPr>
              <a:t>Красилова : </a:t>
            </a:r>
            <a:endParaRPr lang="ru-RU" dirty="0">
              <a:solidFill>
                <a:srgbClr val="00B0F0"/>
              </a:solidFill>
            </a:endParaRP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Бути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уважними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при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виборі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ліків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Завжди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радитись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лікарем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вестись на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розрекламовані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марки </a:t>
            </a:r>
          </a:p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Купляти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ліки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тільки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офіційних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аптечних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пунктах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7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vkurse.ua/i/2008-09/eda-dolzhna-byt-raznoobrazno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38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5813" y="620688"/>
            <a:ext cx="9050830" cy="67413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Для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людини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харчування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основний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(і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чи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не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єдиний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керований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чинник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забезпечує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здоров’я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нормальний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розвиток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довголіття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творчий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потенціал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продуктивність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праці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Рівень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виробництва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харчової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продукції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визначає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якість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життя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спільноти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людей,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їх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працездатність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впливає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долі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цілих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народів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Аналіз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динаміки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харчування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різних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груп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населення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України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свідчить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про те,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за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останнє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десятиліття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істотно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порушилася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структура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харчування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українців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Спостерігаються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значні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відхилення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від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формули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збалансованого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харчування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передусім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за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рівнем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споживання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вітамінів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хімічних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макро- і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мікроелементів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біологічно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цінних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поживних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речовин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рослинного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походження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інших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біологічно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активних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речовин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виконують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важливу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роль у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підтриманні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нормального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обміну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речовин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496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ukurier.gov.ua/media/images/2012-2/8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69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712968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За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останні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100-150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років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наш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раціон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змінився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невпізнання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Готувати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стало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легше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а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перетравлювати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важче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 Ми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п'ємо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порошкове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молоко,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заварюємо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окропом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сухе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картопляне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пюре,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готуємо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каші-п'ятихвилинки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підтримуємо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сили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енергетичними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напоями,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їмо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різні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консерви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втамовуємо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голод ход-догами і гамбургерами. Смачно-так!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Корисно-ні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0804"/>
            <a:ext cx="3312368" cy="297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4" name="Picture 2" descr="http://u-news.org.ua/uploads/posts/2012-06/1339913028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9522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86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64096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Безпеку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харчових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продуктів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продовольчої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сировини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відносять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основних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факторів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визначають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здоров'я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населення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України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збереження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генофонду.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Понад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70%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усіх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забруднювачів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надходять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організм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людини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з продуктами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харчування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Показники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безпеки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продовольства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 Стан справ з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безпекою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продовольства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Україні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особливо в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останні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роки,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погіршився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зв'язку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демонополізацією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харчової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промисловості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збільшенням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обсягів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постачань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з-за кордону,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ослабленням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контролю за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виробництвом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реалізацією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продуктів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харчування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викликає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серйозну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тривогу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 </a:t>
            </a:r>
          </a:p>
        </p:txBody>
      </p:sp>
      <p:pic>
        <p:nvPicPr>
          <p:cNvPr id="12290" name="Picture 2" descr="http://www.newsmarket.com.ua/wp-content/uploads/2013/09/imag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89040"/>
            <a:ext cx="4824536" cy="301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09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856984" cy="3960440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даний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час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загострилася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проблема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забруднення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продовольства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токсинами,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володіють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імунодепресивною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дією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здатністю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викликати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злоякісні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утворення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Зросло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забруднення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плодоовочевої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продукції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переробних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підприємств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результаті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використання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некондиційної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сировини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45720" indent="0">
              <a:buNone/>
            </a:pP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Використання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медичних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антибіотиків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як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харчової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добавки,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їхнє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застосування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ветеринарній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практиці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приводять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до того,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вони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виявляються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в 15—26%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продукції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тваринництва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птахівництва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Нераціональне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використання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сільському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господарстві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добрив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веде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надлишкового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нагромадження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нітратів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важких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металів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рослинницькій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продукції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 У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результаті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упорядкування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використання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хімічних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засобів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захисту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рослин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скорочення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обсягів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хімізації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намітилася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динаміка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зменшення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вмісту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залишкових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кількостей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пестицидів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у продуктах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харчування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 Разом з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тим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викликають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тривогу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факти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виявлення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окремих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видах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продовольства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у тому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числі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дитячого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харчування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одночасно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декількох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пестицидів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AutoShape 2" descr="data:image/jpeg;base64,/9j/4AAQSkZJRgABAQAAAQABAAD/2wCEAAkGBhMSERUUExQWFRUWFxcYGBYYGRoaGRwZFxgWGBQXFxcXHSYeFx0jGRQUHy8gIycpLCwsFR4xNTAqNSYrLCkBCQoKDgwOGg8PGiwkHyQsLDI2Ki8sLCwsLDAsLCwsLS0vLywsLCwsLCwsLCwsLCwpKikqLCwsLCwsLCwsLCksLP/AABEIALcBEwMBIgACEQEDEQH/xAAcAAACAgMBAQAAAAAAAAAAAAAFBgQHAAIDAQj/xAA+EAACAQIFAgUCAwcCBgIDAQABAhEAAwQFEiExBkETIlFhcTKBB0KRFCNSobHB0RXwFjNicuHxJIJEkrIX/8QAGwEAAgMBAQEAAAAAAAAAAAAAAwQBAgUABgf/xAAyEQABBAEDAQUIAgIDAQAAAAABAAIDESEEEjFREyJBYYEFFDJxkaHB8LHRI0IzYvFS/9oADAMBAAIRAxEAPwCI+Kh4NS7RBrLmBDGTXQWQooNp5CM/ugKBS6LkmifUr7j0oDexELArLlaTIUtJ8SkW2hpFQsbfJJrS3ioFRb1yasyM3lQo91t60ZCakBK9AprdSoVGspBrpcFSLdrevMRhX7KT9q7dZUUheIqNNTbthhyCPkVHcCmWnChaBq2sN5h81zJqZlmBZ2B7CpcQASVwTZYcC2KgYm/7VL0QAK54myIrHZQNo5KCX7h5FS8ufWQp5qNe2qPZxWlgR2NPhthUtW30T0Sty6GcSAQQKvHC2AigDYRXzdkv4jvagqvmHY8VaHQ/4pjFXBZupoc/SZkH29jVo3NaaK52U5dSj/41z/tP9K+QcyTTdYe5r7GzWzrtMPUGvl7N+kbjYq4nEMf60R7g02eESJjnmmpUW8aK5TnJtGnLLPwoDgFmNTMR+EaAbMZ+aEZ4+U6zTSAodgM4uXRJY/FR8dmxMiumI6au4UGPMKWsRijqM7VZj2u+ErSjLm4etsTiCTNR2ea1e5XMtRrUyOC3JrfC4gqZBqOXrE5riUC1aH4e50xu6SdiKsnFXwu5NVF+Ht5UuEnmmjO8c95oQkL/AFpOSNzzhD2Av7xoJpxzWLtvdh/ikjEsASFOqPSjOB6dw2Ft+Ni3a4x3CajH6d6h478RVRYw1lEAPcf2FWZO2A5NlZ874jbWWUIN4+tZU5fxTMeaxaJ7nTWVpD2s3osv3SPzXTCozmFo5d6cCJLvv6VXn/Gmgwm3vU231S93zE1lSTEAkBeni0m4jKn9QZAXTynekHMcI1rZh96f7GaE96jZvh0uoZAmkBqbNlGm9mBwtvKrvxdqyuuOwBttHauAE7VoAgiwsKRhYdpW9d1wTkSEYj1g1YXQP4ceIBdxA25Cn+pp9x+AsWk0hRQ3PpS2HckHof8AD7xFFy8PgU7npqwm2kVFXqJbSEDaKWsV1Y9xiBQC4FNsiI4XvVeUWIIUCqozLL9LGKsLMLzkEmk3Nbwk0WFzg5C1DBSE5XgPEeDwKMYrFJYgCKH2L3hgn1oXiLxdiTTRYZXZ4SHCb7GKDrM0Nx2agGKCWcYy7A1z1Fm3qGaUNJJ4Vy7Ck4rEzXG2DW123EVOwWGmjEhrVTlS8twk1av4ddCO923ffyqsMo7k9iaUemcGoddXFX701irfhqF9KXiaJHbirHARPMMStq0zMYAG5+KoHGdQ+NiXuINi23x2NWb+LuOKZfd0nkR9iYNUXk+IgzXaxu5q3fY8YsuKev8AiG4gqLc6wcnc1Av32uLAWh5ym4e1Ze0HF4Xq4ooiLcBaYj1KrrDb0m59hFYllokMiungV5aya6WCkckVeL/G6wUPUaeLYaS3h8mvOJVCa44nL7qfVbYfY19DdOdO27VoeUcV1zLBWe6j9K0O2IyV5EyG6C+bEFSsNhSzACrc6h/DFL8PZi2e+2x+RUfLvwxa3uHVm9OKK2VrijMPdsoRkGWaAPWnjI+mTeXWzaF7HufiaEjAG1OsQRz8UTxGZvdw58I6Qg4HtUTTtjG3k1wkNTKRgeKC9cZa9hPK5u253PcVXnjauN6Ynzq4pILSDyDxULF41bdtlsAq9ydXEDvIPx+lZjC12QKSTGoNob+E/oa8rxcwxAG11v8A9jXtNbR1RaHVWFa6LwmmNO9Bc56V8AarRlf4aY1zRRUfH5kp+DWayZ9br9F6/stp4SdYzAipH+ozQ3NmVbp08GovjU0IA8Bw8U61wqiiWNAdT60c/DLpRb13xLu4Q7A+vrSpaxG9NuTdQHCoANpq7QY+6Vg+0IA54cFbuMxSWlhY2pG6kzwnYVphc3u4jZVLT+n61rielMQSC0CexNCkffySscW3nlK+IxbAEmuWSYhWuRNM2P6LLDz3AojtWmSfhtaDeIbzMIkKDH9N6mMs8DaI9j+awjRyG21rcjiqwxnSr3sYLVnzEn7D1JPYU/3Myt2X0XGIU9gCdveKP4O5h7Vs3bKbt+aN6P2mxu9wr+UF+n3HZusqr82/CbFW4hkf1AkRSdnPTd7D3RbZSWIkQKvcZwIkNvMx6+tdL+Gw9y4tw6dRHJobfaAI3NHHguk9nUQLXzsMtuzHhvPppP8AisXBPqjSZ9IM/pX0dcu4cNsqkAbmK0s38Beb6FDDuQKIPaIJqlR3s0gXZ+i+fL1gnaDPpTBkGRXHOyMfsavG10zgrbeKba7jmK6ft+Ftk6dAPMbVSTU23hLxaYOcQqtTK71thNtv0pz6WzZrZGqYrXHdb23Zk0j0BoAcWC864HpXMnc0AtFhajfZYcCHmk09d48YjDtbG+oRSRk/Sq24L8075Lg3vgbDR/Ea2z3p1ra61AeN4FEkdJLwKRNL2WksONlQEwY0wi/yqPi8huxIojknVuGGm3dm05MBWEb+3Y01PetxuQKUfE7/AGwjN15B7gtIeV5Lf/NRQ5cV3I3FFsbmltFOkiR71CtY/wAQTEVDWiqtM9vJJ3iKCm2s3AUKPq7ComMxOm4A/J7UHwmIH7Zt5oB2G9EbmDe5fN28NFtJgMYJgfqBvz7bUOeZrR3ik+zjikc5/AF+ZPQKJ1D1M1sQNtqRrnV15X1qxBHvXLrnO7hvsUKG1wqqiiIG/mA1HedyTXPB9MXLwUl0TWJUNqJPyEUkUdrGmnk4K09NNF2ZaWU4eB88pmv9WnFWpYQ4EEjvWvT5LuEkhTzTLlWUZdhLCJfUM0DXecHSWPIHoARAmpDYK0o8ZrSqANSC1yw7bA6dx70Kdtvsn/zzXm9RpnSuLmCh4efyVf5plVsOQS0TGw3qDmXTN20Bdt6mUEEqRvHcfpNM+Lupd1PbV9QYkqRLCO5jYj4rjZ6ie0Nbw0yFQ8fJFWYTHg5Cy5GPjO1wopCNu2xJDOsngqZHsdq9o/iOpXZidhJ4AEVlE7R3gD9v6VbUK5mpmtzjiRzQU3K6rd2q50wAwvoEkgK4Zjd3qfknTl/Errtr5AwUsdhvzHrFGuk/w/bHktcZrVofSQBLnvE9h61ZD2bGGRMPaTTat/USDz/ESeZO9TPqBFHtYRay+0c6UgJJwvSeHsafGl2BknhTHAijF3NMIrKq2FIkTIFFczwtt4LXEVSJ1EzxzFLeBu4VMQX1F9I8urYM35Y9B81m7Z5cyHj7/v0RWyQn4xnorFF5ltqbKKogdorkNUF7jBv7fFV7e6uv377K7CzoIAWew5+dqaryabRuPdY21jYCTv32pxjN+H/vokZ4zC2xXp/a5Y/NVJ0QJJAX71uQcMVUqW2JJ4+1KOC6bu3LpxBxdvwg+xbykeg+aCdZZ9invvYUs6rEOsmR6yKdihYO6DlZ8k0nNGk0YnqlSzDwwPUH/NZlPVqq5RfoPY8UkYHKcRiLUWrbtcXdmM/pvTP0l0zfDL49phvvt296pLpd4+JUdIHjaQmYZfZvHUp0E9u1Bs9y+/hoflR3G4j39KaMX07zoBHvQTPMvxq2GAAZSOTxWayOaJ213eHVMB8m2gbH3R3AYGzctLJgsBx71EXKMHhWJYktM+Y/2pJ6fw+Kxewv+CcMBsOWPI+21PWUmziWVsYgW4q/UdgY7xV59M+hulGT0whMkmdbQTX3Xr5mb6tp2A4H9KWMxygAsWY6j3/tTdnN/DypsXAxGxA4igOfZBcu2C63A7TwvI9PmnIoWlgY1wPUouYGhwBSXjcsZBq1bVM6dyV8Q50khVGp2iYUc/ejfT34c4m6pF5jA3k0Uvm9hkt2suw7XWO90OhcGBtMQAwM7cfeudEWuDb+S0Ge0C6I4yEZx2KKLbt25CkAIF/Odo0xzyKFYrEX7fmN62RtKKWuETsNRtqVG4PftS11HjM8AXV4drxDoVLXhapbsAmplJ4MbniifSnTWKtI63ibjOwNwcnyzAk8nfj3qskLgd27KUj1IrbtTPgcrW94VxltuPq1AjYg7KVaCD9qmYnPLQeDo2PopP6kUk5TjLSYs2bmLNkq5Qr4TQWmChdvKOOSI370Yt3RirT28OLR06w10SN1YfSvCiCO/eaT1WmnnaLJH7+8oMsbXutjv38+i86jzGzoYWUXxCN2B3ljvtwoIJrllHUmHvA27q+G4t7iQoZhA1A8oY9ZXmYobiMgu4C2Lt1joMydI2ZpCSNW4kjj2pIuZv8A/IAeYDaRcNy3sJgsbcDaDMSKc02jc1gs3XkoOoLAG2fnaufJ7OEso1yyVQO0M924JmBsWY8Cdo2M1x6kye5fAa3eRrRALgbqVLcys6xtvHH3pSxWR5fibA8O8QttnRLrItwAk6mCgwDyN9/md674S/aw2G/Z0xylpMsyxsZ8qJwg3995+2aYdIJDIdxeerXY+WPBUZK8ybyPUglTr2cYIm2htJfa2Ao1ld9oJAbZ/wBQfSuozDFYi4TYW2bYhUCqqiREKYIaBtvMbj4quM1sNrOlhc3gFZ3Gx4H+9j7Q0/h7mZtY1EkEC0z3QonSTAUE/lJkT8/ptMBLbJ6HhXdM3/UZ807XenbaqHx9xWOmFTfnfUQo3J+BsP5HMuw9h/8AlqoIBEOpTY8Qhggbc9470KbP2Zn8NltsdzcKaiBvAG8zt9O0QYnmu+BxF1wrLdDnly6sgMdxJbQI7Rv67UJ07C7bj8oro3llkn8fSvyoHVeVXCGFi4qOR9C7FvSSCdQ52jgn2qr+prNy1oa4sF1Mfwyp30jleRt/6q6nw1rEfkQqOXdIAj+F1InjkevNL3WOUWDYOH1kHdgXXUoBHILHtz9U7UPaQb/1QXgSM2f7fJUa2IM17TfhPwcx9xA48IBtwGcho7EgKYkQYnad6ynBEeiyzhKWX4O5fuC3aUu54A/qfQe9Wz0t+GNmxpfGHW+xCfkB7T600dOdH2sts6bahrrcueWI537AelErVs6i1xoX5ETxxzQ5XmwAtt2pdIDRofcpHzbMns+IttAGdlFpVMME1ENBGyk7bUy5bkgNqL7XCTvDNMffv96CZtnVlMQtpfCuvJABOlvKAfKdJBbfgkTG1MGAzVbq+V9pmDtuOVj1ECkTbP8AlFXx0PT9KB7xfBopX6mymzZKIsaXOlieQp+oyaU3v4ZL4EArq2Antwd+xqd13+04y+XXxFRAQFCmDHc95NBf9GuXSfDR5EQxEE9j5ewpprA34UTe5/x89UYfPrN6+tplTwyZVtPnWeZJ7TTThcFfcaLTrctk7spBj/uHIquszyW7ZRHUC0WhGuMDsAPMVEbkmeKm9C9ZXMNiAihmshH1M8gueQ2/AEbCie6tcNxJSz5S51BMOL6Oa6Qun6W82mZ+4/vRuzmIw1vQuGJjbgEmoNvr6xfuabICXLoWS0wG42IMH5MTtUDLeu0tM6XdTKpIBMFueCSdt6AWPjHPKN2j5BV3XgmEdTi3q1IiP/Cdp+TQZ/xftW7pt3bRG8alYR8ieaLL1xhcQqqlpbjx5VK+afuN/tVW9W5HdtXNV6yWVtwwWNJJkoQO3pR4HMeCM46pdxeTkUr0yTG2cTbFy0ytPc7kexHapWZYAvaKzIIO20H4qvvwis6luNum4CqBtAHJHamXPc28+jzMYnTbExB3JPb4ocwYG58el/hHijfI6m+GUt9MLbw+IdX8p9xvue5onn3TSk+KHd1YiAOB/gUs/wCqFcfN5ittSQSw5U+s+9N2Z50iYZvBYPqnSAd/XioiY3aGuF/PlGeXA7gSOtdEIx3Snh29bKG22RGM/rU/p3JrYtG/ct3LYjcMxAJHA2PHc+1KOV9e37bTiLYtovBeBt/28k/FMKZtduYDFXy5NvUhthdoJ2cCfm3NRqd0TaYMlUjk3Gtxpds/6kxCMAlwKqmVCgAbdtvtzQzG/iDjbihARISWJEAmYgARPb9aDdO5U+MuhTc0W5BOtwJEwQBHm5jjvRrOOlWuXgMOqsdUyWOkydyCONqBE2Zoyf5Wk6fTUG7BjxoIYbV65fFxsQNCiXZeVHohEQxMiRThirl+7ZZbX7gMph5/eGRyI+n+u/ao2B6Ha3ZuJdugMWBDKNURxyRPtXa5k+PtqiDQ6s2ksBpeDwTyF7bzUDUF5cxnLeUgTG44P1VYZhlOIW+XxZVdJDaiZZ44VdySTHJH+KaejsScHdL64tu5m2dwFbfxPQEQBP2rbN/2RLjhh4eItsQwuKXEiIMrO0/I3oLj8S7LOqUJjyHYCdp70X3p4ORScg0MUgFOVp4zH2cXbvWhD+JbEal2Y7tsG+0fG1UziehlvEi0zJdTZ7Lbn3KkjcT+WSR+tNeT+NiH8jSZQT3kAgT2Ubk7/wAJp0xLhFQ31TEMv5gIuL8MDPYSJplsxrcTX8IE2mZGdnPl4j99ECt5dhLGXIklTZSdbLB16tTE6fUkqOTxSvZ65wtxwhtE8ySAZG4/7huZ29OKZ+scZYu4V3w3/NBDG3PInziPgnaqhuY/CgrGGZHU7lbh3MzBDAx9qII45O8RZSDi+Pu5HzTrn9jDnUMOt6yY+qS2qQCCu/HaZ7bRRbonKLljDOFtaTdKlr9wsmwmJVjLDckbV70Z1Hdt4ZALCKxLEPGohTuiqDx8knmnNOnmxOg4h9CKQzAfUzEb79hSz5HC2Rn68JhkUdB8mPufohGU9Nksbtx/GJ3AtnSgG86mbc/Aj5oxdwDaQJChlkgbffVM7dt6lZkbdi0UthFB2EyZ2/zShmXUMr+9kDYSvb0IA44/nWM5wL9pyfLA/tPR7pBbePumLA464nktyVBIZCADv+YEGD25oLnGdve8iqFggsrbodxtBGzxvO3ekjObruw03idwfqIMDiPSpmJYL4TrcXxSmm5bBMPEDU5J2PM/anY2mhTvRUc1ocTXqmYdNR9N1yO37w/3rKBNnF2fJIXsDqke3lYD9BWVqBprhZxfn4lY9y8x1XGuKSoI+raNuFX6YIPqagHGJdSBvsSzE+X7yNp9wKGZjm1s2yUQXGGohfNpnknfbSJ7c7/NAMHeN5NIItuRGlZCNAmDJ8nFZE1vbRNrZZp9rbIpLXXWQ3PF12RPeF52ghhH2qd0rnty/fU328EgBXdQBr0jbUkRq23b34ong0t4diL1yZGy8Orb6lbkbdiCZEcUYybE4K7rZ1OoSQQwJMbkafWN/WmY5Lj7F9FK6nRUTLR2/ucouuNv2+Al1f4lMH9DxUn/AFm3cXzrcTsQJUH5dBP6GtsD1RgSnlV/ll2/UH+1a/8AHdosLY0qp2MA6j34HbbfaqDTNjO6NxH3CyzE44FhBcT0hduamwtwBGIJslJSPUP9ervJmazO+hTc8oS6ob84UFV9mA83O9Ds3/EzFqxFrw7YlgquJJA4J32P+an5D+J9zE/uHtsl3Sf3qkQp7t5hG3MNsQDTkbnCi4k18vxlR2Dm4tIB6UxGGNyyivdvM0Eqp0KOA2sjcxMAU95P+Ddp7Y8a5cF4gFjIK6iN4HBAM70wZ51R+yW7TX18cEEPcQAMrAT/AMuS0HfcEjapGU9VW8Ta1WbisoMHsw9Qwph0jRZPChrSeOVxwvRBwCl7TatgsIsGBvJEkuZ5oHnXUgYabikrJ1EoJIQamEDjg/pTTf6qVIGrUSYgAwI9D3pfzfDrcui5uodYO5ghpDH/AKduTSU7wRujPojtLoh/kF+aHZB+ICWWFrwFtW3MJetnUr8EKSfpYyBHztTRkeY4dna6yNbct9RJhvTefKY7VU1/pK5bus+Ea+ih4BAYgwdtxs386frfUthcOuFxCl3cCVuDQRsJuF4BkmTI4jmrmhUjD6EX9OnorRPJBa4c+INH9+aKdZdOW76NrcAsZU8g+g2+KSl6WTEN4YOkFPMwbdXTkKffmnu1gFU+ELxVFWVNzSwkf9W0RxtyKW8d1P8Asl4lsPohgpuIJQz9Lz6NPNL+9Ne4OAPPhnhGa4BtNz+/vVI79IJZtMby63LFFYtJBMidIPpvTT/q/wCy5Xaw/h6WZA7SZJY3mEx6FbLH4010zIDFXUuIuozb0qifmJli53gDYGpHUr2BihDJ5VtqobUZZA4YIoIHN0HeeTsaLJI2TBP7Ss7Slu1rRykrALfxeY4Yori3buopbT5ACylhMRJBNW3bsHD3HCoQO1wwUhREST5TAHzNRcgv27WFNw6LbamVYOxKsV1b7ydMmlfNOui+sBJ5LavQNKlfSR60GR9va0DhvgVzNK7Y7PdvPzTzl1psR57j+GJ2B5PuJrMqWz+0roe6InbWWVzHLA/Haq+wPXYuEl0VNm8wJJ4GkRvAG/FFek+oF8ZXcqsBp/Qgc/NBgibp7LRXU8kqeypp29OP3lNlxlbE3gbYHl0FioOofPfnvSdkeQWWt3ku6JtT50JRyOTMmNh6ioua9Vn9ruMrbFhAn0AEke9AD1AA2ILDUbojVyRHGx+36UcSF4GEcM2Nx0H2TLZytlYXsJeZhwwG13TwSGGzfOxj1qZqxWHFu2LYUtrbUdJUgwfMdzIB3HxVbZJ1BiMNeBUyjcg/qY9Ka26+Z7INxAWeQCf4QBqJHfcx/wDU0WRmwbm8+SoJnSOp2R5/uUfxtjC4ezrvEXGc9h352Halq22Aca4UGeDP9aXsXdDxOwngbfoK4KEU7bj0P/ih7QW4wfJXJbWXElN5xzOVWwobzdpC/wD2Y9vinj9qbw1DNLBQGI4LQASJ96qfBZqqGRK7j80jb2NNWG6xw7RJgweQYqpb1CC8jAaiWu5r0sSwJ7/1obnGGMkHZf8Ae1EbeeWXIi4pP6VmYIlwcgnnn+dKnTACxyrMmIdlV/mGEfxAyxoHf2rXFXAIcnZQ0nvxx77jj3ot1E4tqu2xHPpVe5njjchR9ImPf3NaGnjdJV4pBnlDB81YmA65wC21DF9QG8IfXtvWVVkVlbNLFsr6B6nAW2WUIHHE89/N7bnaljEYpnQG2HN4rpZduNpOofTJAEf9RirLzXN7OFsO1u2rlBESCSxhRJO5Mnue1VLnXUWNS6rXWljLpbWdQ1g6DKppAI2PmLCN4O9ed0unc9uCOV6Ua8RYc09fNDM2yrE2t7tm4nqWU/14rTI8a6X1VAjG4dMNxv31SIjfeabfw6wF7F4om6V0C2xLaSIbygJufMPMTv8Aw80yZt+Hga2ujEEbwxtIqmJ7sgLNEckwN960RbTtcMdQf/FE2sbMzByfAiv4tL+X3riO9vEkDzAW7Q1iBHnKIp0urdis7gzHeVh8ULdm3bUFrzlitwwBBJ+kmCCI08z9XO1OPS627dlLWoNoJ0+MdTc87jmDG0fatM76cOIulrhhI2A7+hnttSmoP+4yEgHiLBFUk7DYweVnuI4Tm2qgOzIIWSykmANjzHpzUDMPw9N/Tew5KMX1FbrkgqwLEkxAhtgFB2PaiOP6bv2yyWremzsfEEEmY8rGZG57imvJsILKAOykjsBq0ydhqnSdie3pvQt8gA2EC+t9Pnn6o79r27gPz/CzA5agAF4hvIgZF3GoAAtqbeCZ2iulnLcMjlkVVgHYmFE8khdIJ7bzQfNsa8uMNbGo83DCoCeCzbavgfrQZs8weBC/tbPi8V9Rt29wo53EhQABPrAmKAzTTS4346DH9/yhSU3LiU5Y3PAzCzCspMaU4Igk7AT2P9a9zUWrFhXvjxixEW5KgKeTtudvXb2odkvX2HzIxYXw2QCVYKG09t1nUur3iSJijWaZLba2Stl7l4rBAeEDRIkt5RHEioh05Ooe0iy2snwPkDfh1wlmloyeOi4YXM8Di7bMLVvUH0xcVdiQCQhIgDYff7Us9SYnDtcRTgHvXQCF1h2thJ20Kuxkncj/ANLbX8Rl9w2ccLaI9vWPChjJY7SpkmV3kmAQZ7GXl/VN+8ltrau1tGncbKwgST3gcH49NtOUzM+I44wmYRpwd1ehTplWVXcTb0X1Sz5fpBLQONOxPaNiZ/tvmuVYZcJew/jljbtmSdDFTBZdQIjsNjAj05qvM76xunyksBvIEjzcaiPWAP0p06Bso+FEbE6tRaNzBliSII7b+lBgYyP/AI2geauQ11uJx0HCROk86x1i8PEm9ZJKsCxZQWEAKy7rvpPamW70zg3a6DcFq4pMgOLpBgNsrSwIBHYGvc9xNkXYsXrauY1qNUSJbxF2jUBOw3JiqrznFuL1zcqWuM4CyvmJBBAHH1ECPSjiPtn3uo14KNRGYYhVizwf5+6ajhQyqlq8t5fEIT+JmmWIUEyRqkgbwdp7CcZnCsbkMVVzxM7A7CeeNqasq/C++xw4RyEtxeJiDrfSVjuCNIG8xA2nlv6j6Nsiw92+oN5UYhl8rNG6gxsx5GoiSCPSrOiaDbVDdQ7bsecdFTlvEIDspP2Nb3MUfyq0/EUYyO/Yv4q3hlVgbhMuSPIQHIWODMLJMRxHNP2K/DhUWQTM+1Ce17clv3V2SxnhyqRxccg6DIECvbeGvHgAfNXB/wD58gIGrciYkT8xXmL6BggAEf7+K49qBhoU9pETlxVW5Vk7vdUOYUyDA4lSJ+xIP2rtmuDLXYQkIoCJwNlESfdjqY+7GrSwfRwtyQdyCpM8A8/B7feutzomyFBjf2oQ7ckmhhcZIhhVJbyVjy38/wDFSLXTRPaf9+9WLielVBhZG/qKlYPpwJBifcmf61QdsTRUl8YGFXB6cZT9H8qkW8gufwkfarbuZWp3/sBXB8oXvv7f+qM6B3VBGoHRVtb6dPeP6mujZIbcMsj3FWC+XKBtUHF4XynaqiItUGYFV/m+U+NbKkkxuJ9aRbuWkEgiCKuC/haTeoMCBdO0agD9+D/MUZkhYENzQ5J4y+so3+yVlE7YqnZhXPmF2ybbWHQlb4YEgbliRuPQjY/NKOUdDt4jJfxV1knyIpYAifzfzGxoxjsza7bAmPMoGkbg7Af72rjjMI9hQUuw7eViTsBztHHIrOjmkjG0eK0TBG/LuVMzd8Raun9mcqEQDToEajsoIA8ogfao+RYnOLhIuXbVhDO7KpJn+BR/miGR5raKeVmcjSCR3Mx9+D+tFMRmVzWs2lCD82xO/Meh4qzdQGXv/Kh0VmgB9lFyfpxFCXsRc8S6pbWRPhsZMNoCgzEbTG1EepuoBhrRuspZBA22gEgTtwP/ABUDMMYUaEdlECTEjnbbtUnF2rd+w9u8bdwOACmysQedJ7HuCKs2Zj3URjx6fvogTaUuaHWq0yr8T2GLa5iiHwjloQWwdO/lAKwdURyT8elm5B1RYzG09yxbZAh0gXAoBgTIUTA9/aqMzHonEYbEulkuyyRPBgbxcHHG88GrIwWOS0tnwlBZgi3XQKktpgtB7fxREn02rSc6Mju0Ut2EjcusKVfz/DPeVGguWIUgwg9Cdufg96Ffh90q63MeL6hmk6b0jcnUCAwklWBUkbVGzvNLNttdpUduGcKNpG4UnYfpUPAdcuuoA6iWlpgcCCZHHC9qznvkja7sxZKYkZvALcFT8h/DA4C+uIOJR1EhkVWX6u2ondR3Ox2qxmz5jp8JJkfU39AOB25qvL/WIe2VP1MBC79+PkU0dM5mEUqyuzEAspkgGPqiJBO1B0+omlDjMA09R08PPqgsZXIulFt9N4fMcW1zEkPct+SJYDSpJC6BAjcmR3ombWGVXTxQio+gAFfssMQZ7UZtZraiQpUkRtt/al3qTo/C4rGF7ous40gBWA4VfRdX86dbBHIwbzurzKh2XfDX0UXqTL8LawzkWtbKJUk+btu23AG/HauOR4kG2qWrpRtP0bdx5tIb5mP6b074fKgFC6AAAB5gWMe55O3eknqfJ8vwWKGJe66O24sgSDpgSTyomOapJAT3oxRHTCp3b5r7pd6ryDF27YvLcN0SdYIBIPOqPyDeIHH3oT0rlYzLEm7fbU1tVVVbaAohY++8+1WbkvUdvEeey4O8EEc+3zUR8CbeLN4Ki29MELsZ38zgDc6id+IPaoZMKyK+yci1PaU2TkXXmvMzwV20mGFhtIB1Owgz5oKwdv8A2PSiaZk+IW7ZfbYoVMiQRsw3nv2rhf60w4cLcdUQtp1xKzyRUfMLlq404e4CRuGH9iKiccSRk/K6tDm3P7pGR+c5QfLOmMPhbs2bKi4p8MN+9MkqCTJPcbbbbkUwZ/1BfTDsXAB1L9Akwe4jcGf6GhR6kv2hpuLJ9e/6jn70IzDMrV8QxuoTMsrTM9yDztt9qXGu5DgUFpo99q4Zpntz9pVlZwyLJYeo7+4jaT7UzZR15cvLb14diGuaPEJ8pHdvkCSRxtS5heiluJAe+y8+YaR9tqHXuqcLgWNlbbF12OoTE8wSaMyZ5Hca4+n9oj5IyLItXMlpYkFf1/tXqYcnkL81RuL6wvO/kuXF/wCgDUY9hzTN0r1TjEeGt3HtECC40kn2nmnGzWLIIVRpnOFtKsO7ht5kGvGw+1KWL6ix/jToS2gMhNjI9GPr8RTBl3UpeDcVUBnuSR6T2obNRE9xAKtJppI2gmj8ipq2h/v/AN12GF+36VniBhIYb+n/AIrmHg9/500KSZtaYizQrMEIU0TuXfX/AH/Og2LxasYniqupXbaGta23pT60tgeERHLDj4/807uARyKQ+vcSNdtB2BY/eAP/AOTQHNwjNOUCFZXJXrKDSNaa82tCzeUyw0uGEcSCOQeeNjTHh7tq5ZLXIeRx694/Wiue5TbvpKwaRcxt3cOrIZa2QY9j2+1BmiPCZilDhlFMjzRbaQba21LaiB2XtvUm/wBWMxZUH7sCAO4PqTQDD2VbDBndgWHCj/PajWSZUDYZCO0mdj7b/FKFpyHFOOMY71Ltg8V4lt5fzneJ2jtsKjYhtMN5Syidu57V4OmfDQlGgkfoPmuC4q3at6ZDswj/AGaWkiO6xwjMeD8OUSXqW3iGtC7+7cbLdU+cffuPWaB9d5bijut0FSN2AgEcFmjgxsamZR0c166HUhAAD688xT1h8KmHTQAp9Wbfnnn+laEUvZ99xNfuElrZImNpvTjp8lRmK6bu2QvhfvAFBdtR0ktwF24HG+9NXRn4ZXL9wPcPhWiPMCR4hn6lgdp4J7Va+ESyUBYAj12C/pUbF32//Hgj3X+hrQfqNzdzWYPnn99VisEvgiGHya2hAQAaQApESAvG9Rs46UGIbW7sDEHSzKD9ga1sPfCyyhvYDeiOX3LhBYrpPoa6OXtKY5hC63tO60vYboK1bcXWuXCEKv5mMeUz/apmS3kuX3uByGLGRxI/KOdxS31X+IT4d2V7Ou1ujbxv2qq8A+OvXWOHV0QtyCSFHYavWmImsq24CNI6T4XZNL6bLAggyfiq9/Ej8ORiwjWtnG0E7HeeTvNM2V4y+1lJUgwATI5jmgPW3VlzCaZk6iAASJjudqku2i6QWxkuoFCemui7mXWTrgktMKRCGI1Cfb5oRj+t/DNy25J50yAOa45t+IgUlvPc2iPyj5rTpNRmVxluW/LH1aePQBqU1ETnnINeSO0MeyicpD6ozWTZtgqVVJgGRLmd/eIpw6QzG5ZUwwQADc8EV36h/CrTi9SkC0w9iQfj0pgwvTVi2ylgbpWI9BHBjiajUTRNaGEpqCKRxMh8Vyt5pisbpVbJKltJuMNO3dh3pjwnR9m35mgwZ37Ed5PNZaTESIuIintALRXMZdcc/vLrMo7cA+nFLe8RNI7pJ80V0P8A2AHl+0iODUX2ZiSUUwu+xI5MDtXDPelcDiGVrtpNS8ECD+o5+9SFu+GoUbdqTuoc3Rbw1EsvYA80J2pk4byobD2juaHgjFjp3D2bjtZbzEbyZiOI9Kn4BEks7+I6/TOwG3akTEdUutwE6VU7AR29zU691KFVjMqRz3+1D7aUV4opi8LXfOMWzOSDAA2jt2NLN/MWANssYmZ77GsvZndIlCCPQiorZkmoAiCSAfvQo4nXZH0TLngYCbMp6ue0oBBO44iI95piwHU1u6Pq83pP8h7+1VxiiRt2Pf4rpl+OCAAgT/emopZGePok5YY3C6yrFxuNIEKNzXLCWRvIiI3PelvLephcuBCu8c8/E0yC9tzFaLJA/KQewswtsS9tEZ2MKoJPoAO9VJmuYePee4dtR2Hoo2UfpRzrLqXxj4Ftptr9RH5mHb4H9aAYfCk1LjahoXqrtWVNXDVlDpXTlknUYcLDSDsaY2s27ywBJqub+SNbbXaOk9x2PyKn5V1MUbS8q3v/AGPegh3qEQtvIwVNzXpS4pm0YHdOx3nb03rSx1P4Zh00uNvaP70wYLPrbiDFe47B2L4gqD/v1qrmByu2Qtw4IHmWbC7aJ1fKihmW3PFdUVREiP713xnR9xDqstt/C2/86i4XMXwzAtaKnzajEjfgilHxY6p1k42kBWbasi2VcbBVIIpcx+NZ5M7EmouX9bWnUq2xIrgcUCjwwg8f5oWpHabR4LOMLi8Ei1Pw2cyyWyYH9Yomc+C+YxA4j2pIwObkLpeGYHY1yxOKd2InytU0SQCbWg2JpVqZb1YHIER/v1ohic6ZQSNJHud6qTDZuUHhqedp70SsYm4i7mW7TuKv73Oxu0n1Qn6KImx9E251hMLjrUX10GZBHr81mQ4Kxh7ZsIAVO/yaU/8AiIttc29hRnCXUKzqII3EUeHXG9r/AK8Wufpdja8PqmZse9sQlsD5MUKzLD4e/DYxrbaeE9P7mlvOcc9zTqcgjuDFQnW1I1MW7mpdrw53iQESLSMA5o+Qz9SmNs2wpU27NhWXiAm39KmZYoRCFtraHMD/AMUoXeoPyWl0j+tQMVnV8AhX5oXvLy5EdpmAUBXzyU3Y5DbBYNqDHuZO/pXPB420MOSoltXm1GkqzinDgs5kdpqXfxBuWmt8EmZpZwBfZ8fX6K5w2r/CJ3MULj6lbdeYO0elS73UFtgoV+ORNK+FwBtgKDz3qF+x6LjEmq9kw2LUudupOONzHxFHnj5oLiQrg6jLDihWOxYUSTxxQ7LM2LuZPxRWadxHaIJkDe6ConUOZQ6rHFEMlzEFNLcdp96553lwuiQQDUbC5eqQWaSP7Vp/4zEB4pHv9oSeEUClXPpXHHKJ1ACfWomLzgHvQ98UzbLv70NkLjnhFdIAidrMWIKs0nla5Ye69yJEGd4rjhcuP1OaJC+llZjejbGgoe8kJnwBWzb22Ebk9/vQPO+rmuTbtmF4JHegeMza5eMTCjsK7YDLixAAJJ2AHrROEG7W2BwsmjmGwu3FEG6buWAodYJ/lRXLsoLGBzVw0oZcEFGEr2mR8pIMb15UbSp3BHs16W5Kb+1J+aZEGkMtW0RQ3G5QrAwPtXS6YHLcIUeoIw5Ureyy/ZM2yWHof813wHUbIYeVPv8A5p+xuSDeBFBcZkKtsyg0mQ5vxBOBwPC1wfUOoc1KfEq4hoM0vXulNJm2xU/y/Sor2cTb5AcD02NVLrVgAi+P6VtXdwdJ9qBYjpnEW9kfUPSpdvqcrs6FfmpdjqNDUbq5Vx5FKd5b1ojUhEelevnhiOD6xTdcxlu5zUb/AEyy3IBq4e0GyFPeSjgsVobVqk80YsZ4Q0liRzUzE9L2m+nah9zpIdmqXCOTkqRI5vguuLzPWwIIFEl6lW2oA3Pc0vv0pc/K1cX6avgc1Q6aN3ire8HghMeMzzxUG42oWmbkGD3oU2T4gVz/ANPvjtUjSMHiu95rwTMcUFXUCJNRLeYSdzQJ8FfPY1p+yXx+U1I0jeqqdST4JivYiTGoD1rz9sGobxS8MPfn6TW3+n4g9iKk6UHkqPePJM2MzS2iiWlu0UJfOwSagDILzcmpCdKN+Zqs3TRNGSqmd54Ci5hmGsCDUbDYkIZG5o3b6ctjkzUlMDYUcb0YOY1u0cIfeJtATi7rnYGuyZZduc7CjBxSLwBUO9mvvUB3/wAhQf8AsVrZyNF3Y1JFxEHlA+aHviXb6V+5rBl7v9R+3aqkk/EVwIHwhdMRmwPG5qKLD3DLfpRLD5YBUy3hgKrvA+FdtJ5UXB5f7U8dK37GHlis3ezHgewHb5pdsqKmW0qzH1lQ5likfvXbmLu/HYcCnLJsl8JZbc1X2AuFTIMVY2Q5j4tvf6hsf803C8OOeUpM0tGOFLbBKTMVlSKymqCVsrYGsNeVlVXLnew4bkUFzDK4PtWVlBkaCEWNxBQm9gqivhaysrNewLQa4qHiMuVuVBoRiembR4EH2rKyliSOEUZUC5006/Q/61EvYW+nofvWVlcHWrLl/qdxeR/Otlz89xWVlHDQVTcQuqZ4I4rGz35rKyuDBasXlbLmleNmHpWVlDpWtbftwrRscKysrl1rmccK1u5qO1eVlXaLVSVwOcRXB82J7GsrKNtCEXlczfuHgR961Ni4eWj4rKyqF1cKaterlg7kmu9vL1HAr2sqhe5TtC7phgK7C3WVlCLir0tgldFtVlZUWVKk2rNSkWsrKuCVBXe2KY+mcaUuj0bY/wBq9rKahNOCBNlqeZrKysrWWU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hMSERUUExQWFRUWFxcYGBYYGRoaGRwZFxgWGBQXFxcXHSYeFx0jGRQUHy8gIycpLCwsFR4xNTAqNSYrLCkBCQoKDgwOGg8PGiwkHyQsLDI2Ki8sLCwsLDAsLCwsLS0vLywsLCwsLCwsLCwsLCwpKikqLCwsLCwsLCwsLCksLP/AABEIALcBEwMBIgACEQEDEQH/xAAcAAACAgMBAQAAAAAAAAAAAAAFBgQHAAIDAQj/xAA+EAACAQIFAgUCAwcCBgIDAQABAhEAAwQFEiExBkETIlFhcTKBB0KRFCNSobHB0RXwFjNicuHxJIJEkrIX/8QAGwEAAgMBAQEAAAAAAAAAAAAAAwQBAgUABgf/xAAyEQABBAEDAQUIAgIDAQAAAAABAAIDESEEEjFREyJBYYEFFDJxkaHB8LHRI0IzYvFS/9oADAMBAAIRAxEAPwCI+Kh4NS7RBrLmBDGTXQWQooNp5CM/ugKBS6LkmifUr7j0oDexELArLlaTIUtJ8SkW2hpFQsbfJJrS3ioFRb1yasyM3lQo91t60ZCakBK9AprdSoVGspBrpcFSLdrevMRhX7KT9q7dZUUheIqNNTbthhyCPkVHcCmWnChaBq2sN5h81zJqZlmBZ2B7CpcQASVwTZYcC2KgYm/7VL0QAK54myIrHZQNo5KCX7h5FS8ufWQp5qNe2qPZxWlgR2NPhthUtW30T0Sty6GcSAQQKvHC2AigDYRXzdkv4jvagqvmHY8VaHQ/4pjFXBZupoc/SZkH29jVo3NaaK52U5dSj/41z/tP9K+QcyTTdYe5r7GzWzrtMPUGvl7N+kbjYq4nEMf60R7g02eESJjnmmpUW8aK5TnJtGnLLPwoDgFmNTMR+EaAbMZ+aEZ4+U6zTSAodgM4uXRJY/FR8dmxMiumI6au4UGPMKWsRijqM7VZj2u+ErSjLm4etsTiCTNR2ea1e5XMtRrUyOC3JrfC4gqZBqOXrE5riUC1aH4e50xu6SdiKsnFXwu5NVF+Ht5UuEnmmjO8c95oQkL/AFpOSNzzhD2Av7xoJpxzWLtvdh/ikjEsASFOqPSjOB6dw2Ft+Ni3a4x3CajH6d6h478RVRYw1lEAPcf2FWZO2A5NlZ874jbWWUIN4+tZU5fxTMeaxaJ7nTWVpD2s3osv3SPzXTCozmFo5d6cCJLvv6VXn/Gmgwm3vU231S93zE1lSTEAkBeni0m4jKn9QZAXTynekHMcI1rZh96f7GaE96jZvh0uoZAmkBqbNlGm9mBwtvKrvxdqyuuOwBttHauAE7VoAgiwsKRhYdpW9d1wTkSEYj1g1YXQP4ceIBdxA25Cn+pp9x+AsWk0hRQ3PpS2HckHof8AD7xFFy8PgU7npqwm2kVFXqJbSEDaKWsV1Y9xiBQC4FNsiI4XvVeUWIIUCqozLL9LGKsLMLzkEmk3Nbwk0WFzg5C1DBSE5XgPEeDwKMYrFJYgCKH2L3hgn1oXiLxdiTTRYZXZ4SHCb7GKDrM0Nx2agGKCWcYy7A1z1Fm3qGaUNJJ4Vy7Ck4rEzXG2DW123EVOwWGmjEhrVTlS8twk1av4ddCO923ffyqsMo7k9iaUemcGoddXFX701irfhqF9KXiaJHbirHARPMMStq0zMYAG5+KoHGdQ+NiXuINi23x2NWb+LuOKZfd0nkR9iYNUXk+IgzXaxu5q3fY8YsuKev8AiG4gqLc6wcnc1Av32uLAWh5ym4e1Ze0HF4Xq4ooiLcBaYj1KrrDb0m59hFYllokMiungV5aya6WCkckVeL/G6wUPUaeLYaS3h8mvOJVCa44nL7qfVbYfY19DdOdO27VoeUcV1zLBWe6j9K0O2IyV5EyG6C+bEFSsNhSzACrc6h/DFL8PZi2e+2x+RUfLvwxa3uHVm9OKK2VrijMPdsoRkGWaAPWnjI+mTeXWzaF7HufiaEjAG1OsQRz8UTxGZvdw58I6Qg4HtUTTtjG3k1wkNTKRgeKC9cZa9hPK5u253PcVXnjauN6Ynzq4pILSDyDxULF41bdtlsAq9ydXEDvIPx+lZjC12QKSTGoNob+E/oa8rxcwxAG11v8A9jXtNbR1RaHVWFa6LwmmNO9Bc56V8AarRlf4aY1zRRUfH5kp+DWayZ9br9F6/stp4SdYzAipH+ozQ3NmVbp08GovjU0IA8Bw8U61wqiiWNAdT60c/DLpRb13xLu4Q7A+vrSpaxG9NuTdQHCoANpq7QY+6Vg+0IA54cFbuMxSWlhY2pG6kzwnYVphc3u4jZVLT+n61rielMQSC0CexNCkffySscW3nlK+IxbAEmuWSYhWuRNM2P6LLDz3AojtWmSfhtaDeIbzMIkKDH9N6mMs8DaI9j+awjRyG21rcjiqwxnSr3sYLVnzEn7D1JPYU/3Myt2X0XGIU9gCdveKP4O5h7Vs3bKbt+aN6P2mxu9wr+UF+n3HZusqr82/CbFW4hkf1AkRSdnPTd7D3RbZSWIkQKvcZwIkNvMx6+tdL+Gw9y4tw6dRHJobfaAI3NHHguk9nUQLXzsMtuzHhvPppP8AisXBPqjSZ9IM/pX0dcu4cNsqkAbmK0s38Beb6FDDuQKIPaIJqlR3s0gXZ+i+fL1gnaDPpTBkGRXHOyMfsavG10zgrbeKba7jmK6ft+Ftk6dAPMbVSTU23hLxaYOcQqtTK71thNtv0pz6WzZrZGqYrXHdb23Zk0j0BoAcWC864HpXMnc0AtFhajfZYcCHmk09d48YjDtbG+oRSRk/Sq24L8075Lg3vgbDR/Ea2z3p1ra61AeN4FEkdJLwKRNL2WksONlQEwY0wi/yqPi8huxIojknVuGGm3dm05MBWEb+3Y01PetxuQKUfE7/AGwjN15B7gtIeV5Lf/NRQ5cV3I3FFsbmltFOkiR71CtY/wAQTEVDWiqtM9vJJ3iKCm2s3AUKPq7ComMxOm4A/J7UHwmIH7Zt5oB2G9EbmDe5fN28NFtJgMYJgfqBvz7bUOeZrR3ik+zjikc5/AF+ZPQKJ1D1M1sQNtqRrnV15X1qxBHvXLrnO7hvsUKG1wqqiiIG/mA1HedyTXPB9MXLwUl0TWJUNqJPyEUkUdrGmnk4K09NNF2ZaWU4eB88pmv9WnFWpYQ4EEjvWvT5LuEkhTzTLlWUZdhLCJfUM0DXecHSWPIHoARAmpDYK0o8ZrSqANSC1yw7bA6dx70Kdtvsn/zzXm9RpnSuLmCh4efyVf5plVsOQS0TGw3qDmXTN20Bdt6mUEEqRvHcfpNM+Lupd1PbV9QYkqRLCO5jYj4rjZ6ie0Nbw0yFQ8fJFWYTHg5Cy5GPjO1wopCNu2xJDOsngqZHsdq9o/iOpXZidhJ4AEVlE7R3gD9v6VbUK5mpmtzjiRzQU3K6rd2q50wAwvoEkgK4Zjd3qfknTl/Errtr5AwUsdhvzHrFGuk/w/bHktcZrVofSQBLnvE9h61ZD2bGGRMPaTTat/USDz/ESeZO9TPqBFHtYRay+0c6UgJJwvSeHsafGl2BknhTHAijF3NMIrKq2FIkTIFFczwtt4LXEVSJ1EzxzFLeBu4VMQX1F9I8urYM35Y9B81m7Z5cyHj7/v0RWyQn4xnorFF5ltqbKKogdorkNUF7jBv7fFV7e6uv377K7CzoIAWew5+dqaryabRuPdY21jYCTv32pxjN+H/vokZ4zC2xXp/a5Y/NVJ0QJJAX71uQcMVUqW2JJ4+1KOC6bu3LpxBxdvwg+xbykeg+aCdZZ9invvYUs6rEOsmR6yKdihYO6DlZ8k0nNGk0YnqlSzDwwPUH/NZlPVqq5RfoPY8UkYHKcRiLUWrbtcXdmM/pvTP0l0zfDL49phvvt296pLpd4+JUdIHjaQmYZfZvHUp0E9u1Bs9y+/hoflR3G4j39KaMX07zoBHvQTPMvxq2GAAZSOTxWayOaJ213eHVMB8m2gbH3R3AYGzctLJgsBx71EXKMHhWJYktM+Y/2pJ6fw+Kxewv+CcMBsOWPI+21PWUmziWVsYgW4q/UdgY7xV59M+hulGT0whMkmdbQTX3Xr5mb6tp2A4H9KWMxygAsWY6j3/tTdnN/DypsXAxGxA4igOfZBcu2C63A7TwvI9PmnIoWlgY1wPUouYGhwBSXjcsZBq1bVM6dyV8Q50khVGp2iYUc/ejfT34c4m6pF5jA3k0Uvm9hkt2suw7XWO90OhcGBtMQAwM7cfeudEWuDb+S0Ge0C6I4yEZx2KKLbt25CkAIF/Odo0xzyKFYrEX7fmN62RtKKWuETsNRtqVG4PftS11HjM8AXV4drxDoVLXhapbsAmplJ4MbniifSnTWKtI63ibjOwNwcnyzAk8nfj3qskLgd27KUj1IrbtTPgcrW94VxltuPq1AjYg7KVaCD9qmYnPLQeDo2PopP6kUk5TjLSYs2bmLNkq5Qr4TQWmChdvKOOSI370Yt3RirT28OLR06w10SN1YfSvCiCO/eaT1WmnnaLJH7+8oMsbXutjv38+i86jzGzoYWUXxCN2B3ljvtwoIJrllHUmHvA27q+G4t7iQoZhA1A8oY9ZXmYobiMgu4C2Lt1joMydI2ZpCSNW4kjj2pIuZv8A/IAeYDaRcNy3sJgsbcDaDMSKc02jc1gs3XkoOoLAG2fnaufJ7OEso1yyVQO0M924JmBsWY8Cdo2M1x6kye5fAa3eRrRALgbqVLcys6xtvHH3pSxWR5fibA8O8QttnRLrItwAk6mCgwDyN9/md674S/aw2G/Z0xylpMsyxsZ8qJwg3995+2aYdIJDIdxeerXY+WPBUZK8ybyPUglTr2cYIm2htJfa2Ao1ld9oJAbZ/wBQfSuozDFYi4TYW2bYhUCqqiREKYIaBtvMbj4quM1sNrOlhc3gFZ3Gx4H+9j7Q0/h7mZtY1EkEC0z3QonSTAUE/lJkT8/ptMBLbJ6HhXdM3/UZ807XenbaqHx9xWOmFTfnfUQo3J+BsP5HMuw9h/8AlqoIBEOpTY8Qhggbc9470KbP2Zn8NltsdzcKaiBvAG8zt9O0QYnmu+BxF1wrLdDnly6sgMdxJbQI7Rv67UJ07C7bj8oro3llkn8fSvyoHVeVXCGFi4qOR9C7FvSSCdQ52jgn2qr+prNy1oa4sF1Mfwyp30jleRt/6q6nw1rEfkQqOXdIAj+F1InjkevNL3WOUWDYOH1kHdgXXUoBHILHtz9U7UPaQb/1QXgSM2f7fJUa2IM17TfhPwcx9xA48IBtwGcho7EgKYkQYnad6ynBEeiyzhKWX4O5fuC3aUu54A/qfQe9Wz0t+GNmxpfGHW+xCfkB7T600dOdH2sts6bahrrcueWI537AelErVs6i1xoX5ETxxzQ5XmwAtt2pdIDRofcpHzbMns+IttAGdlFpVMME1ENBGyk7bUy5bkgNqL7XCTvDNMffv96CZtnVlMQtpfCuvJABOlvKAfKdJBbfgkTG1MGAzVbq+V9pmDtuOVj1ECkTbP8AlFXx0PT9KB7xfBopX6mymzZKIsaXOlieQp+oyaU3v4ZL4EArq2Antwd+xqd13+04y+XXxFRAQFCmDHc95NBf9GuXSfDR5EQxEE9j5ewpprA34UTe5/x89UYfPrN6+tplTwyZVtPnWeZJ7TTThcFfcaLTrctk7spBj/uHIquszyW7ZRHUC0WhGuMDsAPMVEbkmeKm9C9ZXMNiAihmshH1M8gueQ2/AEbCie6tcNxJSz5S51BMOL6Oa6Qun6W82mZ+4/vRuzmIw1vQuGJjbgEmoNvr6xfuabICXLoWS0wG42IMH5MTtUDLeu0tM6XdTKpIBMFueCSdt6AWPjHPKN2j5BV3XgmEdTi3q1IiP/Cdp+TQZ/xftW7pt3bRG8alYR8ieaLL1xhcQqqlpbjx5VK+afuN/tVW9W5HdtXNV6yWVtwwWNJJkoQO3pR4HMeCM46pdxeTkUr0yTG2cTbFy0ytPc7kexHapWZYAvaKzIIO20H4qvvwis6luNum4CqBtAHJHamXPc28+jzMYnTbExB3JPb4ocwYG58el/hHijfI6m+GUt9MLbw+IdX8p9xvue5onn3TSk+KHd1YiAOB/gUs/wCqFcfN5ittSQSw5U+s+9N2Z50iYZvBYPqnSAd/XioiY3aGuF/PlGeXA7gSOtdEIx3Snh29bKG22RGM/rU/p3JrYtG/ct3LYjcMxAJHA2PHc+1KOV9e37bTiLYtovBeBt/28k/FMKZtduYDFXy5NvUhthdoJ2cCfm3NRqd0TaYMlUjk3Gtxpds/6kxCMAlwKqmVCgAbdtvtzQzG/iDjbihARISWJEAmYgARPb9aDdO5U+MuhTc0W5BOtwJEwQBHm5jjvRrOOlWuXgMOqsdUyWOkydyCONqBE2Zoyf5Wk6fTUG7BjxoIYbV65fFxsQNCiXZeVHohEQxMiRThirl+7ZZbX7gMph5/eGRyI+n+u/ao2B6Ha3ZuJdugMWBDKNURxyRPtXa5k+PtqiDQ6s2ksBpeDwTyF7bzUDUF5cxnLeUgTG44P1VYZhlOIW+XxZVdJDaiZZ44VdySTHJH+KaejsScHdL64tu5m2dwFbfxPQEQBP2rbN/2RLjhh4eItsQwuKXEiIMrO0/I3oLj8S7LOqUJjyHYCdp70X3p4ORScg0MUgFOVp4zH2cXbvWhD+JbEal2Y7tsG+0fG1UziehlvEi0zJdTZ7Lbn3KkjcT+WSR+tNeT+NiH8jSZQT3kAgT2Ubk7/wAJp0xLhFQ31TEMv5gIuL8MDPYSJplsxrcTX8IE2mZGdnPl4j99ECt5dhLGXIklTZSdbLB16tTE6fUkqOTxSvZ65wtxwhtE8ySAZG4/7huZ29OKZ+scZYu4V3w3/NBDG3PInziPgnaqhuY/CgrGGZHU7lbh3MzBDAx9qII45O8RZSDi+Pu5HzTrn9jDnUMOt6yY+qS2qQCCu/HaZ7bRRbonKLljDOFtaTdKlr9wsmwmJVjLDckbV70Z1Hdt4ZALCKxLEPGohTuiqDx8knmnNOnmxOg4h9CKQzAfUzEb79hSz5HC2Rn68JhkUdB8mPufohGU9Nksbtx/GJ3AtnSgG86mbc/Aj5oxdwDaQJChlkgbffVM7dt6lZkbdi0UthFB2EyZ2/zShmXUMr+9kDYSvb0IA44/nWM5wL9pyfLA/tPR7pBbePumLA464nktyVBIZCADv+YEGD25oLnGdve8iqFggsrbodxtBGzxvO3ekjObruw03idwfqIMDiPSpmJYL4TrcXxSmm5bBMPEDU5J2PM/anY2mhTvRUc1ocTXqmYdNR9N1yO37w/3rKBNnF2fJIXsDqke3lYD9BWVqBprhZxfn4lY9y8x1XGuKSoI+raNuFX6YIPqagHGJdSBvsSzE+X7yNp9wKGZjm1s2yUQXGGohfNpnknfbSJ7c7/NAMHeN5NIItuRGlZCNAmDJ8nFZE1vbRNrZZp9rbIpLXXWQ3PF12RPeF52ghhH2qd0rnty/fU328EgBXdQBr0jbUkRq23b34ong0t4diL1yZGy8Orb6lbkbdiCZEcUYybE4K7rZ1OoSQQwJMbkafWN/WmY5Lj7F9FK6nRUTLR2/ucouuNv2+Al1f4lMH9DxUn/AFm3cXzrcTsQJUH5dBP6GtsD1RgSnlV/ll2/UH+1a/8AHdosLY0qp2MA6j34HbbfaqDTNjO6NxH3CyzE44FhBcT0hduamwtwBGIJslJSPUP9ervJmazO+hTc8oS6ob84UFV9mA83O9Ds3/EzFqxFrw7YlgquJJA4J32P+an5D+J9zE/uHtsl3Sf3qkQp7t5hG3MNsQDTkbnCi4k18vxlR2Dm4tIB6UxGGNyyivdvM0Eqp0KOA2sjcxMAU95P+Ddp7Y8a5cF4gFjIK6iN4HBAM70wZ51R+yW7TX18cEEPcQAMrAT/AMuS0HfcEjapGU9VW8Ta1WbisoMHsw9Qwph0jRZPChrSeOVxwvRBwCl7TatgsIsGBvJEkuZ5oHnXUgYabikrJ1EoJIQamEDjg/pTTf6qVIGrUSYgAwI9D3pfzfDrcui5uodYO5ghpDH/AKduTSU7wRujPojtLoh/kF+aHZB+ICWWFrwFtW3MJetnUr8EKSfpYyBHztTRkeY4dna6yNbct9RJhvTefKY7VU1/pK5bus+Ea+ih4BAYgwdtxs386frfUthcOuFxCl3cCVuDQRsJuF4BkmTI4jmrmhUjD6EX9OnorRPJBa4c+INH9+aKdZdOW76NrcAsZU8g+g2+KSl6WTEN4YOkFPMwbdXTkKffmnu1gFU+ELxVFWVNzSwkf9W0RxtyKW8d1P8Asl4lsPohgpuIJQz9Lz6NPNL+9Ne4OAPPhnhGa4BtNz+/vVI79IJZtMby63LFFYtJBMidIPpvTT/q/wCy5Xaw/h6WZA7SZJY3mEx6FbLH4010zIDFXUuIuozb0qifmJli53gDYGpHUr2BihDJ5VtqobUZZA4YIoIHN0HeeTsaLJI2TBP7Ss7Slu1rRykrALfxeY4Yori3buopbT5ACylhMRJBNW3bsHD3HCoQO1wwUhREST5TAHzNRcgv27WFNw6LbamVYOxKsV1b7ydMmlfNOui+sBJ5LavQNKlfSR60GR9va0DhvgVzNK7Y7PdvPzTzl1psR57j+GJ2B5PuJrMqWz+0roe6InbWWVzHLA/Haq+wPXYuEl0VNm8wJJ4GkRvAG/FFek+oF8ZXcqsBp/Qgc/NBgibp7LRXU8kqeypp29OP3lNlxlbE3gbYHl0FioOofPfnvSdkeQWWt3ku6JtT50JRyOTMmNh6ioua9Vn9ruMrbFhAn0AEke9AD1AA2ILDUbojVyRHGx+36UcSF4GEcM2Nx0H2TLZytlYXsJeZhwwG13TwSGGzfOxj1qZqxWHFu2LYUtrbUdJUgwfMdzIB3HxVbZJ1BiMNeBUyjcg/qY9Ka26+Z7INxAWeQCf4QBqJHfcx/wDU0WRmwbm8+SoJnSOp2R5/uUfxtjC4ezrvEXGc9h352Halq22Aca4UGeDP9aXsXdDxOwngbfoK4KEU7bj0P/ih7QW4wfJXJbWXElN5xzOVWwobzdpC/wD2Y9vinj9qbw1DNLBQGI4LQASJ96qfBZqqGRK7j80jb2NNWG6xw7RJgweQYqpb1CC8jAaiWu5r0sSwJ7/1obnGGMkHZf8Ae1EbeeWXIi4pP6VmYIlwcgnnn+dKnTACxyrMmIdlV/mGEfxAyxoHf2rXFXAIcnZQ0nvxx77jj3ot1E4tqu2xHPpVe5njjchR9ImPf3NaGnjdJV4pBnlDB81YmA65wC21DF9QG8IfXtvWVVkVlbNLFsr6B6nAW2WUIHHE89/N7bnaljEYpnQG2HN4rpZduNpOofTJAEf9RirLzXN7OFsO1u2rlBESCSxhRJO5Mnue1VLnXUWNS6rXWljLpbWdQ1g6DKppAI2PmLCN4O9ed0unc9uCOV6Ua8RYc09fNDM2yrE2t7tm4nqWU/14rTI8a6X1VAjG4dMNxv31SIjfeabfw6wF7F4om6V0C2xLaSIbygJufMPMTv8Aw80yZt+Hga2ujEEbwxtIqmJ7sgLNEckwN960RbTtcMdQf/FE2sbMzByfAiv4tL+X3riO9vEkDzAW7Q1iBHnKIp0urdis7gzHeVh8ULdm3bUFrzlitwwBBJ+kmCCI08z9XO1OPS627dlLWoNoJ0+MdTc87jmDG0fatM76cOIulrhhI2A7+hnttSmoP+4yEgHiLBFUk7DYweVnuI4Tm2qgOzIIWSykmANjzHpzUDMPw9N/Tew5KMX1FbrkgqwLEkxAhtgFB2PaiOP6bv2yyWremzsfEEEmY8rGZG57imvJsILKAOykjsBq0ydhqnSdie3pvQt8gA2EC+t9Pnn6o79r27gPz/CzA5agAF4hvIgZF3GoAAtqbeCZ2iulnLcMjlkVVgHYmFE8khdIJ7bzQfNsa8uMNbGo83DCoCeCzbavgfrQZs8weBC/tbPi8V9Rt29wo53EhQABPrAmKAzTTS4346DH9/yhSU3LiU5Y3PAzCzCspMaU4Igk7AT2P9a9zUWrFhXvjxixEW5KgKeTtudvXb2odkvX2HzIxYXw2QCVYKG09t1nUur3iSJijWaZLba2Stl7l4rBAeEDRIkt5RHEioh05Ooe0iy2snwPkDfh1wlmloyeOi4YXM8Di7bMLVvUH0xcVdiQCQhIgDYff7Us9SYnDtcRTgHvXQCF1h2thJ20Kuxkncj/ANLbX8Rl9w2ccLaI9vWPChjJY7SpkmV3kmAQZ7GXl/VN+8ltrau1tGncbKwgST3gcH49NtOUzM+I44wmYRpwd1ehTplWVXcTb0X1Sz5fpBLQONOxPaNiZ/tvmuVYZcJew/jljbtmSdDFTBZdQIjsNjAj05qvM76xunyksBvIEjzcaiPWAP0p06Bso+FEbE6tRaNzBliSII7b+lBgYyP/AI2geauQ11uJx0HCROk86x1i8PEm9ZJKsCxZQWEAKy7rvpPamW70zg3a6DcFq4pMgOLpBgNsrSwIBHYGvc9xNkXYsXrauY1qNUSJbxF2jUBOw3JiqrznFuL1zcqWuM4CyvmJBBAHH1ECPSjiPtn3uo14KNRGYYhVizwf5+6ajhQyqlq8t5fEIT+JmmWIUEyRqkgbwdp7CcZnCsbkMVVzxM7A7CeeNqasq/C++xw4RyEtxeJiDrfSVjuCNIG8xA2nlv6j6Nsiw92+oN5UYhl8rNG6gxsx5GoiSCPSrOiaDbVDdQ7bsecdFTlvEIDspP2Nb3MUfyq0/EUYyO/Yv4q3hlVgbhMuSPIQHIWODMLJMRxHNP2K/DhUWQTM+1Ce17clv3V2SxnhyqRxccg6DIECvbeGvHgAfNXB/wD58gIGrciYkT8xXmL6BggAEf7+K49qBhoU9pETlxVW5Vk7vdUOYUyDA4lSJ+xIP2rtmuDLXYQkIoCJwNlESfdjqY+7GrSwfRwtyQdyCpM8A8/B7feutzomyFBjf2oQ7ckmhhcZIhhVJbyVjy38/wDFSLXTRPaf9+9WLielVBhZG/qKlYPpwJBifcmf61QdsTRUl8YGFXB6cZT9H8qkW8gufwkfarbuZWp3/sBXB8oXvv7f+qM6B3VBGoHRVtb6dPeP6mujZIbcMsj3FWC+XKBtUHF4XynaqiItUGYFV/m+U+NbKkkxuJ9aRbuWkEgiCKuC/haTeoMCBdO0agD9+D/MUZkhYENzQ5J4y+so3+yVlE7YqnZhXPmF2ybbWHQlb4YEgbliRuPQjY/NKOUdDt4jJfxV1knyIpYAifzfzGxoxjsza7bAmPMoGkbg7Af72rjjMI9hQUuw7eViTsBztHHIrOjmkjG0eK0TBG/LuVMzd8Raun9mcqEQDToEajsoIA8ogfao+RYnOLhIuXbVhDO7KpJn+BR/miGR5raKeVmcjSCR3Mx9+D+tFMRmVzWs2lCD82xO/Meh4qzdQGXv/Kh0VmgB9lFyfpxFCXsRc8S6pbWRPhsZMNoCgzEbTG1EepuoBhrRuspZBA22gEgTtwP/ABUDMMYUaEdlECTEjnbbtUnF2rd+w9u8bdwOACmysQedJ7HuCKs2Zj3URjx6fvogTaUuaHWq0yr8T2GLa5iiHwjloQWwdO/lAKwdURyT8elm5B1RYzG09yxbZAh0gXAoBgTIUTA9/aqMzHonEYbEulkuyyRPBgbxcHHG88GrIwWOS0tnwlBZgi3XQKktpgtB7fxREn02rSc6Mju0Ut2EjcusKVfz/DPeVGguWIUgwg9Cdufg96Ffh90q63MeL6hmk6b0jcnUCAwklWBUkbVGzvNLNttdpUduGcKNpG4UnYfpUPAdcuuoA6iWlpgcCCZHHC9qznvkja7sxZKYkZvALcFT8h/DA4C+uIOJR1EhkVWX6u2ondR3Ox2qxmz5jp8JJkfU39AOB25qvL/WIe2VP1MBC79+PkU0dM5mEUqyuzEAspkgGPqiJBO1B0+omlDjMA09R08PPqgsZXIulFt9N4fMcW1zEkPct+SJYDSpJC6BAjcmR3ombWGVXTxQio+gAFfssMQZ7UZtZraiQpUkRtt/al3qTo/C4rGF7ous40gBWA4VfRdX86dbBHIwbzurzKh2XfDX0UXqTL8LawzkWtbKJUk+btu23AG/HauOR4kG2qWrpRtP0bdx5tIb5mP6b074fKgFC6AAAB5gWMe55O3eknqfJ8vwWKGJe66O24sgSDpgSTyomOapJAT3oxRHTCp3b5r7pd6ryDF27YvLcN0SdYIBIPOqPyDeIHH3oT0rlYzLEm7fbU1tVVVbaAohY++8+1WbkvUdvEeey4O8EEc+3zUR8CbeLN4Ki29MELsZ38zgDc6id+IPaoZMKyK+yci1PaU2TkXXmvMzwV20mGFhtIB1Owgz5oKwdv8A2PSiaZk+IW7ZfbYoVMiQRsw3nv2rhf60w4cLcdUQtp1xKzyRUfMLlq404e4CRuGH9iKiccSRk/K6tDm3P7pGR+c5QfLOmMPhbs2bKi4p8MN+9MkqCTJPcbbbbkUwZ/1BfTDsXAB1L9Akwe4jcGf6GhR6kv2hpuLJ9e/6jn70IzDMrV8QxuoTMsrTM9yDztt9qXGu5DgUFpo99q4Zpntz9pVlZwyLJYeo7+4jaT7UzZR15cvLb14diGuaPEJ8pHdvkCSRxtS5heiluJAe+y8+YaR9tqHXuqcLgWNlbbF12OoTE8wSaMyZ5Hca4+n9oj5IyLItXMlpYkFf1/tXqYcnkL81RuL6wvO/kuXF/wCgDUY9hzTN0r1TjEeGt3HtECC40kn2nmnGzWLIIVRpnOFtKsO7ht5kGvGw+1KWL6ix/jToS2gMhNjI9GPr8RTBl3UpeDcVUBnuSR6T2obNRE9xAKtJppI2gmj8ipq2h/v/AN12GF+36VniBhIYb+n/AIrmHg9/500KSZtaYizQrMEIU0TuXfX/AH/Og2LxasYniqupXbaGta23pT60tgeERHLDj4/807uARyKQ+vcSNdtB2BY/eAP/AOTQHNwjNOUCFZXJXrKDSNaa82tCzeUyw0uGEcSCOQeeNjTHh7tq5ZLXIeRx694/Wiue5TbvpKwaRcxt3cOrIZa2QY9j2+1BmiPCZilDhlFMjzRbaQba21LaiB2XtvUm/wBWMxZUH7sCAO4PqTQDD2VbDBndgWHCj/PajWSZUDYZCO0mdj7b/FKFpyHFOOMY71Ltg8V4lt5fzneJ2jtsKjYhtMN5Syidu57V4OmfDQlGgkfoPmuC4q3at6ZDswj/AGaWkiO6xwjMeD8OUSXqW3iGtC7+7cbLdU+cffuPWaB9d5bijut0FSN2AgEcFmjgxsamZR0c166HUhAAD688xT1h8KmHTQAp9Wbfnnn+laEUvZ99xNfuElrZImNpvTjp8lRmK6bu2QvhfvAFBdtR0ktwF24HG+9NXRn4ZXL9wPcPhWiPMCR4hn6lgdp4J7Va+ESyUBYAj12C/pUbF32//Hgj3X+hrQfqNzdzWYPnn99VisEvgiGHya2hAQAaQApESAvG9Rs46UGIbW7sDEHSzKD9ga1sPfCyyhvYDeiOX3LhBYrpPoa6OXtKY5hC63tO60vYboK1bcXWuXCEKv5mMeUz/apmS3kuX3uByGLGRxI/KOdxS31X+IT4d2V7Ou1ujbxv2qq8A+OvXWOHV0QtyCSFHYavWmImsq24CNI6T4XZNL6bLAggyfiq9/Ej8ORiwjWtnG0E7HeeTvNM2V4y+1lJUgwATI5jmgPW3VlzCaZk6iAASJjudqku2i6QWxkuoFCemui7mXWTrgktMKRCGI1Cfb5oRj+t/DNy25J50yAOa45t+IgUlvPc2iPyj5rTpNRmVxluW/LH1aePQBqU1ETnnINeSO0MeyicpD6ozWTZtgqVVJgGRLmd/eIpw6QzG5ZUwwQADc8EV36h/CrTi9SkC0w9iQfj0pgwvTVi2ylgbpWI9BHBjiajUTRNaGEpqCKRxMh8Vyt5pisbpVbJKltJuMNO3dh3pjwnR9m35mgwZ37Ed5PNZaTESIuIintALRXMZdcc/vLrMo7cA+nFLe8RNI7pJ80V0P8A2AHl+0iODUX2ZiSUUwu+xI5MDtXDPelcDiGVrtpNS8ECD+o5+9SFu+GoUbdqTuoc3Rbw1EsvYA80J2pk4byobD2juaHgjFjp3D2bjtZbzEbyZiOI9Kn4BEks7+I6/TOwG3akTEdUutwE6VU7AR29zU691KFVjMqRz3+1D7aUV4opi8LXfOMWzOSDAA2jt2NLN/MWANssYmZ77GsvZndIlCCPQiorZkmoAiCSAfvQo4nXZH0TLngYCbMp6ue0oBBO44iI95piwHU1u6Pq83pP8h7+1VxiiRt2Pf4rpl+OCAAgT/emopZGePok5YY3C6yrFxuNIEKNzXLCWRvIiI3PelvLephcuBCu8c8/E0yC9tzFaLJA/KQewswtsS9tEZ2MKoJPoAO9VJmuYePee4dtR2Hoo2UfpRzrLqXxj4Ftptr9RH5mHb4H9aAYfCk1LjahoXqrtWVNXDVlDpXTlknUYcLDSDsaY2s27ywBJqub+SNbbXaOk9x2PyKn5V1MUbS8q3v/AGPegh3qEQtvIwVNzXpS4pm0YHdOx3nb03rSx1P4Zh00uNvaP70wYLPrbiDFe47B2L4gqD/v1qrmByu2Qtw4IHmWbC7aJ1fKihmW3PFdUVREiP713xnR9xDqstt/C2/86i4XMXwzAtaKnzajEjfgilHxY6p1k42kBWbasi2VcbBVIIpcx+NZ5M7EmouX9bWnUq2xIrgcUCjwwg8f5oWpHabR4LOMLi8Ei1Pw2cyyWyYH9Yomc+C+YxA4j2pIwObkLpeGYHY1yxOKd2InytU0SQCbWg2JpVqZb1YHIER/v1ohic6ZQSNJHud6qTDZuUHhqedp70SsYm4i7mW7TuKv73Oxu0n1Qn6KImx9E251hMLjrUX10GZBHr81mQ4Kxh7ZsIAVO/yaU/8AiIttc29hRnCXUKzqII3EUeHXG9r/AK8Wufpdja8PqmZse9sQlsD5MUKzLD4e/DYxrbaeE9P7mlvOcc9zTqcgjuDFQnW1I1MW7mpdrw53iQESLSMA5o+Qz9SmNs2wpU27NhWXiAm39KmZYoRCFtraHMD/AMUoXeoPyWl0j+tQMVnV8AhX5oXvLy5EdpmAUBXzyU3Y5DbBYNqDHuZO/pXPB420MOSoltXm1GkqzinDgs5kdpqXfxBuWmt8EmZpZwBfZ8fX6K5w2r/CJ3MULj6lbdeYO0elS73UFtgoV+ORNK+FwBtgKDz3qF+x6LjEmq9kw2LUudupOONzHxFHnj5oLiQrg6jLDihWOxYUSTxxQ7LM2LuZPxRWadxHaIJkDe6ConUOZQ6rHFEMlzEFNLcdp96553lwuiQQDUbC5eqQWaSP7Vp/4zEB4pHv9oSeEUClXPpXHHKJ1ACfWomLzgHvQ98UzbLv70NkLjnhFdIAidrMWIKs0nla5Ye69yJEGd4rjhcuP1OaJC+llZjejbGgoe8kJnwBWzb22Ebk9/vQPO+rmuTbtmF4JHegeMza5eMTCjsK7YDLixAAJJ2AHrROEG7W2BwsmjmGwu3FEG6buWAodYJ/lRXLsoLGBzVw0oZcEFGEr2mR8pIMb15UbSp3BHs16W5Kb+1J+aZEGkMtW0RQ3G5QrAwPtXS6YHLcIUeoIw5Ureyy/ZM2yWHof813wHUbIYeVPv8A5p+xuSDeBFBcZkKtsyg0mQ5vxBOBwPC1wfUOoc1KfEq4hoM0vXulNJm2xU/y/Sor2cTb5AcD02NVLrVgAi+P6VtXdwdJ9qBYjpnEW9kfUPSpdvqcrs6FfmpdjqNDUbq5Vx5FKd5b1ojUhEelevnhiOD6xTdcxlu5zUb/AEyy3IBq4e0GyFPeSjgsVobVqk80YsZ4Q0liRzUzE9L2m+nah9zpIdmqXCOTkqRI5vguuLzPWwIIFEl6lW2oA3Pc0vv0pc/K1cX6avgc1Q6aN3ire8HghMeMzzxUG42oWmbkGD3oU2T4gVz/ANPvjtUjSMHiu95rwTMcUFXUCJNRLeYSdzQJ8FfPY1p+yXx+U1I0jeqqdST4JivYiTGoD1rz9sGobxS8MPfn6TW3+n4g9iKk6UHkqPePJM2MzS2iiWlu0UJfOwSagDILzcmpCdKN+Zqs3TRNGSqmd54Ci5hmGsCDUbDYkIZG5o3b6ctjkzUlMDYUcb0YOY1u0cIfeJtATi7rnYGuyZZduc7CjBxSLwBUO9mvvUB3/wAhQf8AsVrZyNF3Y1JFxEHlA+aHviXb6V+5rBl7v9R+3aqkk/EVwIHwhdMRmwPG5qKLD3DLfpRLD5YBUy3hgKrvA+FdtJ5UXB5f7U8dK37GHlis3ezHgewHb5pdsqKmW0qzH1lQ5likfvXbmLu/HYcCnLJsl8JZbc1X2AuFTIMVY2Q5j4tvf6hsf803C8OOeUpM0tGOFLbBKTMVlSKymqCVsrYGsNeVlVXLnew4bkUFzDK4PtWVlBkaCEWNxBQm9gqivhaysrNewLQa4qHiMuVuVBoRiembR4EH2rKyliSOEUZUC5006/Q/61EvYW+nofvWVlcHWrLl/qdxeR/Otlz89xWVlHDQVTcQuqZ4I4rGz35rKyuDBasXlbLmleNmHpWVlDpWtbftwrRscKysrl1rmccK1u5qO1eVlXaLVSVwOcRXB82J7GsrKNtCEXlczfuHgR961Ni4eWj4rKyqF1cKaterlg7kmu9vL1HAr2sqhe5TtC7phgK7C3WVlCLir0tgldFtVlZUWVKk2rNSkWsrKuCVBXe2KY+mcaUuj0bY/wBq9rKahNOCBNlqeZrKysrWWUv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2" name="Picture 6" descr="http://savok.name/uploads/food/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89039"/>
            <a:ext cx="4032448" cy="291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30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208912" cy="54726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b="1" dirty="0" err="1">
                <a:solidFill>
                  <a:srgbClr val="00B050"/>
                </a:solidFill>
              </a:rPr>
              <a:t>Дбайте</a:t>
            </a:r>
            <a:r>
              <a:rPr lang="ru-RU" sz="3600" b="1" dirty="0">
                <a:solidFill>
                  <a:srgbClr val="00B050"/>
                </a:solidFill>
              </a:rPr>
              <a:t> про </a:t>
            </a:r>
            <a:r>
              <a:rPr lang="ru-RU" sz="3600" b="1" dirty="0" err="1">
                <a:solidFill>
                  <a:srgbClr val="00B050"/>
                </a:solidFill>
              </a:rPr>
              <a:t>своє</a:t>
            </a:r>
            <a:r>
              <a:rPr lang="ru-RU" sz="3600" b="1" dirty="0">
                <a:solidFill>
                  <a:srgbClr val="00B050"/>
                </a:solidFill>
              </a:rPr>
              <a:t> </a:t>
            </a:r>
            <a:r>
              <a:rPr lang="ru-RU" sz="3600" b="1" dirty="0" err="1">
                <a:solidFill>
                  <a:srgbClr val="00B050"/>
                </a:solidFill>
              </a:rPr>
              <a:t>здоров’я</a:t>
            </a:r>
            <a:r>
              <a:rPr lang="ru-RU" sz="3600" b="1" dirty="0">
                <a:solidFill>
                  <a:srgbClr val="00B050"/>
                </a:solidFill>
              </a:rPr>
              <a:t>! Не </a:t>
            </a:r>
            <a:r>
              <a:rPr lang="ru-RU" sz="3600" b="1" dirty="0" err="1">
                <a:solidFill>
                  <a:srgbClr val="00B050"/>
                </a:solidFill>
              </a:rPr>
              <a:t>заощаджуйте</a:t>
            </a:r>
            <a:r>
              <a:rPr lang="ru-RU" sz="3600" b="1" dirty="0">
                <a:solidFill>
                  <a:srgbClr val="00B050"/>
                </a:solidFill>
              </a:rPr>
              <a:t> на основному </a:t>
            </a:r>
            <a:r>
              <a:rPr lang="ru-RU" sz="3600" b="1" dirty="0" err="1">
                <a:solidFill>
                  <a:srgbClr val="00B050"/>
                </a:solidFill>
              </a:rPr>
              <a:t>багатстві</a:t>
            </a:r>
            <a:r>
              <a:rPr lang="ru-RU" sz="3600" b="1" dirty="0">
                <a:solidFill>
                  <a:srgbClr val="00B050"/>
                </a:solidFill>
              </a:rPr>
              <a:t>! </a:t>
            </a:r>
            <a:r>
              <a:rPr lang="ru-RU" sz="3600" b="1" dirty="0" err="1">
                <a:solidFill>
                  <a:srgbClr val="00B050"/>
                </a:solidFill>
              </a:rPr>
              <a:t>Харчуйтеся</a:t>
            </a:r>
            <a:r>
              <a:rPr lang="ru-RU" sz="3600" b="1" dirty="0">
                <a:solidFill>
                  <a:srgbClr val="00B050"/>
                </a:solidFill>
              </a:rPr>
              <a:t> правильно і </a:t>
            </a:r>
            <a:r>
              <a:rPr lang="ru-RU" sz="3600" b="1" dirty="0" err="1">
                <a:solidFill>
                  <a:srgbClr val="00B050"/>
                </a:solidFill>
              </a:rPr>
              <a:t>періодично</a:t>
            </a:r>
            <a:r>
              <a:rPr lang="ru-RU" sz="3600" b="1" dirty="0">
                <a:solidFill>
                  <a:srgbClr val="00B050"/>
                </a:solidFill>
              </a:rPr>
              <a:t> </a:t>
            </a:r>
            <a:r>
              <a:rPr lang="ru-RU" sz="3600" b="1" dirty="0" err="1">
                <a:solidFill>
                  <a:srgbClr val="00B050"/>
                </a:solidFill>
              </a:rPr>
              <a:t>оздоровлюйтеся</a:t>
            </a:r>
            <a:r>
              <a:rPr lang="ru-RU" sz="3600" b="1" dirty="0">
                <a:solidFill>
                  <a:srgbClr val="00B050"/>
                </a:solidFill>
              </a:rPr>
              <a:t>!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4" name="AutoShape 2" descr="data:image/jpeg;base64,/9j/4AAQSkZJRgABAQAAAQABAAD/2wCEAAkGBxQSERUUERQWFhQUFx0aGBgWGBgcGBwYHB0YFxcfGh8aHCggHBwmHBobITEhJiotLi4uFx8zODMsNygtLysBCgoKDg0OGxAQGzQmHyQsLCwyNC8sLCw0NTQsLDQsNDQsLDUsNDQsLywsLCwsNCwsLzQsLCwsLCwsLCwsLCwsLP/AABEIAMIBAwMBIgACEQEDEQH/xAAcAAEAAgMBAQEAAAAAAAAAAAAABQYDBAcBAgj/xAA9EAACAQIEAwYDBgYBBAMBAAABAhEAAwQSITEFQVEGEyJhcYEykaFCUrHB0fAHFCNyguEzYpKi8RZDwhX/xAAaAQEAAwEBAQAAAAAAAAAAAAAAAgMEBQEG/8QALhEAAgIBBAAFAwMEAwAAAAAAAAECAxEEEiExEyJBUWEyQrEUcfAFkaHhI1Lx/9oADAMBAAIRAxEAPwDuNKUoBXle0oBSlKAUpSgFKUoBSsd++qAlyABzNVzH9srS6WgXMxJ0X9TUJ2Rh2ycK5S6RZ6x3byrqzADzIH41z/E9qL9xTlYKoHiKiPLf97VGW1N0Z3uQoM6tJInkJkztP6VmlrIrpGiOkf3M6U/FrAMG7bn+4VrP2jwwE96D6An8q5viEQsAgO2oYglh18tz8vKtG5imgmMyjpOm2pgbT5Cq/wBXJ9In+lilltnTh2sw0kFmBG4Kn8q9ftZhh9o/KuZWQb7qVIVvtn7MAaNM/dn5V8dpMQsLbtKSA2YudMx6/wBvlT9TPOD2zT1xWUdgwfFrN3/juKSeUifkda3a4vwsgWwR8+YI1P41O8O49etfC+ZSZhjI84nXrU46v/siEtI/tZ0ulVjhfbG3cIF1TbJ5zKz59KsVjEK4lGDDyIO+21aoWRl0zNKuUe0ZaUpUyApSlAKUpQClKUApSlAeUr2lAKV5XtAKUpQClKUApSvlmgSdBQB3ABJ0AEn0qocU7aASLKHydojc8t/SevlWftBx4Mpt2vFJCkjmd4Hy1NUx7ebRhAIOkiG1BkEa/hpyrDfqWniJuo0ya3TMPEONXbrzcubTA5b6COVQhxN1vtKq8soM1uYy0J0MKAdBsY6/lUFaxEsfujQafsVli3JmpxSiW/Bl8NkYMWDCA6wynT4T8q+sbea6y5baG4rTNsQ2X/qG28elQmA461lSBBB3U6r5adfOtbBcWkGPCZI0JBPPefOvfD9yUYz27tpab2DdiAy5M0jNBJjSQANQYAA96zJhLqZf5e0bYXSTGduRLTyPSs/YrFD+orNLaH21GnPf8asJxADEbnkBVeUngqk5NYKhxGxfcDNZXMpnMuVSeoMbjzr54lw+5cVEySEUFX03M5laNxzkbTU7iOJlSQ6GDtsRXxZ43a2zAAcjvRtPGCOH6lRs4e5bTKbTaHeD76j9xXq4joYPQ77ee1X5TbcCI12itLFcKtN8YVh9aOZapvGCr2sQInz2PT5+v0rb4fxN7DZrbkbTAkchB61qY3hAUnu232Gp2/1UWmKYHXl576mZr2PPMWHjqR0/hHbFXhb4yN95dV9+Yq0o4IkGQeYrilliSNdJ/f730rpXYyw1rDZrjeFtVB0AH+63ae6UntkYtRTGKzEsdK8Br2thkFKUoBSlKAUpSgFKUoBSlKAUpSgFKUoDwmqd2k43nm2hhRObqfuxHKfyqX7ScU7pCo+JhpG4HM1TFwjXBpAkxJ5mOXXesOpu+xGvT1r65Hzg7oJIMAyD0nXX6CKYy3l1XxFh5e2vLTT5VlxnBTluQWLKpZSIjPGgI33/ABqr8IxDYiFZvESJJ8tfprWHa5dG5WRXZ5xBsq5QVGaTvpudztGg+VbGG4PbGHW5bC3c5MsZPOCN+UgcutQHE8SufKTmAaHAESAdQDvFXTsxcQIxRStrodzoIOsnMNvOa8alCOWQnOMniJQON2xbvA65HaN/hnb8a0rbGWU7iDp1XQ/SKuHbPga5S662n2I2HT98vaqXdkAMfiQw3nGx9xHuDV9U98Tq1TUoLHsWbgbswzKxQDcgmYkSPSIqwWHbD3ENuSwEtmMl5gkE9ddD6VH9meDFbWdj8YDKukBG1BPqK2eOTZttdBJCDWdwAP8AX0rPY8ywjC0k2W57trFW8yHWNR0POao/G+FMbyKjsrGQSNdBBBI9Pyrct2Ll24v8qSvhBVlPhykAyfInr+tT/DeC5CXvXDdukQTAAA6ADl+lQTwVtJcFY4VZuWL9vNezWmaGzCCJ6EHrFT/HLAXW2SD1BrV7W92uHuGNQDAESTyI85iq3wDjN42smIRoA+LefWNa9abW4LBO8Ew7th2dyS+dlMcoOnzEGoHGeG4TOh194BM/vnUp2I4rdu3MTbW3/TzBlJMEGAuo5jSfepnA8CF7Eqt0DU+KOgBJ+fWr63ieCuzlNmTsb2czKMTiNLY1VPvf6P1qzYnjC3CUClRb1mdOflGkVn45dVVW0kAKBoNhGgHy/KqrxLDs6rbSQLjzcI3KjUgnz0Hoa1y8raj16lNa34cv/Cf4d2qWchDEAwGggEeROhqw4XHJc+E69DvVPOHLIEbRR+9KyYJTbMSSBqpO/vU4XNcMjZVB8ou1K+bZkA9RX1WsxClKUApSlAKUpQClKUApSlAK+XaASeQmvqoXtZi+7w7EHU6aehqE5bYtkoR3SSKvfc4i69wnRSBA9dB6ctOnnWWzmKnKMpCrKkEDSQcsk8jyr3BLktjKIndpEFiJBnmJEe5rNYCu0EbbAdCCNB08Wx2rizeWdHPohhbOUyR8JESRHQxzEiuc23/lsXetcu8YTOwJzD2gjTyroKMgfLOVidQYkhegJjrqOtQeNwiW+Id6ykl7DsoOxa3C78jB2pXLHASyyH/+N5zcuMrywlANmnnB5x59aw2b38tb7u3yJkEkg+UkmOWmkVc0t97YF3u3UqCqoxIIEfECRqSp3qo8WtLbAKKxA0IPXVwW6EwR7Va1uWGeLCZI8Jx4dCMua2w8atrB5j18+fyqudoOAd2CF1tuP6beR+w3mDsfasHDeInD4lc7grd1jmB6dP09a6I+BXE2Sp2cfJuR9Dz6z5VQs1S+GaKr3B/kiOzfEVvWVcaOihHT7rIIMjcbaeRr74vc/pOFBZnXKANxuNfLXfyqgdo8Lcw93Mha3cGjFSRmGwOm/T5e914Bfz4ayxibqSY+9Oo+dSnBJbl0Wzjh5XRvdiOIizZNu/4XTRc0AlBtvvG3yr6xvHle4qW2DXWJhVg7bydhWvxXh63bb27gBzLPowjY+4qp8DZrb27iHW3OXQwZ+P2/1UcKXLKWvVFr4hwgxnuNMGSo2B8+ZqKvXMgIgDURG5PSpfGcdLRCauCW1GkQDPvUZZ4c1+4v3iwUCDC5onboNDXqx0OfUsPYDs4Sty547Rf7UCG1O3751M8QxlrAEqpa5iHQnMxAgGQNB5/hWzcuXcPat2C4zBdWXpMACfxqs8a4cMSwFwsTtmk5o3ia0yca48Lze5TCDslmT8ps9lcaL1lwTNxHYN118QPuDUmyag8gIH0quNwz+VHeYYEFBqk+FxuQZ59D1qb4fjhfw6XV2cAgHkOnrUYyylElZDDcl0zbJ28xRH19q13vQQOlfQfaNquKsFxwlwMgI6VmqtdlsSVAtsdRp7jSfePrVlrbVPfHJjthslgUpSrCsUpSgFKUoBSlKAUpSgFU7t3iBmt2zz19JMfXb3q41UO19u13qG9dVA+iggsSV12A+Edao1CbhhGjTLNhG8NtnKnxQA3PT4tTlnXU1IL8WikCNxtJkjT6+U1G3sDHhs4y2V1Ed4F8RJJ58gdp61r3uBYjRnUuu8g5pGp6mf8Adc/9PI0zlh8mfijslstaym7sCY0zczPQdelUm1ZxJxTMbj3MsAu7HLLrqBEgD0gCrJfwJUMfhJ55TsdoH2jrEc5rX4VwhShW7ujS7mCTIBVSSIkFpyjQGOlIQxkN46JPFcQbKpe4iqrEMTMhYiD95iST01HSqzxC8tsNaQZ2JgsNOUAt9f3rU5fwtu3YVGCkgkDcBTBaTGoAUg1H38EAym4NpMgQF1Oxj4oMzOnvXqr55PXP2KBxbhNzMburHcmCMukiJ8tR1mr72D7Rh17m4YuWxoTzB0/GtXGYJ1t3CGzJAIVunSJ339zpG1VW3/SuC4vw7dDBAzAjlE/n1qVsFZHb/YoTcZZOk9q+FLiLRMDMBqAdweh68weog86oGA4o2CJtXBntFjBGhDc9OR0BK+ZImav/AGdxv8xbyt/yLz+9tB9xE+3MVUe2dvxElCucaN9lmUGQw+fmI8hWWhvmuZ0anuW3+xt3+O98oW2GGcRmO8H6j1O1Esqi93Cq2gABmAdAdNx+VV/s1cPeQSwIHLpB61YcPZNy7FtWLTAEEeHQLp1j8KlKOHhHkltfJKcJwdy6y20WXGh/Bi0jbnV8QYbBFRlm8wAJUSSTzbXQTUNhcOuCVWBJxTJDSfCqnYsOvlUNwi8+IxakGUViWY7uwB28p5+1TUvCXC834/2V+E7U5P6V/ksfG+D3MSyub7oUGgULl135T9agbvCsZauK5uLdtjcKsMQfU+9XO5cjeojHY2DoJA5enKq5NZyyFdkktq6IjGYzMpW2rXHjRFUkzynkPUxWx2bwty3h1tXk7u4o1WVOh2OhI3B+VTT3pOm3IDQRyqC7SW7vdrftMQbLENAmbbCSD5BgDPKTWxafbHKeWPE3tR6M1xdTJ8I518NjUT4mgHYcz6Dc1XrnFb1xSpa2sDMSN4GvPQfI18rZYEFpa6+7RzOyjTpv70SlkujV7l34Dhn7wu5UAtICmTHLMeR20FW+uXjvBoWgr05GNYirx2Yx5u2ocyyGCeo5H99K00tLgxamt/UTNKUrQYhSlKA8r2lKAUpSgFKUoBXKv4jYu7dxq4ZbZY5R3eU6nMPFMGV23OmldVqu8ZW2lw3lUd8y5M/PKDNYtdeqatzNugs8O3djLxwU7hPZi3hLYF099e3YtrbQncIp0/yOvpWfgOCuJcOJe44VfDYtgmBbiJbyJJhekH027Sd85U/Aur//AJX33PkPOvrimKMhVEsxCqvVjt7Dc9ADXyq1dzk5bn5joynKXbz7klwHi4a5etuGYoEeW1UFs2gJ2OgPuK2xg7eL7y3cQBZBLISpJ6H5b1G5Fw1nLMnd26sdz+nlFafZ/HXnVjIto7sRrDMB4R7afWupo9VNzjBvyxXPz/PwZZadTTlHgm07EYVcwAeGiQXZttB8U8qjeJdiHN0XLd1WABGS6gIHOZEEmY30r6xXEbmHVrgZmy65S0z5a1Eca7Um93oVyLaxkI0nMoaDH3SSPauvC2qxNpEIaS1zUU+PcjuI9mMctw3wGOUwFBAGVtWkS2ZQTy10PlVc4jhUDNnQKxIgMYUnQMPvTp6DNpzqS4R2yv4e6PEWSdVYkgjynY+dddw2HsYhbd8W0bMMysVEjMPTepKEZ9Hmponp35uU/U5XhkNkWnAyKD4QSTpPiViNF0AhpNb/AGjdGtghe9t3R4oO+ngdeWcRB6wPe5cX7K2r7iW7tTJZbQyM2kakHl6V4/ZRQmQPKjYMBO0axofl+FZ7NK29y7KoXpM5NgOEwwKLPMSNeQG34V0Dh+HXBWw7A/zTqRBMqi7Axy02FSFvgyYFWvTneAqAjQHr+Jqn8RvPfdlzGJm4/P8AtHn+AqiWanz9X4N0f+d5+1f5MWNxvfFvERaBPeXCdWPMA/ifYVu9lLw/miQy5RahEXUjURtvpVZ4q2qggi1bM92BoQOvpvHOuqdmuE27NpcqAMwBJgST515XTvfZLUXqEML1MWIZ5/42CxvH00/Gq5j+JKhhjrt+k10Ga5/2/wCCAXFvCcjfGo+8IIJ8vzqy3TpLcjFRZmWJGPs3x5sRcTDd0sqGLXGcj+mpEAKACzeIDfYT5VaBdMeHQDYcvfrXLruBKXrV5S9l1XMpIIXNtudDoTpNWzDdqbXcO98lbtseK3a17w8inSeh29KvptTW19l1tPO6K4NDtRwY2suIwqp42goxICvqZUDddNuVSfDuALcw4z3ibjarEhVPMASTHnNRF67cvBXZWJK5gokhAdQon2ltyZ9K2UtsAJPiA61JtZ4Lnv2pOXKNnuchIMyDBnrVl7GtDOOsfnVet3jctux1e3B9VOmvmKnuxqk+Lkdvbf8AGpQ+pFFz8jyW+lKVrOYKUpQClKUApSlAKUpQGO80Cqb2ivkMeYA266bVbsa0LPTeqP2jxgDo+6Flk/5Cvnf61ulJRNemajyZ0t9zaCfbPic9XO/sNh5AVi4NbktiG2gra9PtN/kRA8h51rYzEi/d7pW+InMRyUfF78h5kU7ScUFqzkt6HRVA5TCrFcSCk5fL6NqaawiI4vxg3r3dL8K/FHPoK1LXGnwpY3wwthv6bZRENrlJjQhp+dZ7I7sZLQGfbUS5bctJI6/uKx3Ya34xNsyADBDNEnQaGCDrXZrUK4bMfuzVXBqWfjoi+Mdpf5gd3ZDs52VRJPnA2HmajcTgMThki7auKh1zbrrrOk5dZ0On4VYezONtYd2t90EDGGcamd115CNKs97jCOhRlnkDyIrZlVx8pb4s8pwj0c6wWHOIdUsoWc7kTHqx2UV23htwWMPbtKcxtoFzcpA1iqz2LwCZWuL8OYhRygGD9dPapvGXoqMtS4LymLU2O+W2Swke3sdDByfh19hv9K2eyHHhjLBuaBgxBHQHVf8Axj5Gqj2mx/dYW6/PKVX+5vCv1Na38H75VsnK5aze6kD8z8qno7Zbl7M5urxGUUi/8RxlvvO6vLC5c2dtEnaJ61BY7sYGDBWAt6kICQW5wTynrUh25Rf5YtcGZE1YAkaSOY1j9aiOE9or9twb4Q4VwoVkMsjHXxgTpEH366VrsjGU3vWEvU9qsnGOK3y/Q5t2g4oq3+6YsO7kMMkMHERm+8PKusdkeNLjMMtwfEPC46MPLlO/vWXtR2Qw+PXOQFu5fDdUanpm+8PqKodnh17AuEcNbPVScrgcwefpuKmqlBcHk7XZw/Q6exjfYVHXwLzCIZQRp1iT8sxH/bVVx3Fry2gwYOnMtJK6aGBuZjyqS7CZilx3YsXfc9FA292NV7/NtHhvZuLL3UiGM9enyqLxnZ7Ctq1lARrKjKf/ABiamGNYb52HXSkpYRGDafBW7nZuWz27rE6wHgHbQSoEfKq+2LVJH2gYIO4I3q7kAA5tMvin0109hVHCqzM/3yWn+4lvzrPO7bFPHJv02ZtpmbgOJFy89tgR3iEayJ1FXjspJtyVC5fCANoFUnCXALq/9OpPQASfpVp7D8ZN4OrBRHiXL906a+f61dp7k8Z7Z5q62k2vgtlKUrecsUpSgFKUoBSlKAUpSgFUzt9xK3hkQd1mNwNIEDw6SRyLSR9audU/+JnDO9wwuDe0df7W0PyMGqroKUGmhlrlHPcRxTDp/UtXgXu7gfGANTInwn1qGxXGmuuG7s92hBEnxE9T+WtQ3FsLpK6H863OFXs1tWHMZW/uFcz9PCL3pco9eoljCLYt8Oq6j+pAQndBAdiNNB4q1RichDTkCgC3AJViDkdvrtUBhcVcW7lDHK0kCdjGVhryy8qzvZOiqSziAgUzrpmAGXfbnBPOoeA5M6deuiopnzxLEXEcNZIYECQD8Ukwem3KtwYrE5RNkJI0JMn1gVFWHW1fQuVGQRkbRswO+UTHzNTr4/vmWVzE7wdAPeIrS4RjFJo3ae1yrc84X4Og9kCFwNkDcLr/AHbtPvWfGvHxGI1Pl61z/hHHrlu8LNlQ4c6KWIg8zMHSrBjeEnEeG/euAc0s5Qv+RYEmudZW92GYrrYUyazllV7Z8VN9kW2w7lW8/G+oHsOVSP8AD/iHc4myH0Cu9k+WY6e0kVmxXCrWGUtZDeCC2eSFXmwLbsJnltUJir+HUqmFuPcIbO7sI1MRrAk1qpeOvQ4ttkpS3M71jsIl621u6oZHEMp2IrjmKK4a5ds4a0yoT3fNlDA8s2kk+dde4Riu9sW35son12P1rnXbvhtyzfLYdCzXTmypsRqGJ6GT7z1rpXPCTxlG/Syjl5ePbvn4eDc7LdpL6XDbxI8KwIAkzIGkddT+lXfHYW3ibOVxKsJHJgdwR0Iqj8OwMhWuBAxGogwDGuXp51PcKxHd3MolvDO+gHX9Kx1azDxLo06nTx7h/P4yiW8UFZ1DZkmMwnnBEjlvU3wLHGxoNUYyfXaRWftF2ZD3DiMGNW/5rPPrmUdQdSOcmOlV8XCuh2/D1rTw+UYctcHQP/6S6EyAee6z0JGoPtXt5g8FGDRyBFVbhuPOoYSp3qM7RW3tmW1tEzbuDSD91ujefP1FQsXlZZXHc8ZLF2nxvdYdkY5Xu+C2PtQR4zr0WdfMVQcLjVt94Dnu7ZCp0B5hgOW2oHWtHtNc/pEljmGuaTOg8Infy+dSvAgDaTMAGygkCNzry0rHOXlUscHU09ahxnkzWOIhptKgBZYdjMkHlrqB18hXQ+wXDFtWM4JLNoSY2B0iBVOwnD7dy9aDD7QAgwddDqK6rhrC20CIIVRAFaNIt8t79DNrpbVtXqZaUpXROWKUpQClKUApSlAKUpQCseIsh1ZWEqwII6g6GslKA4N2p4I2GvvabbdT1U7H8j5iqthD3Nwq3wP9G5V3rt72f/msPKCbtrVfMfaX9PMVxHFYbOpB3Hzkfv6Vgshslj0KpLBlxtkEAzB69CNjUtw7H2Rb/r/aJYZCA4jwqvhMgmSxnQSKruAxEyr/ABLp6jrWdrgS8mmiSD5sxlh/2pFQhw8CL9CTFjPbyo9q26AGXtK2jD70EgH6a1F44XLJCm5ZuM+3dtIA6kQIqVxmOttdF3DN4UBUIw8TNExpuv6VBW7zjvAUhrkws5goO4UxMbacoq1NN8nQ0UpqeyL7JfsLibdvFd7eJyxCmAd9vQaz711rFJAJORRHUbefOuK28TaDXC39MkgpaOqwIB1jyq42uPZ4QsjCANXUAn2BPSsOoXnbaM+objbJSJXHNaYNCq6xBZ9oOkCf3rVFvcNWzcuCy5YBguQjXUDQGdSpMe1SvE+LYrUDDsiLJ7zwuqwPsBZk+Z26dK3h+9uqtxWaO9k3I2G5O8HUf+q8jFpfBknzwdq/htxAtZNl9Gtnn0JIP11/yqY7TWT3YurvbOv9hgN8tD/jXNewfHBbvCGc94csZAWYDkANp9eVdWsYtL9ksniUhlIIgyJVgQdjOldGmcbK9suy2uTwsdlNe2SXiRB2Y7eYPl+YqQwqMLcWgAxAknf/AHUWGtuRM+BQpLDnIjMOoIB+dTHDMarHIYzf9Oq6fhWKvGN1a7z/AD4OnbKWds/Q9yCxbFxpi2V+Hfp+YqN7U8PV1/mLCyp/5VA1H/UQPr8+te9sOMd2ncofGYLNEhRuB6n8K0eG8bZFGVYcg7GVnnPM1NXRpexdY5/cLTythu9fQjLNoMCssARoRuPTzHStfA4m9auph7yd5avkrJOnX2NWy9wIX7Iu4aA51ZNgW55funy29K5/2ozrfsq2a2EBzyDM6QCK18NJoohxJxZI8T4Etu/OjIR4QYOX9iB7VWsXhTZv5rdzu0y5mAE6gxqOe/0qw8Fwne63Ctq2v/GrAZmU75tiJ5VGPg2W+9m44ILKFYrqROZRvruPUiss4Pc5Z4Z0apcY7aL7/Dt7F58wW4bqKDNwALrocv8Auug1C9mez1vCIcpLO8Z3O5jYAcgOlTVb6YbYYxg5eompzbTyvkUpSrSkUpSgFKUoBSlKAUpSgFKUoBXKf4k9knR2xVhZQ63FXdTzaOnWurV4RUJwU1hnjWT8xPbJy3UAlWGkxJ6CvNSAWB1ggnaTXXO13YeyJv2Uy/eVIEdSOQnz09Kp3EsEp/p2sxQiPENiI0PTQT7dKwXJw7KpLBWsNiUW547cjLAPMHbb8/OtC/i3NzPaJJXVQNDG5J56RvU3bNuWDyo2P3gv3kG5g9NdBURicILYyMWDzmD65blvdT6HppGx2ryC+42aCmVk8wfK6Oh8O/h5cZEvXbqm+0Egr4FUiYHMtPOrtg8AlpAGVWYDVgoUt6gVROzv8R3z5MULaA/Cyqco8nkmPXbrVsxPaVcoKspzbEZSPntVdu3tnupqsrm3auWR3a3Co1m4QCjTKsjlTm2HMSNdQdK5pwHGXMRmtBcrozEKpAEyIEbHUknUbE1Pdpe0LNcAiVUgs7HwhZ1j7JJ94qJ7EG3buXCQM51B3iSTCkb8vnUKora9xkUYyeGXDgPCThMStwg3mAkd44WGmZUgHYT4TpXU+GYlbtsOq5Q0kggAgz4pjnPOudX2ZgrOcoESVOvlI23ra7K8Qa1iu7QtdW63inYAjVtBAiI9610WKL2lygscFe/ixexFvFlRddbTqGQIcu2jarqTInfnWh2S/iNfRhaxSi5aUaOoyuIGmYjwtPUwavv8W+C/zGCLqpL2TmkGCE+368jHlXCkvtbU2x8DmTM6HafOtMsx6NNKrmvPwix2sdexU4lrkBjcfuwdSoOijmelTPBsYXt+Bic4GsiQo+ICP3pXP7GKKuFKmEkBYn1PT38hVywuMRLKsIC5jbULJAY+I5iBGsjyrnayOI+WPJfp5yXLfBeeE8WKkC2T4fijryU+dWi5hcPjreTEojMNxsw5yCNR7GuX9nMR3dy4HBzMTC76AEDbnJ+lWngKO7oHkPcMlTuIEwfMVGic63xyvYlbGNibfDXqa/aL+Gtwk3MJeztAhbx1EbZWA/Ea9anOwvBrgtBsbh1W9baEJysco2IInrpVxURXtdZQRzvEljApSlTIClKUApSlAKUpQClKUApSlAKUpQClKUB4RVJ432GnPcwz5bjGcrfAeg01EHY/SrvXxdTMCDOvSoSgpdnjWThFjBMXvDF2yzYYqckCSZJ1ncQJ0OulR3aDHpilUQtvu9UbeQRsdAU22iK672l7Lm8pNtmV4jOoBMAzqraH/Ej0rjnGOBXMKxS7Gmx8UEeeYSp8jWGVbrfwQjOVUlKPaIPMdm/f6ivGtTHQkArPhYTUkMKHH7kenUeX/usau1kMDIzbMCCh6zI/Sq01k+mo19Wsr8OzCl8/lG1igqj+p8MaBSxJPIidwOh0rKlhLBsvYvSxnMsAgDSJGnXatLNm8TEQBt+nWsiW2BVREMSV8GoX1G+vWq08GHU/0WyihWqSbXf+iTxHFL2fL39vISNkzaEwYB+GOczyHOrH2buXLF0vbuXGIgZrhmV3ggQI35dKruBwIW6sgsQ+dmgDUiAo8hANWHCXe8doYrsDIMyJkjoNq0JpJNHPTzHJ0/BY+3jLLLzZSrr0kQfUVyPtV2Mw+FtXA7t3o1RmOUN0AGxM7+tSfC+ILgr4uly8zIE68jtuOYEcqhf4zYK6uMW4zu9q6oa3mJyryZQNhyPvVqbth3hpnsU84KQVgqxOUqQrHnHI+sCP8fOpjhfEO4xBTu/6eaYuQWiAQc0bRrAHOovC2HukKEa4dgEUsw6DTceR+ldD4d/Cy/e7rvX7pAJzf/blOoTKRow2k17Ovetr6JxltWH6GPg6Pc4lbFhmVX1ZcvwgzM9Qd+utdawHBLVpzcAJuH7RPtoNhXvBeCWsLbCWl2ABZtXMdTzqSqWno8OOJEbbdz4FKUrSUilKUApSlAKUpQClKUApSlAKUpQClKUApSvKA9pSlAK1eIcPt30KXUDqRGo/Doa2qUxkHOOK/wALVMnDXivRXEj5r+YNVDifY3GWZz2Gcfetw4PqBr9K7tSs09NCXXBW60z8x3uG5GJChW5gyPmGiKYnFXWYQQoAAIHMTOpA0HvX6Wv4RH+NFb+5QfxqPfszhDvh7fy/SqHpJ5zlP9y9X3qrwd3l9jh2Fx10scqJLRHizrpG4Anl1qx8N725CtaDMSYIJnU7QJ05a11KzwDDJ8Ni2P8AEH8a37doL8IA9BFFpJ+ssFUU0uyvcG7JWLUOVlvumMoPoNJqQ47wGxjFRcQmdUYMBJGo01jl1FSlK2xgorCJ5MGEwdu0uW0ioo5KAB9Kz0pUzwUpSgFKUoBSlKAUpSgFKUoBSlKA8r2lKAUpSg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http://apteka-traw.com/wp-content/themes/strikingthemeforest/cache/images/17282_2142785635443-628x4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199" y="2744923"/>
            <a:ext cx="5040560" cy="378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20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057" y="188640"/>
            <a:ext cx="9515059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sz="3600" dirty="0" err="1">
                <a:solidFill>
                  <a:srgbClr val="00B0F0"/>
                </a:solidFill>
              </a:rPr>
              <a:t>Вплив</a:t>
            </a:r>
            <a:r>
              <a:rPr lang="ru-RU" sz="3600" dirty="0">
                <a:solidFill>
                  <a:srgbClr val="00B0F0"/>
                </a:solidFill>
              </a:rPr>
              <a:t> </a:t>
            </a:r>
            <a:r>
              <a:rPr lang="ru-RU" sz="3600" dirty="0" err="1">
                <a:solidFill>
                  <a:srgbClr val="00B0F0"/>
                </a:solidFill>
              </a:rPr>
              <a:t>екології</a:t>
            </a:r>
            <a:r>
              <a:rPr lang="ru-RU" sz="3600" dirty="0">
                <a:solidFill>
                  <a:srgbClr val="00B0F0"/>
                </a:solidFill>
              </a:rPr>
              <a:t> на </a:t>
            </a:r>
            <a:r>
              <a:rPr lang="ru-RU" sz="3600" dirty="0" err="1">
                <a:solidFill>
                  <a:srgbClr val="00B0F0"/>
                </a:solidFill>
              </a:rPr>
              <a:t>харчування</a:t>
            </a:r>
            <a:r>
              <a:rPr lang="ru-RU" sz="3600" dirty="0">
                <a:solidFill>
                  <a:srgbClr val="00B0F0"/>
                </a:solidFill>
              </a:rPr>
              <a:t> </a:t>
            </a:r>
            <a:r>
              <a:rPr lang="ru-RU" sz="3600" dirty="0" smtClean="0">
                <a:solidFill>
                  <a:srgbClr val="00B0F0"/>
                </a:solidFill>
              </a:rPr>
              <a:t> </a:t>
            </a:r>
            <a:r>
              <a:rPr lang="ru-RU" sz="3600" dirty="0" err="1" smtClean="0">
                <a:solidFill>
                  <a:srgbClr val="00B0F0"/>
                </a:solidFill>
              </a:rPr>
              <a:t>людини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72816"/>
            <a:ext cx="45365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За всю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історію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існування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людини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харчування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завжди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було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і</a:t>
            </a:r>
          </a:p>
          <a:p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залишається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найсуттєвішим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чинником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який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здійснює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постійний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вплив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її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здоров’я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Різке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погіршення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екологічної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ситуації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</a:t>
            </a:r>
          </a:p>
          <a:p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вплинуло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якісний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склад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харчових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продуктів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Питання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екологічної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безпеки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харчових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продуктів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вплив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стану </a:t>
            </a:r>
          </a:p>
          <a:p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довкілля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їх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якість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проблеми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наслідків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їх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забруднення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на </a:t>
            </a:r>
          </a:p>
          <a:p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даний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час є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актуальними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практично в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усіх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країнах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світу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та в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місті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Красилові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зокрема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1026" name="Picture 2" descr="http://rafinat.com.ua/wp-content/uploads/2011/02/pit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86" y="1772816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34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96944" cy="417646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Якість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та склад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продуктів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харчування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прямим чином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зв’язані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з станом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навколишнього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середовища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marL="45720" indent="0">
              <a:buNone/>
            </a:pP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Найбільш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шкідливими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є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продукти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харчування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вирощені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територіях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біля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автомагістралей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залізниць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; </a:t>
            </a:r>
          </a:p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поблизу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великих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промислових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підприємств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; 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якість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продуктів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харчування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негативно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впливає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використання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мінеральних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добрив; </a:t>
            </a:r>
          </a:p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пестицидів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;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солей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важких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металів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3074" name="Picture 2" descr="http://www.epochtimes.com.ua/upload/medialibrary/7d6/7d6cadb6c11cae86bebfc95641388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3140968"/>
            <a:ext cx="450532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78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143000"/>
          </a:xfrm>
        </p:spPr>
        <p:txBody>
          <a:bodyPr/>
          <a:lstStyle/>
          <a:p>
            <a:pPr marL="0" indent="0">
              <a:buNone/>
            </a:pPr>
            <a:r>
              <a:rPr lang="uk-UA" sz="3600" dirty="0" smtClean="0">
                <a:solidFill>
                  <a:schemeClr val="bg2">
                    <a:lumMod val="25000"/>
                  </a:schemeClr>
                </a:solidFill>
              </a:rPr>
              <a:t>Шляхи зменшення шкідливого впливу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628800"/>
            <a:ext cx="6400800" cy="34747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не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вирощувати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харчові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продукти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біля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автомагістралей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і</a:t>
            </a:r>
          </a:p>
          <a:p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залізниць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; </a:t>
            </a:r>
          </a:p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віддавати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перевагу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добривам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органічного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походження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;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посилити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контроль з боку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держави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різних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етапах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45720" indent="0">
              <a:buNone/>
            </a:pP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виробництва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; </a:t>
            </a:r>
          </a:p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збільшити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штрафи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власникам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заводів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підприємств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не 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дотримуються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правил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переробки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відходів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;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розробки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з комплексного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використання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сировини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й </a:t>
            </a:r>
          </a:p>
          <a:p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безвідходної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переробки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4098" name="Picture 2" descr="https://encrypted-tbn1.gstatic.com/images?q=tbn:ANd9GcTqeDwJ2Ocb_oVTdx6LfDjIUxnFu8R1lu_oEWxghgs8MrL4hqrTg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9080"/>
            <a:ext cx="3312368" cy="244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78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solidFill>
                  <a:srgbClr val="0070C0"/>
                </a:solidFill>
              </a:rPr>
              <a:t>Харчові</a:t>
            </a:r>
            <a:r>
              <a:rPr lang="ru-RU" dirty="0">
                <a:solidFill>
                  <a:srgbClr val="0070C0"/>
                </a:solidFill>
              </a:rPr>
              <a:t> (Е) </a:t>
            </a:r>
            <a:r>
              <a:rPr lang="ru-RU" dirty="0" smtClean="0">
                <a:solidFill>
                  <a:srgbClr val="0070C0"/>
                </a:solidFill>
              </a:rPr>
              <a:t>добавки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9145016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Харчові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(Е) добавки-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простий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дешевий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спосіб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надати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продукту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привабливий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вигляд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колір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</a:t>
            </a:r>
          </a:p>
          <a:p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посилити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смак та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продовжити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термін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зберігання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До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переліку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Е добавок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відносять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емульгатори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</a:t>
            </a:r>
          </a:p>
          <a:p>
            <a:pPr marL="45720" indent="0">
              <a:buNone/>
            </a:pP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ароматизатори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антиокислювачі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барвники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Всі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ці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45720" indent="0">
              <a:buNone/>
            </a:pP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речовини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негативно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впливають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на наш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організм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5122" name="Picture 2" descr="https://encrypted-tbn1.gstatic.com/images?q=tbn:ANd9GcQGnyoLDIlGoVAvF7ICdnq7Kzw7psTDaLUvv8aHSQH_7aUBo35FT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05064"/>
            <a:ext cx="2736304" cy="237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do.gendocs.ru/pars_docs/tw_refs/346/345991/345991_html_m21f79b6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07344"/>
            <a:ext cx="2448272" cy="259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15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rgbClr val="00B0F0"/>
                </a:solidFill>
              </a:rPr>
              <a:t>ШЛЯХИ ВИРІШЕННЯ :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5541" y="1412776"/>
            <a:ext cx="4320480" cy="51845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Для того,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щоб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вберегти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людину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зменшити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негативний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вплив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її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організм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повинна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розповсюджуватись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інформація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за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допомогою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ЗМІ, на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бігбордах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в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брошурах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та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буклетах, яка б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мотивувала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людей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припинити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вживання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їжі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з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цими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добавками.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Владою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повинні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бути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внесені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закони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про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зменшення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використання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в продуктах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харчування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Е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добавок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" name="AutoShape 2" descr="data:image/jpeg;base64,/9j/4AAQSkZJRgABAQAAAQABAAD/2wCEAAkGBhQSERUTExQWFRUWFxgYGBgYGBgcGBgXGxgXGhgYGBgdHCYeGBwjGRccHy8gIycqLCwsFx8xNTAqNSYrLCkBCQoKDgwOGg8PGi8kHyQuLTEvLyosLC0sLCwsLCwtLCwsLCwsLCwsLCwsLCwsKSwsLCwsLCwsLCwsLCwsLCwsLP/AABEIALcBEwMBIgACEQEDEQH/xAAcAAACAgMBAQAAAAAAAAAAAAAABgQFAgMHAQj/xABFEAACAQIDBQUFBAYHCQEAAAABAgMAEQQSIQUGMUFREyJhcZEHMoGhsRQjQlJiksHR4fAVM3KCk8LSFjRDU2ODorLxJP/EABoBAAIDAQEAAAAAAAAAAAAAAAADAQIEBQb/xAA0EQABBAAEAggGAgEFAAAAAAABAAIDEQQSITFBUQUTImFxgZGhFDKxwdHwUvEzFSNCcuH/2gAMAwEAAhEDEQA/AO40UUUIRRRRQhFFFFCEUUUUIRRRRQhFFFFCEUUUUIRRRRQhFFFFCEUUUUIVFt3etMM4QozEgHSwFjcfsqsHtGT/AJTeoqv9oUJEwc6AoAD4gm/1pPEl+Y9a4mIxUzJC1p08F6jB9HYeWFr3DU95XRYt/wCMn+rYfEU0xSZlDDgQD61xXDy3IFx612PZqEQxhveCKD52FacFPJKSHrD0pg4sOG5OKTd5d9p4cTJDGECplFypJJKKx5/pW+FVo3/xX/T/AFP41A35iMWOkZ+6JCGQk+8AiA28iLVTx4hT+IfWsE8swkNE7ldzDYPDugY7IDoNa41qmf8A2+xXVP1P4077r7VbEYdZHtmuwNtBoSOFcgbEr+YetdU3Dw7Lg0zC2Ysw/ssbg/EVowMkrpKcSRXHyWDpbDQxQAtaAb/KYaWZ9/oFYrlc2JHAcvjTJKO6fI1xvaC5XIOhvqDxvWrGzviAyLndGYSPEFwk4J+HtAg/K/oP31YbK3oinfIoYG19RXKS3O49RTDuVmOKS3AZr+Vjx+NqxQ42Vzw08Suliei4I4nPbegPFdNoooruLy6KKKKEIooooQiiiihCKKKKEIorCSZV94geZtUV9swjjKnqKqXNG5Vg0nYKbRUJdtQH/ip6ivH23CP+Ip8jf6VXrGcx6qerfyKnUVW/7RQfmP6rfurdHteFuEieooErDs4eqkxvG4KmUV4rg8Dfyr2mJaKKKKEIooooQiiisXcAXJsKEJO9oam0ZNgguLnhmPL0HypADR/njHxH7qevaM6zwxxo1ysmY2va2Rhx/vUhJu8p43NeexjozKbcvZ9FGsOA7TdS9nKrSKEKsxIygEXvytpXZ4L5VvxsL+dta41sTZAjxMUgJAR1Y8TpzrsEO0I2Fw4t6Vr6OLO1Tlzum9XNy6hc49oJb7Tma4SwVCwZRcDvBSRY9dKXI5U/On638KbvamgxCwLG6nK7FudhlsKSIt3RzY/yPKseKEYkNuXY6PcDhmZtNPopP2hOOdP1hXWd0Y3XCosgIYX0IOgv3Rr4VxvE7ukghTqeutdw2dj0aNLOpOVefOw6+NaOjwzOSHLB04f9tobrr6V/am1yPeOH7984AYsSc1gdTe9j511mWZV94gedcl31wXb4yRw3dNrW8FAPzrR0gW5RZpYOhbEp5VuqvsktxT1FNfs9W05KgWykMV1Gvu3I4aik7/Z0W4n505ezSEYd5w7ABxHlv+iZL/8AsK52FLOtb2l3ekSPhn1r/a6LRWKODqDesq9GvDIooooQiiisJZQoJOgFQTWpQsyarsVttF4d4+HD1/dUTFYsvq2icl6+fXyqv7ME3+XSudLizsxbo8MN3rbPt6Vvdso8tfU1BmxUrcXf1t9KnOAKjyVjeXu+ZxWtgYNgq14b8a1GGprW51okasbm0tTXKN2IrNcKDQDc1Mhh0zcr2HiRoSfC97DwvSw21cupaEW3M2+XzqNNKD+GpOJe9Q2FQ41oFLBepWUJA1VmQ+Fx9KssPtzEJwcOP0gD8xY1U5ayRSNRpUMlez5TXgpfG13zC/FNOD3yB0lQr4rqPTiPnV/hsWki5kYMOoNIKEH3uPWtkeeI5kYqfDn5jgRXSh6Re3/JqPdYJcEx3yaH2T/RVHsjeQOQkvdfkfwt5dD4VeV2YpWStzMK5UkbozTgoO1tqrAtzqx90ftPhSTtHeNnOprPeraJaaTondX4cf8Ayv8AKloPXBx2Ke9xaDoF6XAYFjWB7hqVMactWLm3Otcb86MOudwDzOvlz+Vc1rMxXUqvBTMDh/xuTb8K8L+J8PrWzF7SJ0B4Vhi8ToTw6eHQelVwarvNDK1KazOczlKMxNeoh5VqiNWWzdqGJswVW8CKU1oJ7RUvtoOUKC2ZT0rbFjiONe4/FFyWNhc8uFQiaNjopDcw7QV7HjswysTbrzHlVXiUZXysbjk3IjrWEEtSpWzxHqmo8udO/wAgopYZ1btNlHynrXiTsvOtccleSNrSC2k7LwKvNmbcZTcEinbZm0hMt+Y4j9tcsjlsaZd29oFZBrodD5V1cDiXMcGnZcrH4JrmlzRqnuiiivRrzCKqdsSEkLyGp8//AJVtVRtKAliBzHHpWXF2Y6CfAQH2VTROzC7cybDoOXxrXLJatmLkyL5VXtMdT/PCuGNN11hrstj4kioT7SY1gsrEEnmNajz+FSTyTABxUkYq9edtVfnNZmULYsdToBzJ6CknVM2VkAQBb3nIVfM8T8Bc/CrKRgLKNAAAB4CqnBpY5pGuRcIFOi30J8Tb0qbI1+FXGgoJTjZWrEvUaiVjesoxSHCyntNBeolb44K24eG9T48NUtZaq6SlBGHrMCwseFWf2WsTBTOqISuuBVZLhrjqDV7sDaxuIpDc/gY8/wBE9TUKHDWUjkCbeF9bVraLUEaEG/xpkT3QODx5qkgbK0tKU94McM8ha4JkbgrEe8egNUZ2tGOb/wCHJ/prD2gLJ20wR2TKhkst9dTpYcCb/KliTev7NibymRkeCMhRY2YjU2JHSmuw2ftDUn95LfHjQzsnQc/09yaztuO3F/8ADk/01L2RtJGksM18rcUcDh1KgUj7Ilnxv2lopnjUyJkLE91e8SAAdD7tWfs/eUz4lZJWlEYyAkm19b2B4cKPh2sB11H3ruVhi3PLaGjr18L7+5NWO2ghsA6n+8PLrWlZx1HqKSsVtuctIZEhIEMkkZyDXJJl118+lSsdjYFwQn7LDtJlQ5SqEXa19ONUkwpBA5mk2LFtLCeQvXROSTjqPWtokHUetc+nmkCwtFs+GTPErsRELAm+l/ID1rbsfaKS4TE4hsJhwYfdAjGptc308qocIau/p4c1X4xubLXC+PK+SenmHUetajKOo9aQNlY2TEFHXZ0BjZgC4jXQXsx+FeLjJJJcQkOEwhEDMDmRRoCwB8fdqTg9SCdvD8qG40EAgb7aHX2XQoZRrUqLEgK9+GRuAv8ALiaV9zsd2uGVyiISW0Rcq6G3CmKNbhgDbuNr6UrJkflPArUXCSMPHEWq5dsRj8/+HJ/poO2o/wBP/Dk/00j7zYfGYZWmbFmzSEKis3Mk21A4Ct28886SYOFJnUuiIzXOrEquZup1rT8Ix1Ud79vJYzjXNzZm7V7mhxTh/TEf6X+HJ/ppj2DilaRbX5cVYfUCuW7eixOEwhLYlnZpFswLAgWNxTlufDJFjlieeSUGLP3+txVo4GDtA+Hl5Ks+Kcew5tbX3Xdce5dxooor0C8mioO0HsQetTq1vlN1NjpqD0qjxYpSDRSxj4A1+hquVAUtz4emlZb0bdw8CFkEhc6BQbKT/e5eVVeN29CsCz9ouUjUE6g9COt64srMrtF1Ii4tBpSmjFqjS2+P0qqXehexM7JIsRNg5U2PiOdvGsMPvNBIPu3LHW9gdOZ+VKLDyTwSFMfiP50r3BQhy8h45rLfkAOXS96jRO0wDRDMp0U9dbafGriXA/ZY0DkHOSSb8Da9DWFQ6TgtScalxiq5doJ+YetZf07CvGRB5sKGM1VHPKltBW/DxXIqFhtvQse7Ip62INqnx4yNgLNY/WodFqpEppScMLEVaRailubeOBXCtKi5TrdgLnyqZhN54H0SRWPQG9DW0h1nWldg628KHFRo8QWIyqefKqPene5MIozG8h4RLYsfHjoPOrkmtlRjC51DdMIOhoSME2pEwHtOQsBJDLY8+5b60+7ubSTFxiWNbKGKkHiCLX4acD1qY485ATJ4pIW5nDRc032x6xY+R7EhYlBsNb5gD86ot3scr7UimX3ZcJIBfjdWJ/y1a76Y1I8fMZGCgq6/EsTb5UjbJ2ouH+xTuSFQYtGIudWRgo08XFPfDmBoa1XjofuEuZ56gx3pvXGwQPcH2VnsR5FwmJmhAaR55HW9rWzWJ1toBc1s9mvaZO0ABEs0hkPRREbEf9wgfGsdnHsdj5uZjdh5sxt9RUv2a7ShyRwK15AkjsLHS5JOtrX1qhJLZKF9qvILexoaYmk1TL8zX11teT4BHw2YjviKdBr+EyPcW+FUe2dz8NHsjD4xO07aXIpBYZMxvmsMt+XWpOJwoGIwsgJ75niI5WV5bfM1njJy+yNmRHicU628Fcr/AJqq8vY9mV2hfr4U7Tw0WTE09rBlrSvH5aPurna2148JhgrGzGMqgsTchQOXCl3Z06QbGcObNOZAuh1bgPLRatPaJGn2UsVBfMqoTxW5u1vMLWWL2Sn9ELnQFo4Myk/hYgEkUuItEbSb1dr5f2uhiQ8zOArss08+foo24G3oVgiw5b70u1lseZJ48OFVextqxQz7QEjhc7OF46nNJp86ufZ9smE4aOYxqZQ72fXNxt9KWl2esp2kSoLIWdTzFpGJt8BTwI3SSjWtL8c3DuWbNK2KE6XrW+2Xj3ps3A/3KP8AtP8A+xpuwvP+w30pa3TxIfBwkADSxsAO8DYn5Uy4Tg39hvpWGXWV3ifquxCKw7K5D6Lm29OKmlxkOHdAsfaho+rLcAk6+fKou9+Jn+3Rfd2yOBBp79mFr663by41O2pi1O2Iy7BViUAkkACys31avN68Yj4vBSKwKZl7wOmki31rosNOYMv/ABPv/S40ozMkObXOPQV7C1jvViJ3wAOJQI/be6Bbu205nnemvcDHyz48tLGI2jjCMoPC5uvrS/7QcWj4UZGVrSC9je2h40z7p9zavhLCh8yLD6LVYSDHtR7Xlt9lOJaRKe1YGW+/R33XdaKKK7K88vCah46IyITG4DWPQgg8Qf38qmEUg/0ZeWeErIhvbtEZkHe1FhwI14eFY8VKYwBVg99UpCwx+6zYkqxYKVBIXQgk358+A9aqt3d24u2kgni7RmF8xTuC3LwP1vVphtiTYYIUcvlOa7Enj+EDgB++rwMP64EhhYMotYjofLrXKD7OtilvZLJkyXoq84KFoVwzIojsUKWFgeHwFUX+y8GDZ8inK6+6T3RpY2HLl6UxFQZ1k0ySXVgeo4MKg7XzurRmxZD3Twup61TrDRopgu6UXBYcYPCxIDnAIlQ25F82XnwGnwqs9o05fDoigsz6AdWdlVR6mrF8UBAkTEF0uNOGXlWnZMzPis1gVSMqARfvMQRbytTRJbu5XbYOc7hRtrboRPCY8oRFQIXygnNbU20vY0pz7g4bOirIwBsDYA5vE3934V07b0mWJYU7zyaWHHxNLuzNnrFITIc1kJGhsNdbeNWa9zTltVDyBaoN4ewwkqthO63dVhYFWIsDpbkNb014DaUmJwLGDIJ2BCsV0uONhyPIHrSTtnZ6NeQnKWuFHGyjW5HIW5g1cbn/AGgwgQHMhJIb8I6jUXqXyNZTnC1eR7BEP5X++STW2TJfMyOzFjmOVib31vYHnzpq2HhMLkNwY5VTNcNY5he4A4nyGvnTHs/awjbIF7Qg2YjQXHG3xpe3i2K8s0mIM2rEWUAKFUCwA6n63pHXxk7+oWlvSLXDK4V3j8Jm3U3gfMY5HBHBWuLgcgT11561R757DjectGAQ1ruouwa9jr+Ly86oTtUYTK2ZnZr2KgWsON/XhVtsjfKOQhS2UngWWwHwGlQ6Z3V2Gkjmk/FxRTZ41T4iE4eRojZivdJ8CAeHI2Ip13Qxs6wvHFcKpz92wJLWv48hUX+hsG6Pq/2glmu7NbMeF+RU8jWvZE7QyMiKzMHK2BOp01666aVmdiP4n03TMbjmzxhgF95W7eDCwSBHmkSNmvbtIi5NuNze44mqDaGwYFjTPNhRG2Z0DwvY2IDMBm6kC/jTDtrBrLYTtkdC+gUkXYEMrdLG3Cq3buxocSkaHEFezQoLRnUZgw5/oqD5Vra9mVoLiDx/aWMNxYHYaa/639lWR4WKa2GXEYOTkIgj/h1Ay5uVq3bv7HigxIy/Z1fvIQgYPcpmy66A2s1jyFatkbnRQTJJ9ozKua4yspOYNezBtNTUvZuxrYwSrMCuZm7PvXJ7NkU35kLYXPj1qA9lkNcarlxVmPxZkbnBrTdvD0SpiNm4n7VGM0TxRSswCuuYBmYte+vM6Vo2fsjFfaYEkS2HhmkkQ3WwzHNc2Nzqot0vT9vjMq/bWMcT9jBC6B4o2AYlsx1FzfTj00qLPDhxtLD4T7LBlmjRyVQqQOzlZ7MpFruqcuvWlOxx17OwO3cLJ3GtO+qdnisZgdCDv5Vttolv2gbPmmjiSKNnsxY5Rw0sL+prXBPj5oZ4pYCi9gVQBCLsLAC99dKY8Hh4WhxsjQLfDlzGFecd1XkUBgJe8e5fS3G1tK3YjCYZcBFigojeQiys+JbPqe4o7UFGyi+Y3tY3FVZiwAI8uxq64ntfy5K8mIa+QyaixqL4bckmbuS7Qw6xwfZiEzjMzKbhWa7Hj0qZu7sORcRje0jKpLnCk8CCzcPgac9t7Fw0WKwsSwkrMx7QmbEEheC5fvdDmI+F6lbV3Sge8GHw+aYgFj2klooy1i7MXNiQGC2BJIPC16WekWvcGtYQX8gOB3Pa5hDJmsAJs5drI5VWyRtxsPJFC8UoClXuBmUmxHgTbUGnLBsSGCjM2VgFB1LW0XzNU8ODZJZc6CNlyxhBbuot2U3GljmuLcvG9ZbrPkxM7gA5ZixHXunny92tJIkeX3yOm3BdOFzm4VgA35nxpUGM3WWbEMHwkhndrFRMAS1r2At+XXyrAbtpMBEMK7diGsomAIFyW4jWx+lOEeKYYo4nIOByrm4HJkBvboTWvZchinllMat2naZRcXTOSdCR0NritAlbp2tu8pvwbCHHKLIHLU8R4bJLXZUHZGIQNkLB/wCu5gWBvl4WNPO6+E7TERStHlKDKD2l7DxFtf41RJsZwAO7oOv8Kbd1YyHAPKqiQFw19z+VfFYSGOI5Ptw24LrFFYobgeVFd9eGWVc93hwzmWWU4h1kJtGqW+7UaeTX4/GuhUoT7vf/ALZZDNeKZb9iy6pIAq50bpZT3bcWJrJiw4s7J1T4SAdVTbr7RnWAjEMJWVgAw4svG5HIjp4VcYuIXRlOjaHyOtVW0NmmJjbh8iKmYzEWwayflF/HTpXBLy4mwt+UCi3istrRhZ4rXACNYcrjWt2OhEkmYEaqNPOtm0oS4gkQX1v8COfrVEcS32lY2Fu9qvgBe9S6wapVaLHgpW8GC/qwo14X6AcSag7JxAgyyMAQzMpPPLyYDrcW+NY7z7S7+Uclvp1JqPiNkTrhhJKyWIBC31UEaXFqZrZIUgDKAeKnw7YWOTtnszPwH5U8KqsBiWxmJJRTkvmdh7oA1C34akfWqvAbvT4hVZnCIeF7lreXAD91NeJnTDQrh4RYW7xHE+J8SaYABuUO02VHt2HDYiRoZJDG7Am62Gl7mzEEUo7a2tJhSYcATHGNC+a8jtwLAGyr8BTVi8IsJLsquWNwWvdDa1wL2tbrSdNledrEa8Tx15/OnRxg6nUcjsl9WHHVVuz8dihL2nayZzxJNwdLe77trCmHG7w4iQq2RQAL6LcE8zqdPKqHEMUvl68f2VY4NT2QJPE8STcm2ug5U18LHGyAjqmqH2jntMt1LksFVQRnvxANwut9asd3cH9oDZlRZYyAy3ALA8HUeelteFTsHs1QBxzC4sDrprp51A2tgm7RSVIXhpo17civC1Q+AObQ0VHQg7JnxS/Z0UFluCABm72Tmo+Pna9bdmYk4uSKJO5KJ/duxJiAzZ82l8utLMmIlmMavmLhcoa2ptpdrc7DnXUtwt1hDJ20tjLkslr2RTq3mT186RBh42vAPzWpMWRmY7qq3ugyzv8A22PrY/tqjC00b8QkTk9SCP1QPqDS0KwYnSVw716rBuzQMPcgR1s2Wv3o+P0NeKK92Y336+Z+hpcZOZPfq0+C2bTxd3kVkjcOArZl1YCxAJHQj5VgmKQzRzGFDJGAEYFhYBWUD0Yj415tKP7xvh9K0KlLfGwk+aUMNC5oJaFJg7JVnQRG2IJMn3jc9SFuO6LknTqa2TwxSQJhyjBI2zLaTvX71wTl4WYioyrW5CaVkANi+e53qufJKdg4P4/VbNq5JpkmZXDR5MoWQhe62YXGXXXj1rfhd7Dh8RLI8bdnMsYvGrOVdMwswHeykMCCBYENfiKhSDXjWBFS1jRz5aE2OOiq7AwubQFLTi8YZ5ZJipQPlCq2jZVFgzDkSbm3IWvXuxdloryuC12DsQToGy20HLT616Uqbs9LK5/Qb6GtMRy01u23otDomtiDeSgqK2GKtaNW69LcSnnRaylWu7w+9HwquWO9XG7sF5AOpA+dMhsvCz4hwEbl0wCivaK9evCLwiqLauBa9/Q/zzq+rF0BFjzpE0IlbRV2Pym0u43HAYc5luzC3D51XYLGIMOM4DAXDDodbXHiKsHc9o8EikHLmVvwuvA2PJh08aWccTAzA6ow/jeuJNma4E+C3xgHTzV1svbXaXBHuk+nKlwB2nlxLA5B3VPLx/dVhuvlaKVwbi5APUW/jRt/HCDClR5AeJ1JNUGY6FXADXEBVn2BZUMrk3JKhRbUDrVnvBjlxEcKoRkuMwvqOX0qhweNusafhA1P1quxUmSzqeZqzQflViNbTdtHGiGBVUgaZj5ch6Umw7UJOYnQXsDzPUnyrVtTazGIEn3tB5CqaB2mlWNOHM8upt5Lf5VpZETqVSw1Tt4pftWo/AANCQh1sdDxJ4/DxqiTYjg3B6/KnX+jxwtYDgPj/D5Vtw+zx0pXxdaBa24dIp3blJuOpPw/jerfDbuYkqEyBRxB6+N/jTjhMKNNNBVrhltbn1/Zaq/GOKt1ACU8H7PsUw78qcdRfXh1trV9sT2bxBs87sf0UJUfE8TV8klr+Nv41vQkioOJKW6MqywWAhiQIiKqjl+2/E1Ow7jMAKoAHPD+FWmw4WLljwAt8f8A59abh5S+QABZZYg1pJKqd/8AD6K/UW+I/gTSBiMTlrq29cMbwMskiofeUsQNR5nnwri+8eIWIEvJHYclcM3wA1NTi8M509gaFdjorFRCHLI4CuausHOHFxzrKDuzIf0hSzu9toOe4cwvqADmB65eNMzy3sbWI151hfEYnarptkjkvIbCk7US0h+FRKsNra2YcwD8CL1US4kLSXtOYgKYbc0KUBpXqmvYDcfOsWFqXSt3L1zWJorS+LCtbn/NqA0k6KQOSk9j8KmRLaJz+gfnYVXiS9WOLbJCBa5Y2+AFz+ymxjVKkvQd6pRxrbiMQFUk0ZSdbH0NQcXhpZiFSNiAdDY6n91XZEZHUmPlYwjOVNhxeYacKcdyMNmkDdLn9lJ+zd38SvGFiPArf0vXTN0NmGOLMwszfh5qOnnzrZhsOevGmgXN6TxEbYSGOBvkVf0UUV6BeQRRRRQhcixW/D4HHYjDSqZ8OJCQCT2kYYZjkJ4i5Pd5cjyq9jxWDxqWw+KQPqwSXRhrqutja/nSX7WYMu0mNrBo42v494H6UnxxF/dRmI4ZVY2PmOFY5WMdo8L0rcMySNsjTlND9pds2Xu5NhcJLGqZ2Z3YBWHBraC9qXt7MBiZUQDDzDUFrKTa3iNKT8BDtNf6kYtf1rf+VWJn2zbvYh0H6csS1mcIAbLvcLK6BzDeZq2nZmJt3IXvrfgLeBvWzH7PtAqyyxREcbsCQPIVR7RbEt/vG0oB/axJJt4BEqnmTCKSX2gjkcezilboPeJA50NbFws+AJ+gWd763cPJW2O2lh0VVW87LwJ0QHrao+7+LL4rM2iiNtALC91At8L/ADqqR8PIrmCSRimUnOgUEE201Jp19j2wosTiMQJkDqkaWB6szi+mvBa1ZQ9pa3RLDwO3urVJ10udf5/n4Vu7RQf54+flTyNwcF/yT/izf662RbkYNeEPq8h+rGuf/pr+YWj45nIpIgkXrfX0qXHjFGhYXv5aU6JurhRww8f6oP1qTHseFeEUY/uj91A6MdxcoPSDeSTYcSp5i1XOHiJAyoTfwNvU6UxLAo4KB5AVnT2dHAbu9kh+MLtgq7D7K075+A/aa5lvd7d0wssmGwmH7QoWQyO2VVcGxsmUlgD1IvauvV8p+0/ChNrYsLwMgbyJVSR5/vreyJsYpoWUuLz2lR7Z2xLi5mmxLs8jcSToB0UcFXwFQxGvhWZWvBHQSmgLBm10Nj11v605bu+03HYdQnaLKo4LMtyB4ODf1vSmiDnWYXX+eFVOuisG8V0pPadHiGH2iPsW/MpLIfHhdfj61NghOK70FpVvxUgi/rXK/sx4g1a7D2TMrCZJWitwZDZj5ciPOsbsNEXZ9l1IMdPC3K0A+K6yuxngQXBsP2/xr1oweVU2yd8caidkZFxBbRe0jDPf+7lzDz1p93VxMM+GaTEpEHjLZu6FNlGpK8udIkwjZHdg0rt6Re0XKL8Eq/ZySABdjwHX+HjSztHGxwSMJpI1a5PvqTbyGvyqXvXtJppyIAY4DwVe65W3Bje4udbX4Wqgm2CI11iA8lB5cdBeoigjaKJsppx8wOZgod62bR9oEagDD2cke8b2W36PEmqLHb846YZe2ZV/LH3b+ZGtb5MBE1+zKq/IcATz05HlVRLhnTQgr8P28DWyKONnyhc+aWWU28+my0/acQCD2kqnk2dwfMMW/bTPsz2p4+JQDIkot/xE19QRelxyT1y8hckAfH1rUmEuafdrLkrZdT3e9uHeVMXAFU8ZI2Jt4lCOHka7LsTFpKgkicPG4urKbgivlAYcAWr6M9j+FybJw9+eZh5FjY1LALtKk0CdaKKKesyKKKKELlPtYjybQwE1hYkKf7sgJv8ABq3bVxuJaaSKJ2FmNguVQBy10tx61s9uGHPYYeUf8OU/C63HzWo+NAfFxkkhZOxfQcbqpA9aySAZia4HfXZdGXtYeI+I90mb1YaZVkM2MGZdOzEzs9+lg1l+JrnJ2bLMXMccknZjM5VWfIuurkXyjQ8a6XvtLEcS2RXz/aO87MLe+BZVHK/Wqz2ibcEOPOHjJWFZEkxKrp2pZULKwHvKI7Cx0NzVY5HANAGpF8qqvzosRCT8TuXio4TM8WVFCswLJ2io/uO8d86hiDYkcjVpD7O5DA7tKqSiA4gwFWzCIWsXb3Y2a9wp1NNe9G18N2kziaBsPM6yskLl8RimUDs45braCJdQRp8Saibf39wmJtIzShWVO0waxoqyOgAUvODdo7D3eNunClCed4BA9vb68uGoU5WhK+w9mvCTnt9/hmkUX72W4ykjlfUiux+wjDjLipP0kT0XN/mrjezdqviccZJGBZ1cWGiqtu6iDgFAAAFdj9jW0o4cLLmvd5eQ5BQK1svNrupvsELq9FacPilkF1N63U9JRRRRQhFFFFCEV8x+1jdybD7RmkkBKTvnje2hFgCvmLV9OVSb27pQ7QgMMwOmqMDZkbkR18RzqCpBpfJYFZ5KZd7dwcVs9j2yXjzWSVdUbjbxVvA/Ol0pVKTwUKOtboMAzEZQWJ0FuN/2VhEDe1X26clpTw/DoQDfXUa+FKfoLT4zZor3Cbu2F3uzc1XgB4mmDBx5tJEcLdQMo0AGhPDU2+lXG0cBMsoEYAU62VSSB5sOHjV/Jsd5JrAmNLABS5JJHEtb3bnlyrmuke+wFvGRgBKVItl2kuo0HBrW9KsE7MPYMue2q5hmIFr3F76dbaU0Qbl3F5XY8LhGyqB52ufjSHvNurFgsUpw+ZSHja5ucoZ1EgJN811JPXTSiOE7kpUkwfoOC3T4Ql84a+vAEW8jxvWrGQ3Bu1r+NtD4dKcsRscpPnZFymyK6hVbs8uoJGtzpqb+tS8ZuXnIIK95dRa/Cxt01vxpboXbhNZiGbFcui2G7HKq6H6+dS5t3GVcvHjcNYgk8gL6D99OWzt3zhyfulLNq1u9lB0GW9rAW1A561lj4YkjYvFnY3IAB1PLU6VUve11E0m2HDTVcp2lsjsz3eveA4AnpflUXs/DTlV7isMwjfOdRa2hGl/3H6VTut7eP8mupE6xawyCjShutfTHs7QjZeDDCxEEeh/s6fKua+z/ANlhnYT4tSIRYqh0MnS/ML9a7VHGFAAFgBYAcABwFaWClglcDoFlRRRTElFFFFCEle13CZ9mu35HRv8AyAP1pVhxgEOCnOtoEuOpjJU6/Cuib67OafAYiNAWYxtlA4lgLqPUVxXA74vBh0g7CJjEXAaUMSt2JKlNOBNtazSjtA1f/q6sETp8NkZuHX5UqzeVjI8jAEl2ZrLdrEk6aa0uQbnY+a7Jhpjf8UilR55pCL+dNuI30xjcJhGPyxxoo/8AW/zqpxmNkk/rJHfwZ2I9L2queTZoA9T+Pqp/01w+Z3ooSez910nxWEh01HaB3Hmq8/jWZ3YwSe9ippj/ANKHKP13JB9K8VQOGlBqMrzu8+QA/J90HCRt71lBDh4mDRQm68GkkJbpfKoC86dt0rrhlPVmPzpFY11TdHYEjwxKFPujrpfXX1pzG0sczQ0UE27qytnHG3Pypwqv2RskQr1Y8T+wVYU5ZUUUUUIRRRRQhFFFFCFox2AjmjaOVFdGFmVhcEeIrlW+/sWVvvcAAthrCTobfkPLyNdcoqKUg0vkV8EUcq6kFSVIOhB141nsslZl87G3Q8a+jN7/AGd4fGo7BFjxDaiUDUkDTPb3hXGNo7i4rCYhFlj0Zu66XZT5EC/qAaS9tLVE8Ggum7r7Q/8AzdrMMylRawzaDkV46n4Vs+0Y/Fofs8Iw6AsAz6MfysARbQeBFTdy905YgDM33eRQsPEZszMXOmh1tYHlTpSooNNVMswzaapZwG72Lt9/ilIIsVjiAPC185Y6+NqgbS9may2viZWA5S2cWOhtwOo8adaK0dU3kkda8GwVzXE7pY/CnLC32mC1grnvAW93U/Q1ti35MThMRBLActySCw0t4A2rotacThEkBV1VgRYhgCLVQwjgrCb+QSvDvNhJGBEsdzyfu35HVhwIPCprQREhyqkcFNxYaaC3A/CpE252DYEHDxi/NRlPqLGqkezWFdI5Z0W98oe49CNfM60owEq4lbwtJHtCjTtlVV1aMjTidTa/89av/Z97OFjVMTiVBci6RsNEvqCwPFrcraVf7C3DjgkM0jGaS/dLDRRy04FvGmimxx5d1EstjK1AFFFFPWZFFFFCEUUUUIRS1vNuBhsbdnXJLa3aJYN/e5MPOiioItXY9zDmaaK55tP2M4pLmKWOUeIyMdeB1I+lLON3GxsXvwadRJGf8wr2iqFgC6EeOlcadR/e5RsLufjJDZICf+5EP89X+zvY3jpbFzFCL21OcgdbLp86KKhrQQqz4l4NBPW7nsfwuHIeVmxEgsQWsEUj8qD6m58aeYMOqCygAeFeUUwClgc4u1K20UUVKqiiiihCKKKKEIooooQiiiihCK8IoooQvaKKKEIooooQiiiihCKKKKEIooooQiiiihCKKKKE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://vash-kulinar.ru/uploads/posts/2009-11/1257837719_2dddfb494a867a0a78d56bf84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32856"/>
            <a:ext cx="4253045" cy="318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70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784976" cy="3474720"/>
          </a:xfrm>
        </p:spPr>
        <p:txBody>
          <a:bodyPr>
            <a:normAutofit fontScale="55000" lnSpcReduction="20000"/>
          </a:bodyPr>
          <a:lstStyle/>
          <a:p>
            <a:pPr marL="45720" indent="0">
              <a:buNone/>
            </a:pPr>
            <a:r>
              <a:rPr lang="ru-RU" sz="8400" dirty="0" err="1">
                <a:solidFill>
                  <a:srgbClr val="00B0F0"/>
                </a:solidFill>
              </a:rPr>
              <a:t>Біологічно</a:t>
            </a:r>
            <a:r>
              <a:rPr lang="ru-RU" sz="8400" dirty="0">
                <a:solidFill>
                  <a:srgbClr val="00B0F0"/>
                </a:solidFill>
              </a:rPr>
              <a:t> </a:t>
            </a:r>
            <a:r>
              <a:rPr lang="ru-RU" sz="8400" dirty="0" err="1">
                <a:solidFill>
                  <a:srgbClr val="00B0F0"/>
                </a:solidFill>
              </a:rPr>
              <a:t>активні</a:t>
            </a:r>
            <a:r>
              <a:rPr lang="ru-RU" sz="8400" dirty="0">
                <a:solidFill>
                  <a:srgbClr val="00B0F0"/>
                </a:solidFill>
              </a:rPr>
              <a:t> </a:t>
            </a:r>
            <a:r>
              <a:rPr lang="ru-RU" sz="8400" dirty="0" smtClean="0">
                <a:solidFill>
                  <a:srgbClr val="00B0F0"/>
                </a:solidFill>
              </a:rPr>
              <a:t>добавки</a:t>
            </a:r>
          </a:p>
          <a:p>
            <a:pPr marL="45720" indent="0">
              <a:buNone/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</a:rPr>
              <a:t>Біологічно активна харчова доба́вка — спеціальний харчовий</a:t>
            </a:r>
          </a:p>
          <a:p>
            <a:pPr marL="45720" indent="0">
              <a:buNone/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</a:rPr>
              <a:t>продукт, призначений для вживання або введення в межах</a:t>
            </a:r>
          </a:p>
          <a:p>
            <a:pPr marL="45720" indent="0">
              <a:buNone/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</a:rPr>
              <a:t>фізіологічних норм до раціонів харчування з метою надання їм </a:t>
            </a:r>
          </a:p>
          <a:p>
            <a:pPr marL="45720" indent="0">
              <a:buNone/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</a:rPr>
              <a:t>дієтичних, оздоровчих, профілактичних властивостей для </a:t>
            </a:r>
          </a:p>
          <a:p>
            <a:pPr marL="45720" indent="0">
              <a:buNone/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</a:rPr>
              <a:t>забезпечення нормальних та відновлення порушених функцій </a:t>
            </a:r>
          </a:p>
          <a:p>
            <a:pPr marL="45720" indent="0">
              <a:buNone/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</a:rPr>
              <a:t>організму людини. Лікар може вводити їх у раціон дієтичного чи </a:t>
            </a:r>
          </a:p>
          <a:p>
            <a:pPr marL="45720" indent="0">
              <a:buNone/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</a:rPr>
              <a:t>раціонального харчування для оптимізації обмінних процесів та </a:t>
            </a:r>
          </a:p>
          <a:p>
            <a:pPr marL="45720" indent="0">
              <a:buNone/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</a:rPr>
              <a:t>функцій організму людини з урахуванням стану її здоров'я. 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0" name="Picture 2" descr="http://vidomosti-ua.com/photo/original-1303137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73016"/>
            <a:ext cx="504056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73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856984" cy="424847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Біологічно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активні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добавки (БАД)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використають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як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додаткове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45720" indent="0">
              <a:buNone/>
            </a:pP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джерело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харчових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біологічно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активних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речовин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для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нормалізації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поліпшення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функціонального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стану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органів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і систем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організму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людини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При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використанні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певних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БАДів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організм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людини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виділяються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важкі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токсини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marL="45720" indent="0">
              <a:buNone/>
            </a:pPr>
            <a:r>
              <a:rPr lang="ru-RU" sz="5700" dirty="0" err="1" smtClean="0">
                <a:solidFill>
                  <a:srgbClr val="00B0F0"/>
                </a:solidFill>
              </a:rPr>
              <a:t>Вирішення</a:t>
            </a:r>
            <a:r>
              <a:rPr lang="ru-RU" sz="5700" dirty="0" smtClean="0">
                <a:solidFill>
                  <a:srgbClr val="00B0F0"/>
                </a:solidFill>
              </a:rPr>
              <a:t> </a:t>
            </a:r>
            <a:r>
              <a:rPr lang="ru-RU" sz="5700" dirty="0" err="1">
                <a:solidFill>
                  <a:srgbClr val="00B0F0"/>
                </a:solidFill>
              </a:rPr>
              <a:t>проблеми</a:t>
            </a:r>
            <a:r>
              <a:rPr lang="ru-RU" sz="5700" dirty="0">
                <a:solidFill>
                  <a:srgbClr val="00B0F0"/>
                </a:solidFill>
              </a:rPr>
              <a:t>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БАД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можна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купувати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лише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в аптеках та за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призначенням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лікаря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;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Не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продавати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добавок без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назначень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лікаря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; </a:t>
            </a:r>
          </a:p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Заборонити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рекламу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БАДів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8194" name="Picture 2" descr="http://www.ostrovlubvi.com/wp-content/uploads/2013/02/vitaminy-dlya-krasoty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77072"/>
            <a:ext cx="532859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25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640960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rgbClr val="00B0F0"/>
                </a:solidFill>
              </a:rPr>
              <a:t>Проблема </a:t>
            </a:r>
            <a:r>
              <a:rPr lang="ru-RU" dirty="0" err="1" smtClean="0">
                <a:solidFill>
                  <a:srgbClr val="00B0F0"/>
                </a:solidFill>
              </a:rPr>
              <a:t>неякісних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лікарських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засобів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00B0F0"/>
                </a:solidFill>
              </a:rPr>
              <a:t>в  </a:t>
            </a:r>
            <a:r>
              <a:rPr lang="ru-RU" dirty="0" err="1" smtClean="0">
                <a:solidFill>
                  <a:srgbClr val="00B0F0"/>
                </a:solidFill>
              </a:rPr>
              <a:t>Україні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загалом</a:t>
            </a:r>
            <a:r>
              <a:rPr lang="ru-RU" dirty="0">
                <a:solidFill>
                  <a:srgbClr val="00B0F0"/>
                </a:solidFill>
              </a:rPr>
              <a:t> та в </a:t>
            </a:r>
            <a:r>
              <a:rPr lang="ru-RU" dirty="0" err="1" smtClean="0">
                <a:solidFill>
                  <a:srgbClr val="00B0F0"/>
                </a:solidFill>
              </a:rPr>
              <a:t>Красилові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зокрема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4076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Під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впливом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поганої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якості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харчових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продуктів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збільшення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екологічних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проблем у людей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виникає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нужда в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лікарських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засобах,але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й тут нас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виникають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проблеми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адже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підробка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лікарських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засобів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дуже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розповсюджена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Фальсифікати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*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Мають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ціну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нижчу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ніж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завжди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*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Змінені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звичайні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ознаки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(препарат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має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специфічні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смак, запах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або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колір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)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*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Змінену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звичайну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упаковку (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різниця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в упаковках одного й того ж 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препарату). </a:t>
            </a:r>
          </a:p>
        </p:txBody>
      </p:sp>
      <p:pic>
        <p:nvPicPr>
          <p:cNvPr id="9218" name="Picture 2" descr="http://www.centrmed.com/thumbs/f2/news_detail_480_800_f23a7000100c1d9941b11dbbae598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32856"/>
            <a:ext cx="3744416" cy="258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40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</TotalTime>
  <Words>985</Words>
  <Application>Microsoft Office PowerPoint</Application>
  <PresentationFormat>Экран (4:3)</PresentationFormat>
  <Paragraphs>91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Вплив екології на харчування  людини</vt:lpstr>
      <vt:lpstr>Презентация PowerPoint</vt:lpstr>
      <vt:lpstr>Шляхи зменшення шкідливого впливу :</vt:lpstr>
      <vt:lpstr>Харчові (Е) добавки</vt:lpstr>
      <vt:lpstr>ШЛЯХИ ВИРІШЕННЯ 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Windows_XPsp3Ru</cp:lastModifiedBy>
  <cp:revision>4</cp:revision>
  <dcterms:modified xsi:type="dcterms:W3CDTF">2014-04-08T11:14:52Z</dcterms:modified>
</cp:coreProperties>
</file>