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66617-532F-49E7-8FDA-B0B3FD99ABE4}" type="datetimeFigureOut">
              <a:rPr lang="uk-UA" smtClean="0"/>
              <a:t>11.05.2014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14845-687A-4E52-97F0-12D5531B966A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66617-532F-49E7-8FDA-B0B3FD99ABE4}" type="datetimeFigureOut">
              <a:rPr lang="uk-UA" smtClean="0"/>
              <a:t>11.05.2014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14845-687A-4E52-97F0-12D5531B966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66617-532F-49E7-8FDA-B0B3FD99ABE4}" type="datetimeFigureOut">
              <a:rPr lang="uk-UA" smtClean="0"/>
              <a:t>11.05.2014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14845-687A-4E52-97F0-12D5531B966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66617-532F-49E7-8FDA-B0B3FD99ABE4}" type="datetimeFigureOut">
              <a:rPr lang="uk-UA" smtClean="0"/>
              <a:t>11.05.2014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14845-687A-4E52-97F0-12D5531B966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66617-532F-49E7-8FDA-B0B3FD99ABE4}" type="datetimeFigureOut">
              <a:rPr lang="uk-UA" smtClean="0"/>
              <a:t>11.05.2014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14845-687A-4E52-97F0-12D5531B966A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66617-532F-49E7-8FDA-B0B3FD99ABE4}" type="datetimeFigureOut">
              <a:rPr lang="uk-UA" smtClean="0"/>
              <a:t>11.05.2014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14845-687A-4E52-97F0-12D5531B966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66617-532F-49E7-8FDA-B0B3FD99ABE4}" type="datetimeFigureOut">
              <a:rPr lang="uk-UA" smtClean="0"/>
              <a:t>11.05.2014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14845-687A-4E52-97F0-12D5531B966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66617-532F-49E7-8FDA-B0B3FD99ABE4}" type="datetimeFigureOut">
              <a:rPr lang="uk-UA" smtClean="0"/>
              <a:t>11.05.2014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14845-687A-4E52-97F0-12D5531B966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66617-532F-49E7-8FDA-B0B3FD99ABE4}" type="datetimeFigureOut">
              <a:rPr lang="uk-UA" smtClean="0"/>
              <a:t>11.05.2014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14845-687A-4E52-97F0-12D5531B966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66617-532F-49E7-8FDA-B0B3FD99ABE4}" type="datetimeFigureOut">
              <a:rPr lang="uk-UA" smtClean="0"/>
              <a:t>11.05.2014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14845-687A-4E52-97F0-12D5531B966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66617-532F-49E7-8FDA-B0B3FD99ABE4}" type="datetimeFigureOut">
              <a:rPr lang="uk-UA" smtClean="0"/>
              <a:t>11.05.2014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3314845-687A-4E52-97F0-12D5531B966A}" type="slidenum">
              <a:rPr lang="uk-UA" smtClean="0"/>
              <a:t>‹#›</a:t>
            </a:fld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CF66617-532F-49E7-8FDA-B0B3FD99ABE4}" type="datetimeFigureOut">
              <a:rPr lang="uk-UA" smtClean="0"/>
              <a:t>11.05.2014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314845-687A-4E52-97F0-12D5531B966A}" type="slidenum">
              <a:rPr lang="uk-UA" smtClean="0"/>
              <a:t>‹#›</a:t>
            </a:fld>
            <a:endParaRPr lang="uk-UA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Презентація на тему</a:t>
            </a:r>
            <a:endParaRPr lang="uk-UA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03848" y="3228536"/>
            <a:ext cx="5184248" cy="1752600"/>
          </a:xfrm>
        </p:spPr>
        <p:txBody>
          <a:bodyPr>
            <a:normAutofit/>
          </a:bodyPr>
          <a:lstStyle/>
          <a:p>
            <a:r>
              <a:rPr lang="uk-UA" sz="3600" dirty="0" err="1" smtClean="0"/>
              <a:t>“Значення</a:t>
            </a:r>
            <a:r>
              <a:rPr lang="uk-UA" sz="3600" dirty="0" smtClean="0"/>
              <a:t> біології в забезпеченні існування </a:t>
            </a:r>
            <a:r>
              <a:rPr lang="uk-UA" sz="3600" dirty="0" err="1" smtClean="0"/>
              <a:t>людства”</a:t>
            </a:r>
            <a:endParaRPr lang="uk-UA" sz="36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1556792"/>
            <a:ext cx="842493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latin typeface="+mj-lt"/>
              </a:rPr>
              <a:t>        З </a:t>
            </a:r>
            <a:r>
              <a:rPr lang="uk-UA" sz="2000" dirty="0">
                <a:latin typeface="+mj-lt"/>
              </a:rPr>
              <a:t>перерахованого вище можна зробити висновок, що вивчення біології змінило багато сфер діяльності людини. Але базові знання у цій науці необхідні і неспеціалістам для того, щоб успішно орієнтуватися в сучасному світі і робити правильний вибір, наприклад, в ситуаціях, пов’язаних із забрудненням навколишнього середовища, або з власним здоров’ям.</a:t>
            </a:r>
          </a:p>
        </p:txBody>
      </p:sp>
      <p:pic>
        <p:nvPicPr>
          <p:cNvPr id="5" name="Рисунок 4" descr="1284688880g2a36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04248" y="4221088"/>
            <a:ext cx="1637140" cy="211438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67544" y="3645024"/>
            <a:ext cx="597666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latin typeface="+mj-lt"/>
              </a:rPr>
              <a:t>     Розвиток </a:t>
            </a:r>
            <a:r>
              <a:rPr lang="uk-UA" sz="2000" dirty="0">
                <a:latin typeface="+mj-lt"/>
              </a:rPr>
              <a:t>біологічних наук відкриває нові можливості гармонійного поєднання інтересів людини із законами розвитку природи. Тому важко переоцінити значення біології для існування людства.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Дякую за увагу!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uk-UA" dirty="0" smtClean="0"/>
              <a:t>Виконала учениця 11-А</a:t>
            </a:r>
          </a:p>
          <a:p>
            <a:r>
              <a:rPr lang="uk-UA" dirty="0" smtClean="0"/>
              <a:t>Молебна Таїсія</a:t>
            </a:r>
            <a:endParaRPr lang="uk-UA" dirty="0"/>
          </a:p>
        </p:txBody>
      </p:sp>
      <p:pic>
        <p:nvPicPr>
          <p:cNvPr id="5" name="Рисунок 4" descr="large (2)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0877" r="10877"/>
          <a:stretch>
            <a:fillRect/>
          </a:stretch>
        </p:blipFill>
        <p:spPr/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large (9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1196752"/>
            <a:ext cx="2729637" cy="422108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3" name="TextBox 2"/>
          <p:cNvSpPr txBox="1"/>
          <p:nvPr/>
        </p:nvSpPr>
        <p:spPr>
          <a:xfrm>
            <a:off x="3995936" y="1484784"/>
            <a:ext cx="446449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>
                <a:latin typeface="+mj-lt"/>
              </a:rPr>
              <a:t>Біологія</a:t>
            </a:r>
            <a:r>
              <a:rPr lang="uk-UA" sz="2000" dirty="0">
                <a:latin typeface="+mj-lt"/>
              </a:rPr>
              <a:t> — це наука, що вивчає основи життєдіяльності та взаємодії живих організмів. Вся біосфера, що оточує </a:t>
            </a:r>
            <a:r>
              <a:rPr lang="uk-UA" sz="2000" dirty="0" smtClean="0">
                <a:latin typeface="+mj-lt"/>
              </a:rPr>
              <a:t>людину, </a:t>
            </a:r>
            <a:r>
              <a:rPr lang="uk-UA" sz="2000" dirty="0">
                <a:latin typeface="+mj-lt"/>
              </a:rPr>
              <a:t>відноситься до сфери інтересів цієї галузі </a:t>
            </a:r>
            <a:r>
              <a:rPr lang="uk-UA" sz="2000" dirty="0" smtClean="0">
                <a:latin typeface="+mj-lt"/>
              </a:rPr>
              <a:t>знань.</a:t>
            </a:r>
            <a:endParaRPr lang="uk-UA" sz="2000" dirty="0">
              <a:latin typeface="+mj-lt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1340768"/>
            <a:ext cx="871296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latin typeface="+mj-lt"/>
              </a:rPr>
              <a:t>     Біологія </a:t>
            </a:r>
            <a:r>
              <a:rPr lang="uk-UA" sz="2000" dirty="0">
                <a:latin typeface="+mj-lt"/>
              </a:rPr>
              <a:t>важлива, по-перше, як джерело знань про навколишній світ. За допомогою цієї науки людина зможе дізнатися більше про живу природу навколо себе. </a:t>
            </a:r>
            <a:endParaRPr lang="uk-UA" sz="2000" dirty="0" smtClean="0">
              <a:latin typeface="+mj-lt"/>
            </a:endParaRPr>
          </a:p>
          <a:p>
            <a:r>
              <a:rPr lang="uk-UA" sz="2000" dirty="0" smtClean="0">
                <a:latin typeface="+mj-lt"/>
              </a:rPr>
              <a:t>     Але</a:t>
            </a:r>
            <a:r>
              <a:rPr lang="uk-UA" sz="2000" dirty="0">
                <a:latin typeface="+mj-lt"/>
              </a:rPr>
              <a:t>, крім суто пізнавальної функції, у цього розділу біології є і практичне значення. Саме знання біологічних законів дає розуміння того, що в природі все взаємопов’язане, і необхідне збереження балансу різних видів істот. Не можна просто знищити один вид без того, щоб шкоди не було завдано всій системі. Такі знання можуть переконати людину в тому, що екологічний баланс необхідно берегти</a:t>
            </a:r>
            <a:r>
              <a:rPr lang="uk-UA" sz="2000" dirty="0" smtClean="0">
                <a:latin typeface="+mj-lt"/>
              </a:rPr>
              <a:t>. </a:t>
            </a:r>
            <a:endParaRPr lang="uk-UA" sz="2000" dirty="0">
              <a:latin typeface="+mj-lt"/>
            </a:endParaRPr>
          </a:p>
        </p:txBody>
      </p:sp>
      <p:pic>
        <p:nvPicPr>
          <p:cNvPr id="5" name="Рисунок 4" descr="5d440f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605509">
            <a:off x="5391973" y="4115565"/>
            <a:ext cx="3102435" cy="2235989"/>
          </a:xfrm>
          <a:prstGeom prst="roundRect">
            <a:avLst>
              <a:gd name="adj" fmla="val 17218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dna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7441" r="7441"/>
          <a:stretch>
            <a:fillRect/>
          </a:stretch>
        </p:blipFill>
        <p:spPr>
          <a:xfrm rot="473759">
            <a:off x="4513798" y="1518696"/>
            <a:ext cx="3168476" cy="2527462"/>
          </a:xfrm>
        </p:spPr>
      </p:pic>
      <p:sp>
        <p:nvSpPr>
          <p:cNvPr id="6" name="TextBox 5"/>
          <p:cNvSpPr txBox="1"/>
          <p:nvPr/>
        </p:nvSpPr>
        <p:spPr>
          <a:xfrm>
            <a:off x="251520" y="1340768"/>
            <a:ext cx="28803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Інший</a:t>
            </a:r>
            <a:r>
              <a:rPr lang="ru-RU" dirty="0"/>
              <a:t> </a:t>
            </a:r>
            <a:r>
              <a:rPr lang="ru-RU" dirty="0" err="1"/>
              <a:t>розділ</a:t>
            </a:r>
            <a:r>
              <a:rPr lang="ru-RU" dirty="0"/>
              <a:t> </a:t>
            </a:r>
            <a:r>
              <a:rPr lang="ru-RU" dirty="0" err="1"/>
              <a:t>біології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, </a:t>
            </a:r>
            <a:r>
              <a:rPr lang="ru-RU" dirty="0" err="1"/>
              <a:t>власне</a:t>
            </a:r>
            <a:r>
              <a:rPr lang="ru-RU" dirty="0"/>
              <a:t>,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самої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.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знання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важливі</a:t>
            </a:r>
            <a:r>
              <a:rPr lang="ru-RU" dirty="0"/>
              <a:t> для кожного. </a:t>
            </a:r>
            <a:endParaRPr lang="uk-UA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268760"/>
            <a:ext cx="80648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     </a:t>
            </a:r>
            <a:r>
              <a:rPr lang="uk-UA" dirty="0" smtClean="0">
                <a:latin typeface="+mj-lt"/>
              </a:rPr>
              <a:t>Біологія </a:t>
            </a:r>
            <a:r>
              <a:rPr lang="uk-UA" dirty="0">
                <a:latin typeface="+mj-lt"/>
              </a:rPr>
              <a:t>стала теоретичною основою для медицини, давши їй можливість зрозуміти специфіку людського організму. Але знати власні особливості як біологічного виду необхідно кожній людині. Це допоможе краще розібратися в тому, як потрібно організувати своє життя з точки зору харчування, фізичної і розумової навантажень. раціональне використання власного організму здатне значно підвищити продуктивність праці.</a:t>
            </a:r>
          </a:p>
        </p:txBody>
      </p:sp>
      <p:pic>
        <p:nvPicPr>
          <p:cNvPr id="3" name="Рисунок 2" descr="2579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1800" y="3573016"/>
            <a:ext cx="3524250" cy="23145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1484784"/>
            <a:ext cx="84969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</a:t>
            </a:r>
            <a:r>
              <a:rPr lang="ru-RU" dirty="0" err="1" smtClean="0">
                <a:latin typeface="+mj-lt"/>
              </a:rPr>
              <a:t>Також</a:t>
            </a:r>
            <a:r>
              <a:rPr lang="ru-RU" dirty="0" smtClean="0">
                <a:latin typeface="+mj-lt"/>
              </a:rPr>
              <a:t> </a:t>
            </a:r>
            <a:r>
              <a:rPr lang="ru-RU" dirty="0" err="1">
                <a:latin typeface="+mj-lt"/>
              </a:rPr>
              <a:t>біологія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корисна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і</a:t>
            </a:r>
            <a:r>
              <a:rPr lang="ru-RU" dirty="0">
                <a:latin typeface="+mj-lt"/>
              </a:rPr>
              <a:t> в </a:t>
            </a:r>
            <a:r>
              <a:rPr lang="ru-RU" dirty="0" err="1">
                <a:latin typeface="+mj-lt"/>
              </a:rPr>
              <a:t>сфері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економіки</a:t>
            </a:r>
            <a:r>
              <a:rPr lang="ru-RU" dirty="0">
                <a:latin typeface="+mj-lt"/>
              </a:rPr>
              <a:t>, особливо в </a:t>
            </a:r>
            <a:r>
              <a:rPr lang="ru-RU" dirty="0" err="1">
                <a:latin typeface="+mj-lt"/>
              </a:rPr>
              <a:t>сільському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господарстві</a:t>
            </a:r>
            <a:r>
              <a:rPr lang="ru-RU" dirty="0">
                <a:latin typeface="+mj-lt"/>
              </a:rPr>
              <a:t>. </a:t>
            </a:r>
            <a:r>
              <a:rPr lang="ru-RU" dirty="0" err="1">
                <a:latin typeface="+mj-lt"/>
              </a:rPr>
              <a:t>Знання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законів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розвитку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живих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організмів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допомогло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людині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навчитися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виводити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нові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види</a:t>
            </a:r>
            <a:r>
              <a:rPr lang="ru-RU" dirty="0">
                <a:latin typeface="+mj-lt"/>
              </a:rPr>
              <a:t>, </a:t>
            </a:r>
            <a:r>
              <a:rPr lang="ru-RU" dirty="0" err="1">
                <a:latin typeface="+mj-lt"/>
              </a:rPr>
              <a:t>більше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пристосовані</a:t>
            </a:r>
            <a:r>
              <a:rPr lang="ru-RU" dirty="0">
                <a:latin typeface="+mj-lt"/>
              </a:rPr>
              <a:t> для </a:t>
            </a:r>
            <a:r>
              <a:rPr lang="ru-RU" dirty="0" err="1">
                <a:latin typeface="+mj-lt"/>
              </a:rPr>
              <a:t>культивування</a:t>
            </a:r>
            <a:r>
              <a:rPr lang="ru-RU" dirty="0">
                <a:latin typeface="+mj-lt"/>
              </a:rPr>
              <a:t> в штучному </a:t>
            </a:r>
            <a:r>
              <a:rPr lang="ru-RU" dirty="0" err="1">
                <a:latin typeface="+mj-lt"/>
              </a:rPr>
              <a:t>середовищі</a:t>
            </a:r>
            <a:r>
              <a:rPr lang="ru-RU" dirty="0">
                <a:latin typeface="+mj-lt"/>
              </a:rPr>
              <a:t>. </a:t>
            </a:r>
            <a:r>
              <a:rPr lang="ru-RU" dirty="0" err="1">
                <a:latin typeface="+mj-lt"/>
              </a:rPr>
              <a:t>Це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значно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підвищило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врожаї</a:t>
            </a:r>
            <a:r>
              <a:rPr lang="ru-RU" dirty="0">
                <a:latin typeface="+mj-lt"/>
              </a:rPr>
              <a:t> та </a:t>
            </a:r>
            <a:r>
              <a:rPr lang="ru-RU" dirty="0" err="1">
                <a:latin typeface="+mj-lt"/>
              </a:rPr>
              <a:t>виробництво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м’яса</a:t>
            </a:r>
            <a:r>
              <a:rPr lang="ru-RU" dirty="0">
                <a:latin typeface="+mj-lt"/>
              </a:rPr>
              <a:t>, </a:t>
            </a:r>
            <a:r>
              <a:rPr lang="ru-RU" dirty="0" err="1">
                <a:latin typeface="+mj-lt"/>
              </a:rPr>
              <a:t>що</a:t>
            </a:r>
            <a:r>
              <a:rPr lang="ru-RU" dirty="0">
                <a:latin typeface="+mj-lt"/>
              </a:rPr>
              <a:t> особливо </a:t>
            </a:r>
            <a:r>
              <a:rPr lang="ru-RU" dirty="0" err="1">
                <a:latin typeface="+mj-lt"/>
              </a:rPr>
              <a:t>необхідно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людству</a:t>
            </a:r>
            <a:r>
              <a:rPr lang="ru-RU" dirty="0">
                <a:latin typeface="+mj-lt"/>
              </a:rPr>
              <a:t> в </a:t>
            </a:r>
            <a:r>
              <a:rPr lang="ru-RU" dirty="0" err="1">
                <a:latin typeface="+mj-lt"/>
              </a:rPr>
              <a:t>період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зростання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населення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і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скорочення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природних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запасів</a:t>
            </a:r>
            <a:r>
              <a:rPr lang="ru-RU" dirty="0">
                <a:latin typeface="+mj-lt"/>
              </a:rPr>
              <a:t>.</a:t>
            </a:r>
            <a:endParaRPr lang="uk-UA" dirty="0">
              <a:latin typeface="+mj-lt"/>
            </a:endParaRPr>
          </a:p>
        </p:txBody>
      </p:sp>
      <p:pic>
        <p:nvPicPr>
          <p:cNvPr id="5" name="Рисунок 4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35896" y="3645024"/>
            <a:ext cx="4752528" cy="26614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5849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3383" r="13383"/>
          <a:stretch>
            <a:fillRect/>
          </a:stretch>
        </p:blipFill>
        <p:spPr/>
      </p:pic>
      <p:sp>
        <p:nvSpPr>
          <p:cNvPr id="6" name="TextBox 5"/>
          <p:cNvSpPr txBox="1"/>
          <p:nvPr/>
        </p:nvSpPr>
        <p:spPr>
          <a:xfrm>
            <a:off x="251520" y="548680"/>
            <a:ext cx="273630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+mj-lt"/>
              </a:rPr>
              <a:t>Також головним </a:t>
            </a:r>
            <a:r>
              <a:rPr lang="uk-UA" dirty="0">
                <a:latin typeface="+mj-lt"/>
              </a:rPr>
              <a:t>завданням біології є використання різноманітних організмів та біологічних процесів для поліпшення умов життя людини: її здоров'я, харчування, якості довкілля. Для вирішення цих завдань біологія тісно взаємодіє з медициною, сільським господарством, охороною природи, багатьма галузями промисловості тощо</a:t>
            </a:r>
            <a:r>
              <a:rPr lang="uk-UA" dirty="0"/>
              <a:t>.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556792"/>
            <a:ext cx="856895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       </a:t>
            </a:r>
            <a:r>
              <a:rPr lang="uk-UA" sz="2000" dirty="0" smtClean="0">
                <a:latin typeface="+mj-lt"/>
              </a:rPr>
              <a:t>Чи </a:t>
            </a:r>
            <a:r>
              <a:rPr lang="uk-UA" sz="2000" dirty="0">
                <a:latin typeface="+mj-lt"/>
              </a:rPr>
              <a:t>знаєте ви, що більшість лікарських речовин отримують з рослин, грибів, тварин чи продуктів життєдіяльності бактерій? Препарати рослинного походження становлять близько 40 % всіх лікарських засобів. У медицині нині використовують понад 3000 видів рослин, і з кожним роком їхня кількість збільшується. Вчені вважають, що у нашій країні кожен четвертий-п'ятий вид рослин може мати медичне значення. Рослини також у значних кількостях використовують у парфумерно-косметичній, харчовій промисловості і навіть у техніці.</a:t>
            </a:r>
          </a:p>
        </p:txBody>
      </p:sp>
      <p:pic>
        <p:nvPicPr>
          <p:cNvPr id="3" name="Рисунок 2" descr="virobnictv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52120" y="3789040"/>
            <a:ext cx="2736304" cy="2791030"/>
          </a:xfrm>
          <a:prstGeom prst="rect">
            <a:avLst/>
          </a:prstGeom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484784"/>
            <a:ext cx="87129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      </a:t>
            </a:r>
            <a:r>
              <a:rPr lang="uk-UA" sz="2000" dirty="0" smtClean="0">
                <a:latin typeface="+mj-lt"/>
              </a:rPr>
              <a:t>Важлива </a:t>
            </a:r>
            <a:r>
              <a:rPr lang="uk-UA" sz="2000" dirty="0">
                <a:latin typeface="+mj-lt"/>
              </a:rPr>
              <a:t>роль біології і у справі охорони навколишнього природного середовища. Активна господарська діяльність людини призвела до значного забруднення довкілля шкідливими для всього живого речовинами, знищення або спотворення лісів, степів, водойм. Нині для біологічного очищення - видалення шкідливих забруднювачів довкілля - усе частіше використовують живі організми</a:t>
            </a:r>
            <a:r>
              <a:rPr lang="uk-UA" dirty="0"/>
              <a:t>.</a:t>
            </a:r>
          </a:p>
        </p:txBody>
      </p:sp>
      <p:pic>
        <p:nvPicPr>
          <p:cNvPr id="3" name="Рисунок 2" descr="vi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9632" y="3573016"/>
            <a:ext cx="6696744" cy="27704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2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59</TotalTime>
  <Words>485</Words>
  <Application>Microsoft Office PowerPoint</Application>
  <PresentationFormat>Экран (4:3)</PresentationFormat>
  <Paragraphs>16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Презентація на тему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Дякую за увагу!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</dc:title>
  <dc:creator>Тася</dc:creator>
  <cp:lastModifiedBy>Тася</cp:lastModifiedBy>
  <cp:revision>7</cp:revision>
  <dcterms:created xsi:type="dcterms:W3CDTF">2014-05-11T11:59:35Z</dcterms:created>
  <dcterms:modified xsi:type="dcterms:W3CDTF">2014-05-11T12:58:51Z</dcterms:modified>
</cp:coreProperties>
</file>