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5" r:id="rId13"/>
    <p:sldId id="266" r:id="rId1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4FBD7B0-3B13-4333-920D-13EFD235BB40}">
          <p14:sldIdLst>
            <p14:sldId id="256"/>
            <p14:sldId id="257"/>
            <p14:sldId id="258"/>
            <p14:sldId id="267"/>
            <p14:sldId id="259"/>
            <p14:sldId id="260"/>
            <p14:sldId id="261"/>
            <p14:sldId id="262"/>
            <p14:sldId id="263"/>
            <p14:sldId id="264"/>
            <p14:sldId id="268"/>
            <p14:sldId id="265"/>
            <p14:sldId id="2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8B34EF44-5FD0-4B16-9560-183DE9CC1813}" type="datetimeFigureOut">
              <a:rPr lang="uk-UA" smtClean="0"/>
              <a:t>03.02.2015</a:t>
            </a:fld>
            <a:endParaRPr lang="uk-U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689DBA8C-56DC-4A97-8E4B-79C9B7A77903}" type="slidenum">
              <a:rPr lang="uk-UA" smtClean="0"/>
              <a:t>‹#›</a:t>
            </a:fld>
            <a:endParaRPr lang="uk-UA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EF44-5FD0-4B16-9560-183DE9CC1813}" type="datetimeFigureOut">
              <a:rPr lang="uk-UA" smtClean="0"/>
              <a:t>03.02.2015</a:t>
            </a:fld>
            <a:endParaRPr lang="uk-U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DBA8C-56DC-4A97-8E4B-79C9B7A77903}" type="slidenum">
              <a:rPr lang="uk-UA" smtClean="0"/>
              <a:t>‹#›</a:t>
            </a:fld>
            <a:endParaRPr lang="uk-UA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EF44-5FD0-4B16-9560-183DE9CC1813}" type="datetimeFigureOut">
              <a:rPr lang="uk-UA" smtClean="0"/>
              <a:t>03.02.2015</a:t>
            </a:fld>
            <a:endParaRPr lang="uk-U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DBA8C-56DC-4A97-8E4B-79C9B7A77903}" type="slidenum">
              <a:rPr lang="uk-UA" smtClean="0"/>
              <a:t>‹#›</a:t>
            </a:fld>
            <a:endParaRPr lang="uk-UA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EF44-5FD0-4B16-9560-183DE9CC1813}" type="datetimeFigureOut">
              <a:rPr lang="uk-UA" smtClean="0"/>
              <a:t>03.02.2015</a:t>
            </a:fld>
            <a:endParaRPr lang="uk-U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DBA8C-56DC-4A97-8E4B-79C9B7A77903}" type="slidenum">
              <a:rPr lang="uk-UA" smtClean="0"/>
              <a:t>‹#›</a:t>
            </a:fld>
            <a:endParaRPr lang="uk-UA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8B34EF44-5FD0-4B16-9560-183DE9CC1813}" type="datetimeFigureOut">
              <a:rPr lang="uk-UA" smtClean="0"/>
              <a:t>03.02.2015</a:t>
            </a:fld>
            <a:endParaRPr lang="uk-UA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689DBA8C-56DC-4A97-8E4B-79C9B7A77903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uk-UA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EF44-5FD0-4B16-9560-183DE9CC1813}" type="datetimeFigureOut">
              <a:rPr lang="uk-UA" smtClean="0"/>
              <a:t>03.02.2015</a:t>
            </a:fld>
            <a:endParaRPr lang="uk-UA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DBA8C-56DC-4A97-8E4B-79C9B7A77903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EF44-5FD0-4B16-9560-183DE9CC1813}" type="datetimeFigureOut">
              <a:rPr lang="uk-UA" smtClean="0"/>
              <a:t>03.02.2015</a:t>
            </a:fld>
            <a:endParaRPr lang="uk-U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DBA8C-56DC-4A97-8E4B-79C9B7A77903}" type="slidenum">
              <a:rPr lang="uk-UA" smtClean="0"/>
              <a:t>‹#›</a:t>
            </a:fld>
            <a:endParaRPr lang="uk-UA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EF44-5FD0-4B16-9560-183DE9CC1813}" type="datetimeFigureOut">
              <a:rPr lang="uk-UA" smtClean="0"/>
              <a:t>03.02.2015</a:t>
            </a:fld>
            <a:endParaRPr lang="uk-U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DBA8C-56DC-4A97-8E4B-79C9B7A77903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EF44-5FD0-4B16-9560-183DE9CC1813}" type="datetimeFigureOut">
              <a:rPr lang="uk-UA" smtClean="0"/>
              <a:t>03.02.2015</a:t>
            </a:fld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DBA8C-56DC-4A97-8E4B-79C9B7A77903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EF44-5FD0-4B16-9560-183DE9CC1813}" type="datetimeFigureOut">
              <a:rPr lang="uk-UA" smtClean="0"/>
              <a:t>03.02.2015</a:t>
            </a:fld>
            <a:endParaRPr lang="uk-UA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DBA8C-56DC-4A97-8E4B-79C9B7A77903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EF44-5FD0-4B16-9560-183DE9CC1813}" type="datetimeFigureOut">
              <a:rPr lang="uk-UA" smtClean="0"/>
              <a:t>03.02.2015</a:t>
            </a:fld>
            <a:endParaRPr lang="uk-UA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DBA8C-56DC-4A97-8E4B-79C9B7A77903}" type="slidenum">
              <a:rPr lang="uk-UA" smtClean="0"/>
              <a:t>‹#›</a:t>
            </a:fld>
            <a:endParaRPr lang="uk-UA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89DBA8C-56DC-4A97-8E4B-79C9B7A77903}" type="slidenum">
              <a:rPr lang="uk-UA" smtClean="0"/>
              <a:t>‹#›</a:t>
            </a:fld>
            <a:endParaRPr lang="uk-UA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B34EF44-5FD0-4B16-9560-183DE9CC1813}" type="datetimeFigureOut">
              <a:rPr lang="uk-UA" smtClean="0"/>
              <a:t>03.02.2015</a:t>
            </a:fld>
            <a:endParaRPr lang="uk-U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3962400" cy="2133600"/>
          </a:xfrm>
        </p:spPr>
        <p:txBody>
          <a:bodyPr>
            <a:noAutofit/>
          </a:bodyPr>
          <a:lstStyle/>
          <a:p>
            <a:pPr algn="ctr"/>
            <a:r>
              <a:rPr lang="uk-UA" sz="115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Білки</a:t>
            </a:r>
            <a:endParaRPr lang="uk-UA" sz="115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6" name="Picture 2" descr="C:\Users\Alex\Desktop\250px-1axc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916832"/>
            <a:ext cx="3175000" cy="346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lex\Desktop\1426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CFFBFA"/>
              </a:clrFrom>
              <a:clrTo>
                <a:srgbClr val="CFFB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0131"/>
            <a:ext cx="4200525" cy="280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9432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64704"/>
            <a:ext cx="8496944" cy="5714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Харчування</a:t>
            </a:r>
          </a:p>
          <a:p>
            <a:r>
              <a:rPr lang="uk-UA" sz="2400" dirty="0" smtClean="0"/>
              <a:t>При </a:t>
            </a:r>
            <a:r>
              <a:rPr lang="uk-UA" sz="2400" dirty="0"/>
              <a:t>споживанні білка (білків) в складі їжі, молекули білка руйнуються в травній системі у процесі травлення під дією кислого (у шлунку) та лужного (в стравоході та кишечнику) середовища та протеолітичними ферментами (</a:t>
            </a:r>
            <a:r>
              <a:rPr lang="uk-UA" sz="2400" dirty="0" err="1"/>
              <a:t>протеазами</a:t>
            </a:r>
            <a:r>
              <a:rPr lang="uk-UA" sz="2400" dirty="0"/>
              <a:t>) на пептиди та амінокислоти, що всмоктуються клітинами </a:t>
            </a:r>
            <a:r>
              <a:rPr lang="uk-UA" sz="2400" dirty="0" err="1"/>
              <a:t>кишечника</a:t>
            </a:r>
            <a:r>
              <a:rPr lang="uk-UA" sz="2400" dirty="0"/>
              <a:t> та використовуються організмом. Білок в харчуванні перш за все важливий як джерело незамінних амінокислот, які тваринний організм не може безпосередньо синтезувати. Крім того, білок їжі є важливим джерелом азоту. Білки, подібно вуглеводам, містять 4 ккал на грам (тоді як жири містять 9 ккал, а спирти 7 ккал на грам). Білки можуть бути перетворені на вуглеводи або жири в результаті метаболічних процесів організму.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23122"/>
            <a:ext cx="9108504" cy="957606"/>
          </a:xfrm>
        </p:spPr>
        <p:txBody>
          <a:bodyPr>
            <a:norm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uk-UA" sz="5400" b="1" dirty="0">
                <a:ln/>
                <a:solidFill>
                  <a:schemeClr val="accent5">
                    <a:tint val="50000"/>
                    <a:satMod val="180000"/>
                  </a:schemeClr>
                </a:solidFill>
              </a:rPr>
              <a:t>Використання </a:t>
            </a:r>
            <a:r>
              <a:rPr lang="uk-UA" sz="5400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</a:rPr>
              <a:t>людиною</a:t>
            </a:r>
            <a:endParaRPr lang="uk-UA" sz="5400" b="1" dirty="0">
              <a:ln/>
              <a:solidFill>
                <a:schemeClr val="accent5">
                  <a:tint val="50000"/>
                  <a:satMod val="1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338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lex\Desktop\imgr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5210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45" y="1196752"/>
            <a:ext cx="6507971" cy="5661248"/>
          </a:xfrm>
        </p:spPr>
        <p:txBody>
          <a:bodyPr>
            <a:normAutofit/>
          </a:bodyPr>
          <a:lstStyle/>
          <a:p>
            <a:r>
              <a:rPr lang="uk-UA" sz="2400" dirty="0"/>
              <a:t>Значна кількість досліджень у медицині направлена на використання білків в якості терапевтичних препаратів та засобів діагностики захворювань. </a:t>
            </a:r>
            <a:r>
              <a:rPr lang="uk-UA" sz="2400" dirty="0" err="1" smtClean="0"/>
              <a:t>Біофармацевтичні</a:t>
            </a:r>
            <a:r>
              <a:rPr lang="uk-UA" sz="2400" dirty="0" smtClean="0"/>
              <a:t> </a:t>
            </a:r>
            <a:r>
              <a:rPr lang="uk-UA" sz="2400" dirty="0"/>
              <a:t>препарати, що знаходять широке використання, включають білки крові (наприклад, для лікування гемофілії), </a:t>
            </a:r>
            <a:r>
              <a:rPr lang="uk-UA" sz="2400" dirty="0" err="1"/>
              <a:t>тромболітичні</a:t>
            </a:r>
            <a:r>
              <a:rPr lang="uk-UA" sz="2400" dirty="0"/>
              <a:t> ферменти, гормони, </a:t>
            </a:r>
            <a:r>
              <a:rPr lang="uk-UA" sz="2400" dirty="0" err="1"/>
              <a:t>цитокіни</a:t>
            </a:r>
            <a:r>
              <a:rPr lang="uk-UA" sz="2400" dirty="0"/>
              <a:t> та фактори росту, білки імунної системи (інтерферони і антитіла, що використовуються для лікування інфекційних захворювань та деяких видів раку) і вакцини.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9968"/>
            <a:ext cx="9144000" cy="1320800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uk-UA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Б</a:t>
            </a:r>
            <a:r>
              <a:rPr lang="uk-UA" sz="48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ілкові лікувальні препарати</a:t>
            </a:r>
            <a:endParaRPr lang="uk-UA" sz="4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7170" name="Picture 2" descr="C:\Users\Alex\Desktop\140px-Bodybuilding_supplement_high_protein_drink_mix_700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8893" y="2276872"/>
            <a:ext cx="2765107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883364" y="6165478"/>
            <a:ext cx="32606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Суміш для нарощування м'язів 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032273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6712"/>
            <a:ext cx="8892480" cy="3456384"/>
          </a:xfrm>
        </p:spPr>
        <p:txBody>
          <a:bodyPr>
            <a:normAutofit/>
          </a:bodyPr>
          <a:lstStyle/>
          <a:p>
            <a:r>
              <a:rPr lang="uk-UA" dirty="0"/>
              <a:t>Серед всіх білків в харчовій промисловості активно використовуються численні ферменти. Так, у пекарській промисловості використовуються альфа-амілаза і </a:t>
            </a:r>
            <a:r>
              <a:rPr lang="uk-UA" dirty="0" err="1"/>
              <a:t>протеази</a:t>
            </a:r>
            <a:r>
              <a:rPr lang="uk-UA" dirty="0"/>
              <a:t>; у пивоварінні використовуються численні ферменти ячменю (амілаза, </a:t>
            </a:r>
            <a:r>
              <a:rPr lang="uk-UA" dirty="0" err="1"/>
              <a:t>глюканази</a:t>
            </a:r>
            <a:r>
              <a:rPr lang="uk-UA" dirty="0"/>
              <a:t>, </a:t>
            </a:r>
            <a:r>
              <a:rPr lang="uk-UA" dirty="0" err="1"/>
              <a:t>протеази</a:t>
            </a:r>
            <a:r>
              <a:rPr lang="uk-UA" dirty="0"/>
              <a:t>); </a:t>
            </a:r>
            <a:r>
              <a:rPr lang="uk-UA" dirty="0" err="1"/>
              <a:t>целюлази</a:t>
            </a:r>
            <a:r>
              <a:rPr lang="uk-UA" dirty="0"/>
              <a:t> і </a:t>
            </a:r>
            <a:r>
              <a:rPr lang="uk-UA" dirty="0" err="1"/>
              <a:t>пектинази</a:t>
            </a:r>
            <a:r>
              <a:rPr lang="uk-UA" dirty="0"/>
              <a:t> використовуються для освітлення соків; хімозин, ліпаза і лактаза використовуються для виготовлення кисломолочних продуктів; а </a:t>
            </a:r>
            <a:r>
              <a:rPr lang="uk-UA" dirty="0" err="1"/>
              <a:t>папаїн</a:t>
            </a:r>
            <a:r>
              <a:rPr lang="uk-UA" dirty="0"/>
              <a:t> застосовується для пом'якшення м'ясних продуктів. Для виготовлення крохмалю використовують амілазу і </a:t>
            </a:r>
            <a:r>
              <a:rPr lang="uk-UA" dirty="0" err="1"/>
              <a:t>глюкоамілазу</a:t>
            </a:r>
            <a:r>
              <a:rPr lang="uk-UA" dirty="0"/>
              <a:t>, а для виготовлення паперу — </a:t>
            </a:r>
            <a:r>
              <a:rPr lang="uk-UA" dirty="0" err="1"/>
              <a:t>целюлази</a:t>
            </a:r>
            <a:r>
              <a:rPr lang="uk-UA" dirty="0"/>
              <a:t> і </a:t>
            </a:r>
            <a:r>
              <a:rPr lang="uk-UA" dirty="0" err="1"/>
              <a:t>ксиланазу</a:t>
            </a:r>
            <a:r>
              <a:rPr lang="uk-UA" dirty="0"/>
              <a:t>. Також </a:t>
            </a:r>
            <a:r>
              <a:rPr lang="uk-UA" dirty="0" err="1"/>
              <a:t>протео-</a:t>
            </a:r>
            <a:r>
              <a:rPr lang="uk-UA" dirty="0"/>
              <a:t> і </a:t>
            </a:r>
            <a:r>
              <a:rPr lang="uk-UA" dirty="0" err="1"/>
              <a:t>ліполітичні</a:t>
            </a:r>
            <a:r>
              <a:rPr lang="uk-UA" dirty="0"/>
              <a:t> ферменти часто додаються до миючих засобів</a:t>
            </a:r>
            <a:r>
              <a:rPr lang="uk-UA" dirty="0" smtClean="0"/>
              <a:t>.</a:t>
            </a:r>
            <a:endParaRPr lang="uk-UA" dirty="0"/>
          </a:p>
          <a:p>
            <a:r>
              <a:rPr lang="uk-UA" dirty="0"/>
              <a:t>Іншим використанням білків є використання </a:t>
            </a:r>
            <a:r>
              <a:rPr lang="uk-UA" dirty="0" err="1"/>
              <a:t>фібрилярних</a:t>
            </a:r>
            <a:r>
              <a:rPr lang="uk-UA" dirty="0"/>
              <a:t> білків для виготовлення волокон, що використовуються, зокрема, в </a:t>
            </a:r>
            <a:r>
              <a:rPr lang="uk-UA" dirty="0" smtClean="0"/>
              <a:t>текстильній промисловості.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4587"/>
            <a:ext cx="9141939" cy="913307"/>
          </a:xfrm>
        </p:spPr>
        <p:txBody>
          <a:bodyPr/>
          <a:lstStyle/>
          <a:p>
            <a:pPr algn="ctr"/>
            <a:r>
              <a:rPr lang="uk-UA" dirty="0"/>
              <a:t>Використання в промисловості</a:t>
            </a:r>
          </a:p>
        </p:txBody>
      </p:sp>
      <p:pic>
        <p:nvPicPr>
          <p:cNvPr id="9218" name="Picture 2" descr="C:\Users\Alex\Desktop\1176712687_13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226992"/>
            <a:ext cx="3888432" cy="2585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9" name="Picture 3" descr="C:\Users\Alex\Desktop\mjas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6206" y="4149079"/>
            <a:ext cx="2841104" cy="265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9207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7864" y="0"/>
            <a:ext cx="5328592" cy="6863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Білки́ — складні високомолекулярні природні органічні речовини, що складаються з амінокислот, сполучених пептидними зв'язками.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Білки — важлива частина харчування тварин і людини, оскільки ці організми не можуть синтезувати повний набір амінокислот і повинні отримувати частину з них із білковою їжею.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Alex\Desktop\Мал.8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9180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0782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3766" y="1196752"/>
            <a:ext cx="4719782" cy="5661248"/>
          </a:xfrm>
        </p:spPr>
        <p:txBody>
          <a:bodyPr>
            <a:noAutofit/>
          </a:bodyPr>
          <a:lstStyle/>
          <a:p>
            <a:r>
              <a:rPr lang="uk-UA" sz="2000" dirty="0" smtClean="0"/>
              <a:t>Білки були вперше описані шведським хіміком </a:t>
            </a:r>
            <a:r>
              <a:rPr lang="uk-UA" sz="2000" dirty="0" err="1" smtClean="0"/>
              <a:t>Єнсом</a:t>
            </a:r>
            <a:r>
              <a:rPr lang="uk-UA" sz="2000" dirty="0" smtClean="0"/>
              <a:t> Якобом </a:t>
            </a:r>
            <a:r>
              <a:rPr lang="uk-UA" sz="2000" dirty="0" err="1" smtClean="0"/>
              <a:t>Берцеліусом</a:t>
            </a:r>
            <a:r>
              <a:rPr lang="uk-UA" sz="2000" dirty="0" smtClean="0"/>
              <a:t> в 1838 році, який і дав їм назву </a:t>
            </a:r>
            <a:r>
              <a:rPr lang="uk-UA" sz="2000" dirty="0" smtClean="0"/>
              <a:t>протеїни. </a:t>
            </a:r>
            <a:r>
              <a:rPr lang="uk-UA" sz="2000" dirty="0" smtClean="0"/>
              <a:t>Проте, їхня центральна роль в життєдіяльності всіх живих організмів була виявлена лише у 1926 році, коли Джеймс </a:t>
            </a:r>
            <a:r>
              <a:rPr lang="uk-UA" sz="2000" dirty="0" err="1" smtClean="0"/>
              <a:t>Самнер</a:t>
            </a:r>
            <a:r>
              <a:rPr lang="uk-UA" sz="2000" dirty="0" smtClean="0"/>
              <a:t> показав, що фермент уреаза також є </a:t>
            </a:r>
            <a:r>
              <a:rPr lang="uk-UA" sz="2000" dirty="0" smtClean="0"/>
              <a:t>білком. </a:t>
            </a:r>
            <a:r>
              <a:rPr lang="uk-UA" sz="2000" dirty="0" err="1" smtClean="0"/>
              <a:t>Секвенування</a:t>
            </a:r>
            <a:r>
              <a:rPr lang="uk-UA" sz="2000" dirty="0" smtClean="0"/>
              <a:t> першого білка — інсуліну, тобто визначення його амінокислотної послідовності, принесло </a:t>
            </a:r>
            <a:r>
              <a:rPr lang="uk-UA" sz="2000" dirty="0" err="1" smtClean="0"/>
              <a:t>Фредерику</a:t>
            </a:r>
            <a:r>
              <a:rPr lang="uk-UA" sz="2000" dirty="0" smtClean="0"/>
              <a:t> Сенгеру Нобелівську премію з хімії 1958 року. Перші тривимірні структури білків гемоглобіну і міоглобіну були отримані за допомогою рентгеноструктурного аналізу, за що автори методу, Макс </a:t>
            </a:r>
            <a:r>
              <a:rPr lang="uk-UA" sz="2000" dirty="0" err="1" smtClean="0"/>
              <a:t>Перуц</a:t>
            </a:r>
            <a:r>
              <a:rPr lang="uk-UA" sz="2000" dirty="0" smtClean="0"/>
              <a:t> і Джон </a:t>
            </a:r>
            <a:r>
              <a:rPr lang="uk-UA" sz="2000" dirty="0" err="1" smtClean="0"/>
              <a:t>Кендрю</a:t>
            </a:r>
            <a:r>
              <a:rPr lang="uk-UA" sz="2000" dirty="0" smtClean="0"/>
              <a:t>, отримали Нобелівську премію з хімії 1962 </a:t>
            </a:r>
            <a:r>
              <a:rPr lang="uk-UA" sz="2000" dirty="0" smtClean="0"/>
              <a:t>року.</a:t>
            </a:r>
            <a:endParaRPr lang="uk-UA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436"/>
            <a:ext cx="9144000" cy="1328332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 дослідження білків</a:t>
            </a:r>
            <a:endParaRPr lang="uk-UA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C:\Users\Alex\Desktop\183px-Jons_Jacob_Berzeli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268760"/>
            <a:ext cx="3744416" cy="510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818049" y="6404738"/>
            <a:ext cx="21164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err="1"/>
              <a:t>Єнс</a:t>
            </a:r>
            <a:r>
              <a:rPr lang="uk-UA" b="1" dirty="0"/>
              <a:t> Якоб </a:t>
            </a:r>
            <a:r>
              <a:rPr lang="uk-UA" b="1" dirty="0" err="1"/>
              <a:t>Берцеліус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18838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lex\Desktop\James_Batcheller_Sumn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-8169"/>
            <a:ext cx="2520280" cy="3559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002626" y="3551750"/>
            <a:ext cx="29227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/>
              <a:t>Джеймс </a:t>
            </a:r>
            <a:r>
              <a:rPr lang="uk-UA" b="1" dirty="0" err="1"/>
              <a:t>Бетчеллер</a:t>
            </a:r>
            <a:r>
              <a:rPr lang="uk-UA" b="1" dirty="0"/>
              <a:t> </a:t>
            </a:r>
            <a:r>
              <a:rPr lang="uk-UA" b="1" dirty="0" err="1"/>
              <a:t>Самнер</a:t>
            </a:r>
            <a:endParaRPr lang="uk-UA" dirty="0"/>
          </a:p>
        </p:txBody>
      </p:sp>
      <p:pic>
        <p:nvPicPr>
          <p:cNvPr id="6" name="Picture 3" descr="C:\Users\Alex\Desktop\250px-Frederick_Sanger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6345" y="-6749"/>
            <a:ext cx="2862509" cy="3564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661130" y="3551750"/>
            <a:ext cx="1858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err="1" smtClean="0"/>
              <a:t>Фредерік</a:t>
            </a:r>
            <a:r>
              <a:rPr lang="uk-UA" dirty="0" smtClean="0"/>
              <a:t> </a:t>
            </a:r>
            <a:r>
              <a:rPr lang="uk-UA" b="1" dirty="0" smtClean="0"/>
              <a:t>Сенгер</a:t>
            </a:r>
            <a:endParaRPr lang="uk-UA" b="1" dirty="0"/>
          </a:p>
        </p:txBody>
      </p:sp>
      <p:pic>
        <p:nvPicPr>
          <p:cNvPr id="8" name="Picture 4" descr="C:\Users\Alex\Desktop\250px-KendrewMyoglobi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3908" y="3921082"/>
            <a:ext cx="4329780" cy="2892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lex\Desktop\Max_Perutz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844824"/>
            <a:ext cx="3034840" cy="3592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82472" y="5445224"/>
            <a:ext cx="26005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/>
              <a:t>Макс </a:t>
            </a:r>
            <a:r>
              <a:rPr lang="uk-UA" b="1" dirty="0" err="1"/>
              <a:t>Фердинанд</a:t>
            </a:r>
            <a:r>
              <a:rPr lang="uk-UA" b="1" dirty="0"/>
              <a:t> </a:t>
            </a:r>
            <a:r>
              <a:rPr lang="uk-UA" b="1" dirty="0" err="1"/>
              <a:t>Перуц</a:t>
            </a:r>
            <a:endParaRPr lang="uk-UA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417908" y="6167044"/>
            <a:ext cx="228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uk-UA" b="1" dirty="0">
                <a:solidFill>
                  <a:srgbClr val="252525"/>
                </a:solidFill>
                <a:latin typeface="Arial"/>
              </a:rPr>
              <a:t>Джон </a:t>
            </a:r>
            <a:r>
              <a:rPr lang="uk-UA" b="1" dirty="0" err="1">
                <a:solidFill>
                  <a:srgbClr val="252525"/>
                </a:solidFill>
                <a:latin typeface="Arial"/>
              </a:rPr>
              <a:t>Коудери</a:t>
            </a:r>
            <a:r>
              <a:rPr lang="uk-UA" b="1" dirty="0">
                <a:solidFill>
                  <a:srgbClr val="252525"/>
                </a:solidFill>
                <a:latin typeface="Arial"/>
              </a:rPr>
              <a:t> </a:t>
            </a:r>
            <a:r>
              <a:rPr lang="uk-UA" b="1" dirty="0" err="1">
                <a:solidFill>
                  <a:srgbClr val="252525"/>
                </a:solidFill>
                <a:latin typeface="Arial"/>
              </a:rPr>
              <a:t>Кендрю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05205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56793"/>
            <a:ext cx="9144000" cy="324035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Склад</a:t>
            </a:r>
          </a:p>
          <a:p>
            <a:pPr algn="ctr"/>
            <a:r>
              <a:rPr lang="uk-UA" sz="3500" dirty="0" smtClean="0"/>
              <a:t>Молекули білків є лінійними полімерами, що складаються з </a:t>
            </a:r>
            <a:r>
              <a:rPr lang="uk-UA" sz="3500" dirty="0" smtClean="0"/>
              <a:t>амінокислот </a:t>
            </a:r>
            <a:r>
              <a:rPr lang="uk-UA" sz="3500" dirty="0" smtClean="0"/>
              <a:t>(які є мономерами цих полімерів) і, в деяких випадках, з модифікованих основних амінокислот (щоправда модифікації відбуваються вже після синтезу білка на рибосомі).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120" y="0"/>
            <a:ext cx="9155119" cy="908720"/>
          </a:xfrm>
        </p:spPr>
        <p:txBody>
          <a:bodyPr>
            <a:noAutofit/>
          </a:bodyPr>
          <a:lstStyle/>
          <a:p>
            <a:pPr algn="ctr"/>
            <a:r>
              <a:rPr lang="uk-UA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Будова</a:t>
            </a:r>
            <a:endParaRPr lang="uk-UA" sz="6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5122" name="Picture 2" descr="C:\Users\Alex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684190"/>
            <a:ext cx="6511552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2123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 rot="5400000">
            <a:off x="-1299180" y="1337149"/>
            <a:ext cx="6748652" cy="4074354"/>
            <a:chOff x="2006656" y="4638920"/>
            <a:chExt cx="3397287" cy="3224199"/>
          </a:xfrm>
        </p:grpSpPr>
        <p:sp>
          <p:nvSpPr>
            <p:cNvPr id="12" name="Полилиния 11"/>
            <p:cNvSpPr/>
            <p:nvPr/>
          </p:nvSpPr>
          <p:spPr>
            <a:xfrm rot="16200000">
              <a:off x="703493" y="5942083"/>
              <a:ext cx="3224199" cy="617873"/>
            </a:xfrm>
            <a:custGeom>
              <a:avLst/>
              <a:gdLst>
                <a:gd name="connsiteX0" fmla="*/ 0 w 5445224"/>
                <a:gd name="connsiteY0" fmla="*/ 0 h 1034592"/>
                <a:gd name="connsiteX1" fmla="*/ 5445224 w 5445224"/>
                <a:gd name="connsiteY1" fmla="*/ 0 h 1034592"/>
                <a:gd name="connsiteX2" fmla="*/ 5445224 w 5445224"/>
                <a:gd name="connsiteY2" fmla="*/ 1034592 h 1034592"/>
                <a:gd name="connsiteX3" fmla="*/ 0 w 5445224"/>
                <a:gd name="connsiteY3" fmla="*/ 1034592 h 1034592"/>
                <a:gd name="connsiteX4" fmla="*/ 0 w 5445224"/>
                <a:gd name="connsiteY4" fmla="*/ 0 h 1034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45224" h="1034592">
                  <a:moveTo>
                    <a:pt x="0" y="0"/>
                  </a:moveTo>
                  <a:lnTo>
                    <a:pt x="5445224" y="0"/>
                  </a:lnTo>
                  <a:lnTo>
                    <a:pt x="5445224" y="1034592"/>
                  </a:lnTo>
                  <a:lnTo>
                    <a:pt x="0" y="103459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1275" tIns="41275" rIns="41275" bIns="41275" numCol="1" spcCol="1270" anchor="ctr" anchorCtr="0">
              <a:noAutofit/>
            </a:bodyPr>
            <a:lstStyle/>
            <a:p>
              <a:pPr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32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Рівні структури білків</a:t>
              </a:r>
            </a:p>
          </p:txBody>
        </p:sp>
        <p:sp>
          <p:nvSpPr>
            <p:cNvPr id="13" name="Полилиния 12"/>
            <p:cNvSpPr/>
            <p:nvPr/>
          </p:nvSpPr>
          <p:spPr>
            <a:xfrm rot="16200000">
              <a:off x="4243562" y="6024965"/>
              <a:ext cx="1696734" cy="624028"/>
            </a:xfrm>
            <a:custGeom>
              <a:avLst/>
              <a:gdLst>
                <a:gd name="connsiteX0" fmla="*/ 0 w 3393463"/>
                <a:gd name="connsiteY0" fmla="*/ 0 h 1034592"/>
                <a:gd name="connsiteX1" fmla="*/ 3393463 w 3393463"/>
                <a:gd name="connsiteY1" fmla="*/ 0 h 1034592"/>
                <a:gd name="connsiteX2" fmla="*/ 3393463 w 3393463"/>
                <a:gd name="connsiteY2" fmla="*/ 1034592 h 1034592"/>
                <a:gd name="connsiteX3" fmla="*/ 0 w 3393463"/>
                <a:gd name="connsiteY3" fmla="*/ 1034592 h 1034592"/>
                <a:gd name="connsiteX4" fmla="*/ 0 w 3393463"/>
                <a:gd name="connsiteY4" fmla="*/ 0 h 1034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3463" h="1034592">
                  <a:moveTo>
                    <a:pt x="0" y="0"/>
                  </a:moveTo>
                  <a:lnTo>
                    <a:pt x="3393463" y="0"/>
                  </a:lnTo>
                  <a:lnTo>
                    <a:pt x="3393463" y="1034592"/>
                  </a:lnTo>
                  <a:lnTo>
                    <a:pt x="0" y="103459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1275" tIns="41275" rIns="41275" bIns="41275" numCol="1" spcCol="1270" anchor="ctr" anchorCtr="0">
              <a:noAutofit/>
            </a:bodyPr>
            <a:lstStyle/>
            <a:p>
              <a:pPr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800" dirty="0" smtClean="0"/>
                <a:t>Четвертинна структура</a:t>
              </a:r>
            </a:p>
          </p:txBody>
        </p:sp>
        <p:sp>
          <p:nvSpPr>
            <p:cNvPr id="14" name="Полилиния 13"/>
            <p:cNvSpPr/>
            <p:nvPr/>
          </p:nvSpPr>
          <p:spPr>
            <a:xfrm rot="16200000">
              <a:off x="3576723" y="6024965"/>
              <a:ext cx="1696733" cy="624028"/>
            </a:xfrm>
            <a:custGeom>
              <a:avLst/>
              <a:gdLst>
                <a:gd name="connsiteX0" fmla="*/ 0 w 3393463"/>
                <a:gd name="connsiteY0" fmla="*/ 0 h 1034592"/>
                <a:gd name="connsiteX1" fmla="*/ 3393463 w 3393463"/>
                <a:gd name="connsiteY1" fmla="*/ 0 h 1034592"/>
                <a:gd name="connsiteX2" fmla="*/ 3393463 w 3393463"/>
                <a:gd name="connsiteY2" fmla="*/ 1034592 h 1034592"/>
                <a:gd name="connsiteX3" fmla="*/ 0 w 3393463"/>
                <a:gd name="connsiteY3" fmla="*/ 1034592 h 1034592"/>
                <a:gd name="connsiteX4" fmla="*/ 0 w 3393463"/>
                <a:gd name="connsiteY4" fmla="*/ 0 h 1034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3463" h="1034592">
                  <a:moveTo>
                    <a:pt x="0" y="0"/>
                  </a:moveTo>
                  <a:lnTo>
                    <a:pt x="3393463" y="0"/>
                  </a:lnTo>
                  <a:lnTo>
                    <a:pt x="3393463" y="1034592"/>
                  </a:lnTo>
                  <a:lnTo>
                    <a:pt x="0" y="103459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1275" tIns="41275" rIns="41275" bIns="41275" numCol="1" spcCol="1270" anchor="ctr" anchorCtr="0">
              <a:noAutofit/>
            </a:bodyPr>
            <a:lstStyle/>
            <a:p>
              <a:pPr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800" dirty="0" smtClean="0"/>
                <a:t>Третинна структура</a:t>
              </a:r>
            </a:p>
          </p:txBody>
        </p:sp>
        <p:sp>
          <p:nvSpPr>
            <p:cNvPr id="15" name="Полилиния 14"/>
            <p:cNvSpPr/>
            <p:nvPr/>
          </p:nvSpPr>
          <p:spPr>
            <a:xfrm rot="16200000">
              <a:off x="2909872" y="6026200"/>
              <a:ext cx="1696735" cy="624028"/>
            </a:xfrm>
            <a:custGeom>
              <a:avLst/>
              <a:gdLst>
                <a:gd name="connsiteX0" fmla="*/ 0 w 3393463"/>
                <a:gd name="connsiteY0" fmla="*/ 0 h 1034592"/>
                <a:gd name="connsiteX1" fmla="*/ 3393463 w 3393463"/>
                <a:gd name="connsiteY1" fmla="*/ 0 h 1034592"/>
                <a:gd name="connsiteX2" fmla="*/ 3393463 w 3393463"/>
                <a:gd name="connsiteY2" fmla="*/ 1034592 h 1034592"/>
                <a:gd name="connsiteX3" fmla="*/ 0 w 3393463"/>
                <a:gd name="connsiteY3" fmla="*/ 1034592 h 1034592"/>
                <a:gd name="connsiteX4" fmla="*/ 0 w 3393463"/>
                <a:gd name="connsiteY4" fmla="*/ 0 h 1034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3463" h="1034592">
                  <a:moveTo>
                    <a:pt x="0" y="0"/>
                  </a:moveTo>
                  <a:lnTo>
                    <a:pt x="3393463" y="0"/>
                  </a:lnTo>
                  <a:lnTo>
                    <a:pt x="3393463" y="1034592"/>
                  </a:lnTo>
                  <a:lnTo>
                    <a:pt x="0" y="103459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1275" tIns="41275" rIns="41275" bIns="41275" numCol="1" spcCol="1270" anchor="ctr" anchorCtr="0">
              <a:noAutofit/>
            </a:bodyPr>
            <a:lstStyle/>
            <a:p>
              <a:pPr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800" dirty="0" smtClean="0"/>
                <a:t>Вторинна структура</a:t>
              </a:r>
            </a:p>
          </p:txBody>
        </p:sp>
        <p:sp>
          <p:nvSpPr>
            <p:cNvPr id="16" name="Полилиния 15"/>
            <p:cNvSpPr/>
            <p:nvPr/>
          </p:nvSpPr>
          <p:spPr>
            <a:xfrm rot="16200000">
              <a:off x="2243039" y="6024259"/>
              <a:ext cx="1696736" cy="624028"/>
            </a:xfrm>
            <a:custGeom>
              <a:avLst/>
              <a:gdLst>
                <a:gd name="connsiteX0" fmla="*/ 0 w 3393463"/>
                <a:gd name="connsiteY0" fmla="*/ 0 h 1034592"/>
                <a:gd name="connsiteX1" fmla="*/ 3393463 w 3393463"/>
                <a:gd name="connsiteY1" fmla="*/ 0 h 1034592"/>
                <a:gd name="connsiteX2" fmla="*/ 3393463 w 3393463"/>
                <a:gd name="connsiteY2" fmla="*/ 1034592 h 1034592"/>
                <a:gd name="connsiteX3" fmla="*/ 0 w 3393463"/>
                <a:gd name="connsiteY3" fmla="*/ 1034592 h 1034592"/>
                <a:gd name="connsiteX4" fmla="*/ 0 w 3393463"/>
                <a:gd name="connsiteY4" fmla="*/ 0 h 1034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3463" h="1034592">
                  <a:moveTo>
                    <a:pt x="0" y="0"/>
                  </a:moveTo>
                  <a:lnTo>
                    <a:pt x="3393463" y="0"/>
                  </a:lnTo>
                  <a:lnTo>
                    <a:pt x="3393463" y="1034592"/>
                  </a:lnTo>
                  <a:lnTo>
                    <a:pt x="0" y="103459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1275" tIns="41275" rIns="41275" bIns="41275" numCol="1" spcCol="1270" anchor="ctr" anchorCtr="0">
              <a:noAutofit/>
            </a:bodyPr>
            <a:lstStyle/>
            <a:p>
              <a:pPr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800" dirty="0" smtClean="0"/>
                <a:t>Первинна структура</a:t>
              </a:r>
            </a:p>
          </p:txBody>
        </p:sp>
      </p:grpSp>
      <p:cxnSp>
        <p:nvCxnSpPr>
          <p:cNvPr id="20" name="Прямая соединительная линия 19"/>
          <p:cNvCxnSpPr/>
          <p:nvPr/>
        </p:nvCxnSpPr>
        <p:spPr>
          <a:xfrm>
            <a:off x="395536" y="1106505"/>
            <a:ext cx="0" cy="504956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395536" y="2060848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386465" y="3479490"/>
            <a:ext cx="72008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386465" y="4781829"/>
            <a:ext cx="53810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405612" y="6156068"/>
            <a:ext cx="4998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3" descr="C:\Users\Alex\Desktop\434px-Main_protein_structure_levels_uk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7536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4932040" y="3017535"/>
            <a:ext cx="37444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 smtClean="0"/>
              <a:t>На відміну від них складні білки мають також </a:t>
            </a:r>
            <a:r>
              <a:rPr lang="uk-UA" dirty="0" err="1" smtClean="0"/>
              <a:t>неамінокислотні</a:t>
            </a:r>
            <a:r>
              <a:rPr lang="uk-UA" dirty="0" smtClean="0"/>
              <a:t> групи. Ці додаткові групи у складі складних білків називаються </a:t>
            </a:r>
            <a:r>
              <a:rPr lang="uk-UA" dirty="0" err="1" smtClean="0"/>
              <a:t>простетичними</a:t>
            </a:r>
            <a:r>
              <a:rPr lang="uk-UA" dirty="0" smtClean="0"/>
              <a:t> групами.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62300" y="0"/>
            <a:ext cx="2819400" cy="45152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5400" dirty="0" smtClean="0"/>
              <a:t>Білки</a:t>
            </a:r>
            <a:endParaRPr lang="uk-UA" sz="5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7848" y="1988840"/>
            <a:ext cx="3632104" cy="100811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Прості</a:t>
            </a:r>
            <a:endParaRPr lang="uk-UA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32040" y="1988840"/>
            <a:ext cx="3744416" cy="100811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Складні</a:t>
            </a:r>
          </a:p>
        </p:txBody>
      </p:sp>
      <p:cxnSp>
        <p:nvCxnSpPr>
          <p:cNvPr id="7" name="Прямая со стрелкой 6"/>
          <p:cNvCxnSpPr>
            <a:stCxn id="2" idx="2"/>
            <a:endCxn id="4" idx="0"/>
          </p:cNvCxnSpPr>
          <p:nvPr/>
        </p:nvCxnSpPr>
        <p:spPr>
          <a:xfrm flipH="1">
            <a:off x="2323900" y="451520"/>
            <a:ext cx="2248100" cy="153732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2" idx="2"/>
            <a:endCxn id="5" idx="0"/>
          </p:cNvCxnSpPr>
          <p:nvPr/>
        </p:nvCxnSpPr>
        <p:spPr>
          <a:xfrm>
            <a:off x="4572000" y="451520"/>
            <a:ext cx="2232248" cy="153732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755576" y="2989918"/>
            <a:ext cx="30963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Прості білки містять тільки амінокислоти, зв'язані в ланцюжки.</a:t>
            </a:r>
          </a:p>
        </p:txBody>
      </p:sp>
    </p:spTree>
    <p:extLst>
      <p:ext uri="{BB962C8B-B14F-4D97-AF65-F5344CB8AC3E}">
        <p14:creationId xmlns:p14="http://schemas.microsoft.com/office/powerpoint/2010/main" val="3025775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764704"/>
            <a:ext cx="6336704" cy="597666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uk-UA" altLang="uk-UA" sz="2400" dirty="0">
                <a:latin typeface="Times New Roman" pitchFamily="18" charset="0"/>
              </a:rPr>
              <a:t>	Білки дуже відрізняються між собою за властивостями. Це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uk-UA" sz="2400" dirty="0">
                <a:latin typeface="Times New Roman" pitchFamily="18" charset="0"/>
              </a:rPr>
              <a:t>залежить від наявності в їхньому складі амінокислот із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uk-UA" sz="2400" dirty="0">
                <a:latin typeface="Times New Roman" pitchFamily="18" charset="0"/>
              </a:rPr>
              <a:t>різними функціональними групами, здатними вступати в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uk-UA" sz="2400" dirty="0">
                <a:latin typeface="Times New Roman" pitchFamily="18" charset="0"/>
              </a:rPr>
              <a:t>характерні для них реакції.</a:t>
            </a:r>
            <a:r>
              <a:rPr lang="uk-UA" altLang="uk-UA" sz="2000" dirty="0">
                <a:latin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uk-UA" altLang="uk-UA" sz="2400" dirty="0">
                <a:latin typeface="Times New Roman" pitchFamily="18" charset="0"/>
              </a:rPr>
              <a:t>Денатурація - це руйнування четвертинної, третинної, вторинної структури білка під дією високої температури, радіації, хімічних реагентів;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uk-UA" altLang="uk-UA" sz="2400" dirty="0">
                <a:latin typeface="Times New Roman" pitchFamily="18" charset="0"/>
              </a:rPr>
              <a:t>Гідроліз – під час нього білок розщеплюється на окремі амінокислоти, з яких побудований;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uk-UA" altLang="uk-UA" sz="2400" dirty="0">
                <a:latin typeface="Times New Roman" pitchFamily="18" charset="0"/>
              </a:rPr>
              <a:t>Кольорові реакції білків – використовують для їх аналітичного визначення.</a:t>
            </a:r>
            <a:endParaRPr lang="ru-RU" altLang="uk-UA" sz="2400" dirty="0">
              <a:latin typeface="Times New Roman" pitchFamily="18" charset="0"/>
            </a:endParaRPr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890" y="33326"/>
            <a:ext cx="9143109" cy="803385"/>
          </a:xfrm>
        </p:spPr>
        <p:txBody>
          <a:bodyPr>
            <a:noAutofit/>
          </a:bodyPr>
          <a:lstStyle/>
          <a:p>
            <a:pPr algn="ctr"/>
            <a:r>
              <a:rPr lang="uk-UA" altLang="uk-UA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</a:rPr>
              <a:t>Хімічні властивості білків:</a:t>
            </a:r>
            <a:endParaRPr lang="ru-RU" altLang="uk-UA" sz="5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6146" name="Picture 2" descr="C:\Users\Alex\Desktop\220px-Fried_egg,_sunny_side_up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844824"/>
            <a:ext cx="3585240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6054150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9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052736"/>
            <a:ext cx="8064896" cy="571499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uk-UA" sz="2400" dirty="0"/>
              <a:t> </a:t>
            </a:r>
            <a:r>
              <a:rPr lang="ru-RU" altLang="uk-UA" sz="2400" dirty="0" err="1">
                <a:latin typeface="Times New Roman" pitchFamily="18" charset="0"/>
              </a:rPr>
              <a:t>Білки</a:t>
            </a:r>
            <a:r>
              <a:rPr lang="ru-RU" altLang="uk-UA" sz="2400" dirty="0">
                <a:latin typeface="Times New Roman" pitchFamily="18" charset="0"/>
              </a:rPr>
              <a:t> - </a:t>
            </a:r>
            <a:r>
              <a:rPr lang="ru-RU" altLang="uk-UA" sz="2400" dirty="0" err="1">
                <a:latin typeface="Times New Roman" pitchFamily="18" charset="0"/>
              </a:rPr>
              <a:t>амфотерні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електроліти</a:t>
            </a:r>
            <a:r>
              <a:rPr lang="ru-RU" altLang="uk-UA" sz="2400" dirty="0">
                <a:latin typeface="Times New Roman" pitchFamily="18" charset="0"/>
              </a:rPr>
              <a:t>. При </a:t>
            </a:r>
            <a:r>
              <a:rPr lang="ru-RU" altLang="uk-UA" sz="2400" dirty="0" err="1">
                <a:latin typeface="Times New Roman" pitchFamily="18" charset="0"/>
              </a:rPr>
              <a:t>певному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значенні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pH</a:t>
            </a:r>
            <a:endParaRPr lang="ru-RU" altLang="uk-UA" sz="2400" dirty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uk-UA" sz="2400" dirty="0" err="1">
                <a:latin typeface="Times New Roman" pitchFamily="18" charset="0"/>
              </a:rPr>
              <a:t>середовища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кількість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позитивних</a:t>
            </a:r>
            <a:r>
              <a:rPr lang="ru-RU" altLang="uk-UA" sz="2400" dirty="0">
                <a:latin typeface="Times New Roman" pitchFamily="18" charset="0"/>
              </a:rPr>
              <a:t> і </a:t>
            </a:r>
            <a:r>
              <a:rPr lang="ru-RU" altLang="uk-UA" sz="2400" dirty="0" err="1">
                <a:latin typeface="Times New Roman" pitchFamily="18" charset="0"/>
              </a:rPr>
              <a:t>негативних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зарядів</a:t>
            </a:r>
            <a:r>
              <a:rPr lang="ru-RU" altLang="uk-UA" sz="2400" dirty="0">
                <a:latin typeface="Times New Roman" pitchFamily="18" charset="0"/>
              </a:rPr>
              <a:t> у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uk-UA" sz="2400" dirty="0" err="1">
                <a:latin typeface="Times New Roman" pitchFamily="18" charset="0"/>
              </a:rPr>
              <a:t>молекулі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білка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однакова</a:t>
            </a:r>
            <a:r>
              <a:rPr lang="ru-RU" altLang="uk-UA" sz="2400" dirty="0">
                <a:latin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uk-UA" sz="2400" dirty="0" err="1">
                <a:latin typeface="Times New Roman" pitchFamily="18" charset="0"/>
              </a:rPr>
              <a:t>Білки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мають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різноманітну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будову</a:t>
            </a:r>
            <a:r>
              <a:rPr lang="ru-RU" altLang="uk-UA" sz="2400" dirty="0">
                <a:latin typeface="Times New Roman" pitchFamily="18" charset="0"/>
              </a:rPr>
              <a:t>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uk-UA" sz="2400" dirty="0">
                <a:latin typeface="Times New Roman" pitchFamily="18" charset="0"/>
              </a:rPr>
              <a:t>- Є </a:t>
            </a:r>
            <a:r>
              <a:rPr lang="ru-RU" altLang="uk-UA" sz="2400" dirty="0" err="1">
                <a:latin typeface="Times New Roman" pitchFamily="18" charset="0"/>
              </a:rPr>
              <a:t>білки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нерозчинні</a:t>
            </a:r>
            <a:r>
              <a:rPr lang="ru-RU" altLang="uk-UA" sz="2400" dirty="0">
                <a:latin typeface="Times New Roman" pitchFamily="18" charset="0"/>
              </a:rPr>
              <a:t> у </a:t>
            </a:r>
            <a:r>
              <a:rPr lang="ru-RU" altLang="uk-UA" sz="2400" dirty="0" err="1">
                <a:latin typeface="Times New Roman" pitchFamily="18" charset="0"/>
              </a:rPr>
              <a:t>воді</a:t>
            </a:r>
            <a:r>
              <a:rPr lang="ru-RU" altLang="uk-UA" sz="2400" dirty="0">
                <a:latin typeface="Times New Roman" pitchFamily="18" charset="0"/>
              </a:rPr>
              <a:t>, є </a:t>
            </a:r>
            <a:r>
              <a:rPr lang="ru-RU" altLang="uk-UA" sz="2400" dirty="0" err="1">
                <a:latin typeface="Times New Roman" pitchFamily="18" charset="0"/>
              </a:rPr>
              <a:t>білки</a:t>
            </a:r>
            <a:r>
              <a:rPr lang="ru-RU" altLang="uk-UA" sz="2400" dirty="0">
                <a:latin typeface="Times New Roman" pitchFamily="18" charset="0"/>
              </a:rPr>
              <a:t> легко </a:t>
            </a:r>
            <a:r>
              <a:rPr lang="ru-RU" altLang="uk-UA" sz="2400" dirty="0" err="1">
                <a:latin typeface="Times New Roman" pitchFamily="18" charset="0"/>
              </a:rPr>
              <a:t>розчинні</a:t>
            </a:r>
            <a:r>
              <a:rPr lang="ru-RU" altLang="uk-UA" sz="2400" dirty="0">
                <a:latin typeface="Times New Roman" pitchFamily="18" charset="0"/>
              </a:rPr>
              <a:t> у </a:t>
            </a:r>
            <a:r>
              <a:rPr lang="ru-RU" altLang="uk-UA" sz="2400" dirty="0" err="1">
                <a:latin typeface="Times New Roman" pitchFamily="18" charset="0"/>
              </a:rPr>
              <a:t>воді</a:t>
            </a:r>
            <a:r>
              <a:rPr lang="ru-RU" altLang="uk-UA" sz="2400" dirty="0">
                <a:latin typeface="Times New Roman" pitchFamily="18" charset="0"/>
              </a:rPr>
              <a:t>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uk-UA" sz="2400" dirty="0">
                <a:latin typeface="Times New Roman" pitchFamily="18" charset="0"/>
              </a:rPr>
              <a:t>- Є </a:t>
            </a:r>
            <a:r>
              <a:rPr lang="ru-RU" altLang="uk-UA" sz="2400" dirty="0" err="1">
                <a:latin typeface="Times New Roman" pitchFamily="18" charset="0"/>
              </a:rPr>
              <a:t>білки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малоактивні</a:t>
            </a:r>
            <a:r>
              <a:rPr lang="ru-RU" altLang="uk-UA" sz="2400" dirty="0">
                <a:latin typeface="Times New Roman" pitchFamily="18" charset="0"/>
              </a:rPr>
              <a:t> у </a:t>
            </a:r>
            <a:r>
              <a:rPr lang="ru-RU" altLang="uk-UA" sz="2400" dirty="0" err="1">
                <a:latin typeface="Times New Roman" pitchFamily="18" charset="0"/>
              </a:rPr>
              <a:t>хімічному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відношенні</a:t>
            </a:r>
            <a:r>
              <a:rPr lang="ru-RU" altLang="uk-UA" sz="2400" dirty="0">
                <a:latin typeface="Times New Roman" pitchFamily="18" charset="0"/>
              </a:rPr>
              <a:t>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uk-UA" sz="2400" dirty="0">
                <a:latin typeface="Times New Roman" pitchFamily="18" charset="0"/>
              </a:rPr>
              <a:t>- Є </a:t>
            </a:r>
            <a:r>
              <a:rPr lang="ru-RU" altLang="uk-UA" sz="2400" dirty="0" err="1">
                <a:latin typeface="Times New Roman" pitchFamily="18" charset="0"/>
              </a:rPr>
              <a:t>білки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вкрай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нестійкі</a:t>
            </a:r>
            <a:r>
              <a:rPr lang="ru-RU" altLang="uk-UA" sz="2400" dirty="0">
                <a:latin typeface="Times New Roman" pitchFamily="18" charset="0"/>
              </a:rPr>
              <a:t>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uk-UA" sz="2400" dirty="0">
                <a:latin typeface="Times New Roman" pitchFamily="18" charset="0"/>
              </a:rPr>
              <a:t>- Є </a:t>
            </a:r>
            <a:r>
              <a:rPr lang="ru-RU" altLang="uk-UA" sz="2400" dirty="0" err="1">
                <a:latin typeface="Times New Roman" pitchFamily="18" charset="0"/>
              </a:rPr>
              <a:t>білки</a:t>
            </a:r>
            <a:r>
              <a:rPr lang="ru-RU" altLang="uk-UA" sz="2400" dirty="0">
                <a:latin typeface="Times New Roman" pitchFamily="18" charset="0"/>
              </a:rPr>
              <a:t>, </a:t>
            </a:r>
            <a:r>
              <a:rPr lang="ru-RU" altLang="uk-UA" sz="2400" dirty="0" err="1">
                <a:latin typeface="Times New Roman" pitchFamily="18" charset="0"/>
              </a:rPr>
              <a:t>що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досягають</a:t>
            </a:r>
            <a:r>
              <a:rPr lang="ru-RU" altLang="uk-UA" sz="2400" dirty="0">
                <a:latin typeface="Times New Roman" pitchFamily="18" charset="0"/>
              </a:rPr>
              <a:t> у </a:t>
            </a:r>
            <a:r>
              <a:rPr lang="ru-RU" altLang="uk-UA" sz="2400" dirty="0" err="1">
                <a:latin typeface="Times New Roman" pitchFamily="18" charset="0"/>
              </a:rPr>
              <a:t>довжину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сотень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нанометрів</a:t>
            </a:r>
            <a:r>
              <a:rPr lang="ru-RU" altLang="uk-UA" sz="2400" dirty="0">
                <a:latin typeface="Times New Roman" pitchFamily="18" charset="0"/>
              </a:rPr>
              <a:t>;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altLang="uk-UA" sz="2400" dirty="0">
                <a:latin typeface="Times New Roman" pitchFamily="18" charset="0"/>
              </a:rPr>
              <a:t>Є </a:t>
            </a:r>
            <a:r>
              <a:rPr lang="ru-RU" altLang="uk-UA" sz="2400" dirty="0" err="1">
                <a:latin typeface="Times New Roman" pitchFamily="18" charset="0"/>
              </a:rPr>
              <a:t>білки</a:t>
            </a:r>
            <a:r>
              <a:rPr lang="ru-RU" altLang="uk-UA" sz="2400" dirty="0">
                <a:latin typeface="Times New Roman" pitchFamily="18" charset="0"/>
              </a:rPr>
              <a:t>, </a:t>
            </a:r>
            <a:r>
              <a:rPr lang="ru-RU" altLang="uk-UA" sz="2400" dirty="0" err="1">
                <a:latin typeface="Times New Roman" pitchFamily="18" charset="0"/>
              </a:rPr>
              <a:t>що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мають</a:t>
            </a:r>
            <a:r>
              <a:rPr lang="ru-RU" altLang="uk-UA" sz="2400" dirty="0">
                <a:latin typeface="Times New Roman" pitchFamily="18" charset="0"/>
              </a:rPr>
              <a:t> форму </a:t>
            </a:r>
            <a:r>
              <a:rPr lang="ru-RU" altLang="uk-UA" sz="2400" dirty="0" err="1">
                <a:latin typeface="Times New Roman" pitchFamily="18" charset="0"/>
              </a:rPr>
              <a:t>кульок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діаметром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усього</a:t>
            </a:r>
            <a:endParaRPr lang="ru-RU" altLang="uk-UA" sz="2400" dirty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uk-UA" sz="2400" dirty="0">
                <a:latin typeface="Times New Roman" pitchFamily="18" charset="0"/>
              </a:rPr>
              <a:t>    5-7 </a:t>
            </a:r>
            <a:r>
              <a:rPr lang="ru-RU" altLang="uk-UA" sz="2400" dirty="0" err="1">
                <a:latin typeface="Times New Roman" pitchFamily="18" charset="0"/>
              </a:rPr>
              <a:t>нм.Вони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мають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велику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молекулярну</a:t>
            </a:r>
            <a:r>
              <a:rPr lang="ru-RU" altLang="uk-UA" sz="2400" dirty="0">
                <a:latin typeface="Times New Roman" pitchFamily="18" charset="0"/>
              </a:rPr>
              <a:t> </a:t>
            </a:r>
            <a:r>
              <a:rPr lang="ru-RU" altLang="uk-UA" sz="2400" dirty="0" err="1">
                <a:latin typeface="Times New Roman" pitchFamily="18" charset="0"/>
              </a:rPr>
              <a:t>масу</a:t>
            </a:r>
            <a:r>
              <a:rPr lang="ru-RU" altLang="uk-UA" sz="2400" dirty="0">
                <a:latin typeface="Times New Roman" pitchFamily="18" charset="0"/>
              </a:rPr>
              <a:t> (104-107).</a:t>
            </a:r>
            <a:r>
              <a:rPr lang="ru-RU" altLang="uk-UA" sz="2400" dirty="0"/>
              <a:t> </a:t>
            </a:r>
          </a:p>
        </p:txBody>
      </p:sp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062" y="7500"/>
            <a:ext cx="9128937" cy="1117244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altLang="uk-UA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</a:rPr>
              <a:t>Фізичні властивості білків:</a:t>
            </a:r>
            <a:endParaRPr lang="ru-RU" altLang="uk-UA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005828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оставная">
  <a:themeElements>
    <a:clrScheme name="Составная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Состав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тав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145</TotalTime>
  <Words>574</Words>
  <Application>Microsoft Office PowerPoint</Application>
  <PresentationFormat>Экран (4:3)</PresentationFormat>
  <Paragraphs>51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Составная</vt:lpstr>
      <vt:lpstr>Білки</vt:lpstr>
      <vt:lpstr>Презентация PowerPoint</vt:lpstr>
      <vt:lpstr>Історія дослідження білків</vt:lpstr>
      <vt:lpstr>Презентация PowerPoint</vt:lpstr>
      <vt:lpstr>Будова</vt:lpstr>
      <vt:lpstr>Презентация PowerPoint</vt:lpstr>
      <vt:lpstr>Білки</vt:lpstr>
      <vt:lpstr>Хімічні властивості білків:</vt:lpstr>
      <vt:lpstr>Фізичні властивості білків:</vt:lpstr>
      <vt:lpstr>Використання людиною</vt:lpstr>
      <vt:lpstr>Презентация PowerPoint</vt:lpstr>
      <vt:lpstr>Білкові лікувальні препарати</vt:lpstr>
      <vt:lpstr>Використання в промисловості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Білки</dc:title>
  <dc:creator>Alex</dc:creator>
  <cp:lastModifiedBy>Alex</cp:lastModifiedBy>
  <cp:revision>15</cp:revision>
  <dcterms:created xsi:type="dcterms:W3CDTF">2015-02-03T15:56:11Z</dcterms:created>
  <dcterms:modified xsi:type="dcterms:W3CDTF">2015-02-03T20:22:42Z</dcterms:modified>
</cp:coreProperties>
</file>