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4" r:id="rId15"/>
    <p:sldId id="269" r:id="rId16"/>
    <p:sldId id="272" r:id="rId17"/>
    <p:sldId id="270" r:id="rId18"/>
    <p:sldId id="271" r:id="rId19"/>
    <p:sldId id="273" r:id="rId20"/>
    <p:sldId id="275" r:id="rId21"/>
    <p:sldId id="278" r:id="rId22"/>
    <p:sldId id="280" r:id="rId23"/>
    <p:sldId id="276" r:id="rId24"/>
    <p:sldId id="277" r:id="rId25"/>
    <p:sldId id="279" r:id="rId26"/>
    <p:sldId id="283" r:id="rId27"/>
    <p:sldId id="284" r:id="rId28"/>
    <p:sldId id="281" r:id="rId29"/>
    <p:sldId id="285" r:id="rId30"/>
    <p:sldId id="287" r:id="rId31"/>
    <p:sldId id="286" r:id="rId32"/>
    <p:sldId id="288" r:id="rId33"/>
  </p:sldIdLst>
  <p:sldSz cx="9144000" cy="5143500" type="screen16x9"/>
  <p:notesSz cx="6858000" cy="9144000"/>
  <p:defaultTextStyle>
    <a:defPPr>
      <a:defRPr lang="uk-UA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9"/>
            <a:ext cx="6779110" cy="830997"/>
            <a:chOff x="1172584" y="1381459"/>
            <a:chExt cx="6779110" cy="110799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02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48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2" y="1040803"/>
            <a:ext cx="6777318" cy="1298986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5"/>
            <a:ext cx="6779110" cy="830997"/>
            <a:chOff x="1172584" y="1381459"/>
            <a:chExt cx="6779110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002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51"/>
            <a:ext cx="1678193" cy="41750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2" y="637392"/>
            <a:ext cx="5507917" cy="3767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91369"/>
            <a:ext cx="4110116" cy="830997"/>
            <a:chOff x="1815339" y="1427627"/>
            <a:chExt cx="5480154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4052177" y="1427627"/>
              <a:ext cx="1066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5"/>
            <a:ext cx="6779110" cy="830997"/>
            <a:chOff x="1172584" y="1381459"/>
            <a:chExt cx="6779110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002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6"/>
            <a:ext cx="6779110" cy="830997"/>
            <a:chOff x="1172584" y="1381459"/>
            <a:chExt cx="6779110" cy="110799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02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4" y="903645"/>
            <a:ext cx="7754713" cy="1433037"/>
          </a:xfrm>
        </p:spPr>
        <p:txBody>
          <a:bodyPr anchor="b"/>
          <a:lstStyle>
            <a:lvl1pPr algn="ctr">
              <a:defRPr sz="48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52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0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5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0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60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1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6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1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5"/>
            <a:ext cx="6779110" cy="830997"/>
            <a:chOff x="1172584" y="1381459"/>
            <a:chExt cx="6779110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02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1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5"/>
            <a:ext cx="6779110" cy="830997"/>
            <a:chOff x="1172584" y="1381459"/>
            <a:chExt cx="6779110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002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5"/>
            <a:ext cx="6779110" cy="830997"/>
            <a:chOff x="1172584" y="1381459"/>
            <a:chExt cx="6779110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02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2" y="1258647"/>
            <a:ext cx="3422483" cy="1415191"/>
          </a:xfrm>
        </p:spPr>
        <p:txBody>
          <a:bodyPr anchor="b"/>
          <a:lstStyle>
            <a:lvl1pPr algn="l"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5" y="419551"/>
            <a:ext cx="4116667" cy="4175074"/>
          </a:xfrm>
        </p:spPr>
        <p:txBody>
          <a:bodyPr anchor="ctr"/>
          <a:lstStyle>
            <a:lvl1pPr>
              <a:defRPr sz="21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3" y="2702862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5" y="3501615"/>
            <a:ext cx="7767021" cy="483547"/>
          </a:xfrm>
        </p:spPr>
        <p:txBody>
          <a:bodyPr anchor="b"/>
          <a:lstStyle>
            <a:lvl1pPr algn="ctr"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30"/>
            <a:ext cx="7756264" cy="603646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4" y="427617"/>
            <a:ext cx="7756263" cy="790688"/>
          </a:xfrm>
          <a:prstGeom prst="rect">
            <a:avLst/>
          </a:prstGeom>
        </p:spPr>
        <p:txBody>
          <a:bodyPr vert="horz" lIns="81043" tIns="40522" rIns="81043" bIns="40522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51" y="1686263"/>
            <a:ext cx="7745505" cy="2908362"/>
          </a:xfrm>
          <a:prstGeom prst="rect">
            <a:avLst/>
          </a:prstGeom>
        </p:spPr>
        <p:txBody>
          <a:bodyPr vert="horz" lIns="81043" tIns="40522" rIns="81043" bIns="405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4"/>
            <a:ext cx="2133600" cy="273844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0B6801B-98F4-4118-AFA7-1105D77253F7}" type="datetimeFigureOut">
              <a:rPr lang="uk-UA" smtClean="0"/>
              <a:t>08.05.2014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4"/>
            <a:ext cx="2895600" cy="273844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4"/>
            <a:ext cx="2133600" cy="273844"/>
          </a:xfrm>
          <a:prstGeom prst="rect">
            <a:avLst/>
          </a:prstGeom>
        </p:spPr>
        <p:txBody>
          <a:bodyPr vert="horz" lIns="81043" tIns="40522" rIns="81043" bIns="4052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7F35F8A-B2C7-4D79-B45B-E79E83507A8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810433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4173" indent="-324173" algn="l" defTabSz="81043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8868" indent="-324173" algn="l" defTabSz="81043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13041" indent="-324173" algn="l" defTabSz="81043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37214" indent="-283651" algn="l" defTabSz="81043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620865" indent="-283651" algn="l" defTabSz="81043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904517" indent="-243130" algn="l" defTabSz="810433" rtl="0" eaLnBrk="1" latinLnBrk="0" hangingPunct="1">
        <a:spcBef>
          <a:spcPts val="355"/>
        </a:spcBef>
        <a:buClr>
          <a:schemeClr val="accent1"/>
        </a:buClr>
        <a:buFont typeface="Wingdings" pitchFamily="2" charset="2"/>
        <a:buChar char="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188168" indent="-243130" algn="l" defTabSz="810433" rtl="0" eaLnBrk="1" latinLnBrk="0" hangingPunct="1">
        <a:spcBef>
          <a:spcPts val="355"/>
        </a:spcBef>
        <a:buClr>
          <a:schemeClr val="accent1"/>
        </a:buClr>
        <a:buFont typeface="Wingdings" pitchFamily="2" charset="2"/>
        <a:buChar char="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71820" indent="-243130" algn="l" defTabSz="810433" rtl="0" eaLnBrk="1" latinLnBrk="0" hangingPunct="1">
        <a:spcBef>
          <a:spcPts val="355"/>
        </a:spcBef>
        <a:buClr>
          <a:schemeClr val="accent1"/>
        </a:buClr>
        <a:buFont typeface="Wingdings" pitchFamily="2" charset="2"/>
        <a:buChar char="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55471" indent="-243130" algn="l" defTabSz="810433" rtl="0" eaLnBrk="1" latinLnBrk="0" hangingPunct="1">
        <a:spcBef>
          <a:spcPts val="355"/>
        </a:spcBef>
        <a:buClr>
          <a:schemeClr val="accent1"/>
        </a:buClr>
        <a:buFont typeface="Wingdings" pitchFamily="2" charset="2"/>
        <a:buChar char="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Системи людського організму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Кузнєцова Анастасія</a:t>
            </a:r>
          </a:p>
        </p:txBody>
      </p:sp>
    </p:spTree>
    <p:extLst>
      <p:ext uri="{BB962C8B-B14F-4D97-AF65-F5344CB8AC3E}">
        <p14:creationId xmlns:p14="http://schemas.microsoft.com/office/powerpoint/2010/main" val="25099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7494"/>
            <a:ext cx="3485828" cy="4378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8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i="1" dirty="0"/>
              <a:t>Стінка </a:t>
            </a:r>
            <a:r>
              <a:rPr lang="uk-UA" i="1" dirty="0" err="1"/>
              <a:t>повітряносних</a:t>
            </a:r>
            <a:r>
              <a:rPr lang="uk-UA" i="1" dirty="0"/>
              <a:t> шляхів складається з чотирьох оболонок:</a:t>
            </a:r>
          </a:p>
          <a:p>
            <a:r>
              <a:rPr lang="uk-UA" b="1" i="1" dirty="0"/>
              <a:t>слизова </a:t>
            </a:r>
            <a:r>
              <a:rPr lang="uk-UA" i="1" dirty="0"/>
              <a:t>— вкриває внутрішню поверхню </a:t>
            </a:r>
            <a:r>
              <a:rPr lang="uk-UA" i="1" dirty="0" err="1"/>
              <a:t>повітряносних</a:t>
            </a:r>
            <a:r>
              <a:rPr lang="uk-UA" i="1" dirty="0"/>
              <a:t> шляхів, вкрита епітелієм, під яким лежить власна пластинка слизової оболонки. Клітинний склад епітеліальної пластинки та кількість гладеньких </a:t>
            </a:r>
            <a:r>
              <a:rPr lang="uk-UA" i="1" dirty="0" err="1"/>
              <a:t>міоцитів</a:t>
            </a:r>
            <a:r>
              <a:rPr lang="uk-UA" i="1" dirty="0"/>
              <a:t> залежить від відділу </a:t>
            </a:r>
            <a:r>
              <a:rPr lang="uk-UA" i="1" dirty="0" err="1"/>
              <a:t>повітроносних</a:t>
            </a:r>
            <a:r>
              <a:rPr lang="uk-UA" i="1" dirty="0"/>
              <a:t> шляхів.</a:t>
            </a:r>
          </a:p>
          <a:p>
            <a:r>
              <a:rPr lang="uk-UA" b="1" i="1" dirty="0"/>
              <a:t>підслизова </a:t>
            </a:r>
            <a:r>
              <a:rPr lang="uk-UA" i="1" dirty="0"/>
              <a:t>— представлена пухкою волокнистою сполучною тканиною з великою кількістю кровоносних судин</a:t>
            </a:r>
          </a:p>
          <a:p>
            <a:r>
              <a:rPr lang="uk-UA" b="1" i="1" dirty="0"/>
              <a:t>фіброзно-хрящова</a:t>
            </a:r>
            <a:r>
              <a:rPr lang="uk-UA" i="1" dirty="0"/>
              <a:t> — утворена хрящовою тканиною та може бути представлена </a:t>
            </a:r>
            <a:r>
              <a:rPr lang="uk-UA" i="1" dirty="0" err="1"/>
              <a:t>гіаліновим</a:t>
            </a:r>
            <a:r>
              <a:rPr lang="uk-UA" i="1" dirty="0"/>
              <a:t> чи еластичним хрящем, що утворює жорсткий і міцний каркас, який дає змогу підтримувати відкритим просвіт </a:t>
            </a:r>
            <a:r>
              <a:rPr lang="uk-UA" i="1" dirty="0" err="1"/>
              <a:t>повітряносних</a:t>
            </a:r>
            <a:r>
              <a:rPr lang="uk-UA" i="1" dirty="0"/>
              <a:t> шляхів для виконання їх основної функції — просування повітря</a:t>
            </a:r>
          </a:p>
          <a:p>
            <a:r>
              <a:rPr lang="uk-UA" b="1" i="1" dirty="0" err="1"/>
              <a:t>адвентиційна</a:t>
            </a:r>
            <a:r>
              <a:rPr lang="uk-UA" b="1" i="1" dirty="0"/>
              <a:t> оболонка </a:t>
            </a:r>
            <a:r>
              <a:rPr lang="uk-UA" i="1" dirty="0"/>
              <a:t>— побудована із пухкої волокнистої сполучної тканини</a:t>
            </a:r>
          </a:p>
          <a:p>
            <a:pPr marL="0" indent="0">
              <a:buNone/>
            </a:pPr>
            <a:endParaRPr lang="uk-UA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1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Нервова система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3810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i="1" dirty="0"/>
              <a:t>Нервова система</a:t>
            </a:r>
            <a:r>
              <a:rPr lang="uk-UA" i="1" dirty="0"/>
              <a:t> — </a:t>
            </a:r>
            <a:r>
              <a:rPr lang="uk-UA" i="1" dirty="0" err="1" smtClean="0"/>
              <a:t>цілісна</a:t>
            </a:r>
            <a:r>
              <a:rPr lang="uk-UA" i="1" dirty="0" err="1"/>
              <a:t> морфол</a:t>
            </a:r>
            <a:r>
              <a:rPr lang="uk-UA" i="1" dirty="0"/>
              <a:t>огічна і функціональна сукупність різних взаємопов'язаних нервових структур, яка спільно з гуморальною системою забезпечує взаємопов'язану регуляцію діяльності усіх систем організму та реакцію на зміну умов внутрішнього та зовнішнього середовища. Нервова система діє як інтегративна, зв'язуючи в єдине ціле чутливість, рухову активність та роботу інших регуляторних систем (</a:t>
            </a:r>
            <a:r>
              <a:rPr lang="uk-UA" i="1" dirty="0" err="1"/>
              <a:t>ендокринно</a:t>
            </a:r>
            <a:r>
              <a:rPr lang="uk-UA" i="1" dirty="0"/>
              <a:t>ї та імунної).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05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i="1" dirty="0"/>
              <a:t>У </a:t>
            </a:r>
            <a:r>
              <a:rPr lang="ru-RU" i="1" dirty="0" err="1"/>
              <a:t>більшості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 </a:t>
            </a:r>
            <a:r>
              <a:rPr lang="ru-RU" i="1" dirty="0" err="1"/>
              <a:t>нервова</a:t>
            </a:r>
            <a:r>
              <a:rPr lang="ru-RU" i="1" dirty="0"/>
              <a:t> система </a:t>
            </a:r>
            <a:r>
              <a:rPr lang="ru-RU" i="1" dirty="0" err="1"/>
              <a:t>складається</a:t>
            </a:r>
            <a:r>
              <a:rPr lang="ru-RU" i="1" dirty="0"/>
              <a:t> з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частин</a:t>
            </a:r>
            <a:r>
              <a:rPr lang="ru-RU" i="1" dirty="0"/>
              <a:t> — </a:t>
            </a:r>
            <a:r>
              <a:rPr lang="ru-RU" i="1" dirty="0" err="1"/>
              <a:t>центральної</a:t>
            </a:r>
            <a:r>
              <a:rPr lang="ru-RU" i="1" dirty="0"/>
              <a:t> та </a:t>
            </a:r>
            <a:r>
              <a:rPr lang="ru-RU" i="1" dirty="0" err="1"/>
              <a:t>периферичної</a:t>
            </a:r>
            <a:r>
              <a:rPr lang="ru-RU" i="1" dirty="0"/>
              <a:t>. Центральна </a:t>
            </a:r>
            <a:r>
              <a:rPr lang="ru-RU" i="1" dirty="0" err="1"/>
              <a:t>нервова</a:t>
            </a:r>
            <a:r>
              <a:rPr lang="ru-RU" i="1" dirty="0"/>
              <a:t> система </a:t>
            </a:r>
            <a:r>
              <a:rPr lang="ru-RU" i="1" dirty="0" err="1"/>
              <a:t>хребетних</a:t>
            </a:r>
            <a:r>
              <a:rPr lang="ru-RU" i="1" dirty="0"/>
              <a:t> (</a:t>
            </a:r>
            <a:r>
              <a:rPr lang="ru-RU" i="1" dirty="0" err="1"/>
              <a:t>зокрема</a:t>
            </a:r>
            <a:r>
              <a:rPr lang="ru-RU" i="1" dirty="0"/>
              <a:t> </a:t>
            </a:r>
            <a:r>
              <a:rPr lang="ru-RU" i="1" dirty="0" err="1"/>
              <a:t>людини</a:t>
            </a:r>
            <a:r>
              <a:rPr lang="ru-RU" i="1" dirty="0"/>
              <a:t>) </a:t>
            </a:r>
            <a:r>
              <a:rPr lang="ru-RU" i="1" dirty="0" err="1"/>
              <a:t>складається</a:t>
            </a:r>
            <a:r>
              <a:rPr lang="ru-RU" i="1" dirty="0"/>
              <a:t> з головного та спинного </a:t>
            </a:r>
            <a:r>
              <a:rPr lang="ru-RU" i="1" dirty="0" err="1"/>
              <a:t>мозку</a:t>
            </a:r>
            <a:r>
              <a:rPr lang="ru-RU" i="1" dirty="0"/>
              <a:t>. </a:t>
            </a:r>
            <a:r>
              <a:rPr lang="ru-RU" i="1" dirty="0" err="1"/>
              <a:t>Периферична</a:t>
            </a:r>
            <a:r>
              <a:rPr lang="ru-RU" i="1" dirty="0"/>
              <a:t> </a:t>
            </a:r>
            <a:r>
              <a:rPr lang="ru-RU" i="1" dirty="0" err="1"/>
              <a:t>нервова</a:t>
            </a:r>
            <a:r>
              <a:rPr lang="ru-RU" i="1" dirty="0"/>
              <a:t> система </a:t>
            </a:r>
            <a:r>
              <a:rPr lang="ru-RU" i="1" dirty="0" err="1"/>
              <a:t>складається</a:t>
            </a:r>
            <a:r>
              <a:rPr lang="ru-RU" i="1" dirty="0"/>
              <a:t> з </a:t>
            </a:r>
            <a:r>
              <a:rPr lang="ru-RU" i="1" dirty="0" err="1"/>
              <a:t>сенсорних</a:t>
            </a:r>
            <a:r>
              <a:rPr lang="ru-RU" i="1" dirty="0"/>
              <a:t> </a:t>
            </a:r>
            <a:r>
              <a:rPr lang="ru-RU" i="1" dirty="0" err="1"/>
              <a:t>нейронів</a:t>
            </a:r>
            <a:r>
              <a:rPr lang="ru-RU" i="1" dirty="0"/>
              <a:t>, </a:t>
            </a:r>
            <a:r>
              <a:rPr lang="ru-RU" i="1" dirty="0" err="1"/>
              <a:t>сукупностей</a:t>
            </a:r>
            <a:r>
              <a:rPr lang="ru-RU" i="1" dirty="0"/>
              <a:t> </a:t>
            </a:r>
            <a:r>
              <a:rPr lang="ru-RU" i="1" dirty="0" err="1"/>
              <a:t>нейронів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називаються</a:t>
            </a:r>
            <a:r>
              <a:rPr lang="ru-RU" i="1" dirty="0"/>
              <a:t> </a:t>
            </a:r>
            <a:r>
              <a:rPr lang="ru-RU" i="1" dirty="0" err="1"/>
              <a:t>гангліями</a:t>
            </a:r>
            <a:r>
              <a:rPr lang="ru-RU" i="1" dirty="0"/>
              <a:t>, та </a:t>
            </a:r>
            <a:r>
              <a:rPr lang="ru-RU" i="1" dirty="0" err="1"/>
              <a:t>нервів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сполучають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собою та з центральною </a:t>
            </a:r>
            <a:r>
              <a:rPr lang="ru-RU" i="1" dirty="0" err="1"/>
              <a:t>нервовою</a:t>
            </a:r>
            <a:r>
              <a:rPr lang="ru-RU" i="1" dirty="0"/>
              <a:t> системою.</a:t>
            </a:r>
            <a:endParaRPr lang="uk-UA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0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7494"/>
            <a:ext cx="3911609" cy="4594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6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9313"/>
            <a:ext cx="5634256" cy="305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спинного мозку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57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err="1"/>
              <a:t>Дифузна</a:t>
            </a:r>
            <a:r>
              <a:rPr lang="ru-RU" i="1" dirty="0"/>
              <a:t> </a:t>
            </a:r>
            <a:r>
              <a:rPr lang="ru-RU" i="1" dirty="0" err="1"/>
              <a:t>нервова</a:t>
            </a:r>
            <a:r>
              <a:rPr lang="ru-RU" i="1" dirty="0"/>
              <a:t> система </a:t>
            </a:r>
            <a:r>
              <a:rPr lang="ru-RU" i="1" dirty="0" err="1"/>
              <a:t>найдавніша</a:t>
            </a:r>
            <a:r>
              <a:rPr lang="ru-RU" i="1" dirty="0"/>
              <a:t>, характерна для </a:t>
            </a:r>
            <a:r>
              <a:rPr lang="ru-RU" i="1" dirty="0" err="1"/>
              <a:t>кишковопорожнинних</a:t>
            </a:r>
            <a:r>
              <a:rPr lang="ru-RU" i="1" dirty="0"/>
              <a:t>, у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утворена</a:t>
            </a:r>
            <a:r>
              <a:rPr lang="ru-RU" i="1" dirty="0"/>
              <a:t> </a:t>
            </a:r>
            <a:r>
              <a:rPr lang="ru-RU" i="1" dirty="0" err="1"/>
              <a:t>дифузним</a:t>
            </a:r>
            <a:r>
              <a:rPr lang="ru-RU" i="1" dirty="0"/>
              <a:t> </a:t>
            </a:r>
            <a:r>
              <a:rPr lang="ru-RU" i="1" dirty="0" err="1"/>
              <a:t>сплетінням</a:t>
            </a:r>
            <a:r>
              <a:rPr lang="ru-RU" i="1" dirty="0"/>
              <a:t> </a:t>
            </a:r>
            <a:r>
              <a:rPr lang="ru-RU" i="1" dirty="0" err="1"/>
              <a:t>нервових</a:t>
            </a:r>
            <a:r>
              <a:rPr lang="ru-RU" i="1" dirty="0"/>
              <a:t> </a:t>
            </a:r>
            <a:r>
              <a:rPr lang="ru-RU" i="1" dirty="0" err="1"/>
              <a:t>клітин</a:t>
            </a:r>
            <a:r>
              <a:rPr lang="ru-RU" i="1" dirty="0"/>
              <a:t> в </a:t>
            </a:r>
            <a:r>
              <a:rPr lang="ru-RU" i="1" dirty="0" err="1"/>
              <a:t>ектодермальному</a:t>
            </a:r>
            <a:r>
              <a:rPr lang="ru-RU" i="1" dirty="0"/>
              <a:t> </a:t>
            </a:r>
            <a:r>
              <a:rPr lang="ru-RU" i="1" dirty="0" err="1"/>
              <a:t>шарі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. </a:t>
            </a:r>
            <a:endParaRPr lang="ru-RU" i="1" dirty="0" smtClean="0"/>
          </a:p>
          <a:p>
            <a:r>
              <a:rPr lang="ru-RU" b="1" i="1" dirty="0" err="1"/>
              <a:t>Стовбурова</a:t>
            </a:r>
            <a:r>
              <a:rPr lang="ru-RU" i="1" dirty="0"/>
              <a:t> </a:t>
            </a:r>
            <a:r>
              <a:rPr lang="ru-RU" i="1" dirty="0" err="1"/>
              <a:t>нервова</a:t>
            </a:r>
            <a:r>
              <a:rPr lang="ru-RU" i="1" dirty="0"/>
              <a:t> система характерна для Плоских та </a:t>
            </a:r>
            <a:r>
              <a:rPr lang="ru-RU" i="1" dirty="0" err="1"/>
              <a:t>Круглих</a:t>
            </a:r>
            <a:r>
              <a:rPr lang="ru-RU" i="1" dirty="0"/>
              <a:t> </a:t>
            </a:r>
            <a:r>
              <a:rPr lang="ru-RU" i="1" dirty="0" err="1"/>
              <a:t>червів</a:t>
            </a:r>
            <a:r>
              <a:rPr lang="ru-RU" i="1" dirty="0"/>
              <a:t> і </a:t>
            </a:r>
            <a:r>
              <a:rPr lang="ru-RU" i="1" dirty="0" err="1"/>
              <a:t>характеризується</a:t>
            </a:r>
            <a:r>
              <a:rPr lang="ru-RU" i="1" dirty="0"/>
              <a:t> </a:t>
            </a:r>
            <a:r>
              <a:rPr lang="ru-RU" i="1" dirty="0" err="1"/>
              <a:t>утворенням</a:t>
            </a:r>
            <a:r>
              <a:rPr lang="ru-RU" i="1" dirty="0"/>
              <a:t> </a:t>
            </a:r>
            <a:r>
              <a:rPr lang="ru-RU" i="1" dirty="0" err="1"/>
              <a:t>скупчень</a:t>
            </a:r>
            <a:r>
              <a:rPr lang="ru-RU" i="1" dirty="0"/>
              <a:t> </a:t>
            </a:r>
            <a:r>
              <a:rPr lang="ru-RU" i="1" dirty="0" err="1"/>
              <a:t>нервових</a:t>
            </a:r>
            <a:r>
              <a:rPr lang="ru-RU" i="1" dirty="0"/>
              <a:t> </a:t>
            </a:r>
            <a:r>
              <a:rPr lang="ru-RU" i="1" dirty="0" err="1"/>
              <a:t>клітин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набувають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i="1" dirty="0"/>
              <a:t> </a:t>
            </a:r>
            <a:r>
              <a:rPr lang="ru-RU" i="1" dirty="0" err="1"/>
              <a:t>тяжів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проходять</a:t>
            </a:r>
            <a:r>
              <a:rPr lang="ru-RU" i="1" dirty="0"/>
              <a:t> </a:t>
            </a:r>
            <a:r>
              <a:rPr lang="ru-RU" i="1" dirty="0" err="1"/>
              <a:t>уздовж</a:t>
            </a:r>
            <a:r>
              <a:rPr lang="ru-RU" i="1" dirty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.</a:t>
            </a:r>
          </a:p>
          <a:p>
            <a:r>
              <a:rPr lang="ru-RU" b="1" i="1" dirty="0" err="1"/>
              <a:t>Вузлова</a:t>
            </a:r>
            <a:r>
              <a:rPr lang="ru-RU" i="1" dirty="0"/>
              <a:t> </a:t>
            </a:r>
            <a:r>
              <a:rPr lang="ru-RU" i="1" dirty="0" err="1"/>
              <a:t>нервова</a:t>
            </a:r>
            <a:r>
              <a:rPr lang="ru-RU" i="1" dirty="0"/>
              <a:t> система </a:t>
            </a:r>
            <a:r>
              <a:rPr lang="ru-RU" i="1" dirty="0" err="1"/>
              <a:t>типова</a:t>
            </a:r>
            <a:r>
              <a:rPr lang="ru-RU" i="1" dirty="0"/>
              <a:t> для </a:t>
            </a:r>
            <a:r>
              <a:rPr lang="ru-RU" i="1" dirty="0" err="1"/>
              <a:t>кільчастих</a:t>
            </a:r>
            <a:r>
              <a:rPr lang="ru-RU" i="1" dirty="0"/>
              <a:t> </a:t>
            </a:r>
            <a:r>
              <a:rPr lang="ru-RU" i="1" dirty="0" err="1"/>
              <a:t>червів</a:t>
            </a:r>
            <a:r>
              <a:rPr lang="ru-RU" i="1" dirty="0"/>
              <a:t>, </a:t>
            </a:r>
            <a:r>
              <a:rPr lang="ru-RU" i="1" dirty="0" err="1"/>
              <a:t>молюсків</a:t>
            </a:r>
            <a:r>
              <a:rPr lang="ru-RU" i="1" dirty="0"/>
              <a:t>, членистоногих. </a:t>
            </a:r>
            <a:endParaRPr lang="ru-RU" i="1" dirty="0" smtClean="0"/>
          </a:p>
          <a:p>
            <a:r>
              <a:rPr lang="ru-RU" b="1" i="1" dirty="0" err="1"/>
              <a:t>Трубчаста</a:t>
            </a:r>
            <a:r>
              <a:rPr lang="ru-RU" i="1" dirty="0"/>
              <a:t> </a:t>
            </a:r>
            <a:r>
              <a:rPr lang="ru-RU" i="1" dirty="0" err="1"/>
              <a:t>нервова</a:t>
            </a:r>
            <a:r>
              <a:rPr lang="ru-RU" i="1" dirty="0"/>
              <a:t> система характерна для </a:t>
            </a:r>
            <a:r>
              <a:rPr lang="ru-RU" i="1" dirty="0" err="1"/>
              <a:t>вищих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 — </a:t>
            </a:r>
            <a:r>
              <a:rPr lang="ru-RU" i="1" dirty="0" err="1"/>
              <a:t>хордових</a:t>
            </a:r>
            <a:r>
              <a:rPr lang="ru-RU" i="1" dirty="0"/>
              <a:t>. </a:t>
            </a:r>
            <a:endParaRPr lang="uk-UA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нервових систем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46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Регуляція </a:t>
            </a:r>
            <a:r>
              <a:rPr lang="uk-UA" dirty="0"/>
              <a:t>діяльності всіх тканин і органів та об'єднання їх в єдине ціле;</a:t>
            </a:r>
          </a:p>
          <a:p>
            <a:r>
              <a:rPr lang="uk-UA" dirty="0"/>
              <a:t>З</a:t>
            </a:r>
            <a:r>
              <a:rPr lang="uk-UA" dirty="0" smtClean="0"/>
              <a:t>абезпечення </a:t>
            </a:r>
            <a:r>
              <a:rPr lang="uk-UA" dirty="0"/>
              <a:t>пристосування організму до умов зовнішнього середовища (організація адекватного поводження відповідно до потреб організму).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функції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01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Травна система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78020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vi-VN" b="1" i="1" dirty="0"/>
              <a:t>Систе́ма о́рганів</a:t>
            </a:r>
            <a:r>
              <a:rPr lang="vi-VN" i="1" dirty="0"/>
              <a:t> — сукупність органів одного походження, які мають спільні риси будови, пов'язані анатомічно і топографічно, а також виконують однакову функцію</a:t>
            </a:r>
            <a:r>
              <a:rPr lang="vi-VN" i="1" dirty="0" smtClean="0"/>
              <a:t>.</a:t>
            </a:r>
            <a:endParaRPr lang="uk-UA" i="1" dirty="0" smtClean="0"/>
          </a:p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Загальні</a:t>
            </a:r>
            <a:r>
              <a:rPr lang="ru-RU" i="1" dirty="0" smtClean="0"/>
              <a:t> </a:t>
            </a:r>
            <a:r>
              <a:rPr lang="ru-RU" i="1" dirty="0" err="1"/>
              <a:t>системи</a:t>
            </a:r>
            <a:r>
              <a:rPr lang="ru-RU" i="1" dirty="0"/>
              <a:t>, </a:t>
            </a:r>
            <a:r>
              <a:rPr lang="ru-RU" i="1" dirty="0" err="1"/>
              <a:t>присутні</a:t>
            </a:r>
            <a:r>
              <a:rPr lang="ru-RU" i="1" dirty="0"/>
              <a:t> в </a:t>
            </a:r>
            <a:r>
              <a:rPr lang="ru-RU" i="1" dirty="0" err="1"/>
              <a:t>організмі</a:t>
            </a:r>
            <a:r>
              <a:rPr lang="ru-RU" i="1" dirty="0"/>
              <a:t> </a:t>
            </a:r>
            <a:r>
              <a:rPr lang="ru-RU" i="1" dirty="0" err="1"/>
              <a:t>ссавців</a:t>
            </a:r>
            <a:r>
              <a:rPr lang="ru-RU" i="1" dirty="0"/>
              <a:t> та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,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бачити</a:t>
            </a:r>
            <a:r>
              <a:rPr lang="ru-RU" i="1" dirty="0"/>
              <a:t> в </a:t>
            </a:r>
            <a:r>
              <a:rPr lang="ru-RU" i="1" dirty="0" err="1"/>
              <a:t>анатомії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, до них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віднести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 як:</a:t>
            </a:r>
            <a:r>
              <a:rPr lang="ru-RU" b="1" i="1" dirty="0"/>
              <a:t> </a:t>
            </a:r>
            <a:r>
              <a:rPr lang="ru-RU" b="1" i="1" dirty="0" err="1"/>
              <a:t>серцево-судинна</a:t>
            </a:r>
            <a:r>
              <a:rPr lang="ru-RU" b="1" i="1" dirty="0"/>
              <a:t> система, </a:t>
            </a:r>
            <a:r>
              <a:rPr lang="ru-RU" b="1" i="1" dirty="0" err="1"/>
              <a:t>дихальна</a:t>
            </a:r>
            <a:r>
              <a:rPr lang="ru-RU" b="1" i="1" dirty="0"/>
              <a:t> система, </a:t>
            </a:r>
            <a:r>
              <a:rPr lang="ru-RU" b="1" i="1" dirty="0" err="1"/>
              <a:t>нервова</a:t>
            </a:r>
            <a:r>
              <a:rPr lang="ru-RU" b="1" i="1" dirty="0"/>
              <a:t> система, </a:t>
            </a:r>
            <a:r>
              <a:rPr lang="ru-RU" b="1" i="1" dirty="0" err="1"/>
              <a:t>травна</a:t>
            </a:r>
            <a:r>
              <a:rPr lang="ru-RU" b="1" i="1" dirty="0"/>
              <a:t> система, </a:t>
            </a:r>
            <a:r>
              <a:rPr lang="ru-RU" b="1" i="1" dirty="0" err="1"/>
              <a:t>видільна</a:t>
            </a:r>
            <a:r>
              <a:rPr lang="ru-RU" b="1" i="1" dirty="0"/>
              <a:t> система та </a:t>
            </a:r>
            <a:r>
              <a:rPr lang="ru-RU" b="1" i="1" dirty="0" err="1"/>
              <a:t>ендокрина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Системи</a:t>
            </a:r>
            <a:r>
              <a:rPr lang="ru-RU" i="1" dirty="0" smtClean="0"/>
              <a:t> </a:t>
            </a:r>
            <a:r>
              <a:rPr lang="ru-RU" i="1" dirty="0" err="1"/>
              <a:t>органів</a:t>
            </a:r>
            <a:r>
              <a:rPr lang="ru-RU" i="1" dirty="0"/>
              <a:t>,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будову</a:t>
            </a:r>
            <a:r>
              <a:rPr lang="ru-RU" i="1" dirty="0"/>
              <a:t>, роботу </a:t>
            </a:r>
            <a:r>
              <a:rPr lang="ru-RU" i="1" dirty="0" err="1"/>
              <a:t>вивчає</a:t>
            </a:r>
            <a:r>
              <a:rPr lang="ru-RU" i="1" dirty="0"/>
              <a:t> наука </a:t>
            </a:r>
            <a:r>
              <a:rPr lang="ru-RU" i="1" dirty="0" err="1"/>
              <a:t>Анатомія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uk-UA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39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i="1" dirty="0" smtClean="0"/>
              <a:t>Т</a:t>
            </a:r>
            <a:r>
              <a:rPr lang="ru-RU" b="1" i="1" dirty="0" smtClean="0"/>
              <a:t>равна́ </a:t>
            </a:r>
            <a:r>
              <a:rPr lang="ru-RU" b="1" i="1" dirty="0" err="1" smtClean="0"/>
              <a:t>систе́ма</a:t>
            </a:r>
            <a:r>
              <a:rPr lang="ru-RU" i="1" dirty="0" smtClean="0"/>
              <a:t>— </a:t>
            </a:r>
            <a:r>
              <a:rPr lang="ru-RU" i="1" dirty="0"/>
              <a:t>система </a:t>
            </a:r>
            <a:r>
              <a:rPr lang="ru-RU" i="1" dirty="0" err="1"/>
              <a:t>органів</a:t>
            </a:r>
            <a:r>
              <a:rPr lang="ru-RU" i="1" dirty="0"/>
              <a:t> у </a:t>
            </a:r>
            <a:r>
              <a:rPr lang="ru-RU" i="1" dirty="0" err="1"/>
              <a:t>багатоклітинних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, </a:t>
            </a:r>
            <a:r>
              <a:rPr lang="ru-RU" i="1" dirty="0" err="1"/>
              <a:t>призначена</a:t>
            </a:r>
            <a:r>
              <a:rPr lang="ru-RU" i="1" dirty="0"/>
              <a:t> для </a:t>
            </a:r>
            <a:r>
              <a:rPr lang="ru-RU" i="1" dirty="0" err="1"/>
              <a:t>переробки</a:t>
            </a:r>
            <a:r>
              <a:rPr lang="ru-RU" i="1" dirty="0"/>
              <a:t> і </a:t>
            </a:r>
            <a:r>
              <a:rPr lang="ru-RU" i="1" dirty="0" err="1"/>
              <a:t>видобування</a:t>
            </a:r>
            <a:r>
              <a:rPr lang="ru-RU" i="1" dirty="0"/>
              <a:t> з </a:t>
            </a:r>
            <a:r>
              <a:rPr lang="ru-RU" i="1" dirty="0" err="1"/>
              <a:t>їжі</a:t>
            </a:r>
            <a:r>
              <a:rPr lang="ru-RU" i="1" dirty="0"/>
              <a:t> </a:t>
            </a:r>
            <a:r>
              <a:rPr lang="ru-RU" i="1" dirty="0" err="1" smtClean="0"/>
              <a:t>поживних</a:t>
            </a:r>
            <a:r>
              <a:rPr lang="ru-RU" i="1" dirty="0" smtClean="0"/>
              <a:t> </a:t>
            </a:r>
            <a:r>
              <a:rPr lang="ru-RU" i="1" dirty="0" err="1"/>
              <a:t>речовин</a:t>
            </a:r>
            <a:r>
              <a:rPr lang="ru-RU" i="1" dirty="0"/>
              <a:t>, </a:t>
            </a:r>
            <a:r>
              <a:rPr lang="ru-RU" i="1" dirty="0" err="1"/>
              <a:t>всмоктування</a:t>
            </a:r>
            <a:r>
              <a:rPr lang="ru-RU" i="1" dirty="0"/>
              <a:t> </a:t>
            </a:r>
            <a:r>
              <a:rPr lang="ru-RU" i="1" dirty="0" err="1"/>
              <a:t>їх</a:t>
            </a:r>
            <a:r>
              <a:rPr lang="ru-RU" i="1" dirty="0"/>
              <a:t>  кров і </a:t>
            </a:r>
            <a:r>
              <a:rPr lang="ru-RU" i="1" dirty="0" err="1"/>
              <a:t>виділення</a:t>
            </a:r>
            <a:r>
              <a:rPr lang="ru-RU" i="1" dirty="0"/>
              <a:t> з </a:t>
            </a:r>
            <a:r>
              <a:rPr lang="ru-RU" i="1" dirty="0" err="1"/>
              <a:t>організму</a:t>
            </a:r>
            <a:r>
              <a:rPr lang="ru-RU" i="1" dirty="0"/>
              <a:t> </a:t>
            </a:r>
            <a:r>
              <a:rPr lang="ru-RU" i="1" dirty="0" err="1"/>
              <a:t>неперетравлених</a:t>
            </a:r>
            <a:r>
              <a:rPr lang="ru-RU" i="1" dirty="0"/>
              <a:t> </a:t>
            </a:r>
            <a:r>
              <a:rPr lang="ru-RU" i="1" dirty="0" err="1"/>
              <a:t>залишків</a:t>
            </a:r>
            <a:r>
              <a:rPr lang="ru-RU" i="1" dirty="0"/>
              <a:t> (</a:t>
            </a:r>
            <a:r>
              <a:rPr lang="ru-RU" i="1" dirty="0" err="1"/>
              <a:t>кінцевих</a:t>
            </a:r>
            <a:r>
              <a:rPr lang="ru-RU" i="1" dirty="0"/>
              <a:t> </a:t>
            </a:r>
            <a:r>
              <a:rPr lang="ru-RU" i="1" dirty="0" err="1"/>
              <a:t>продуктів</a:t>
            </a:r>
            <a:r>
              <a:rPr lang="ru-RU" i="1" dirty="0"/>
              <a:t> </a:t>
            </a:r>
            <a:r>
              <a:rPr lang="ru-RU" i="1" dirty="0" err="1"/>
              <a:t>життєдіяльності</a:t>
            </a:r>
            <a:r>
              <a:rPr lang="ru-RU" i="1" dirty="0"/>
              <a:t>). </a:t>
            </a:r>
            <a:r>
              <a:rPr lang="ru-RU" i="1" dirty="0" err="1"/>
              <a:t>Травна</a:t>
            </a:r>
            <a:r>
              <a:rPr lang="ru-RU" i="1" dirty="0"/>
              <a:t> система </a:t>
            </a:r>
            <a:r>
              <a:rPr lang="ru-RU" i="1" dirty="0" err="1"/>
              <a:t>складається</a:t>
            </a:r>
            <a:r>
              <a:rPr lang="ru-RU" i="1" dirty="0"/>
              <a:t> з </a:t>
            </a:r>
            <a:r>
              <a:rPr lang="ru-RU" i="1" dirty="0" err="1"/>
              <a:t>травної</a:t>
            </a:r>
            <a:r>
              <a:rPr lang="ru-RU" i="1" dirty="0"/>
              <a:t> трубки і </a:t>
            </a:r>
            <a:r>
              <a:rPr lang="ru-RU" i="1" dirty="0" err="1"/>
              <a:t>розміщених</a:t>
            </a:r>
            <a:r>
              <a:rPr lang="ru-RU" i="1" dirty="0"/>
              <a:t> за </a:t>
            </a:r>
            <a:r>
              <a:rPr lang="ru-RU" i="1" dirty="0" err="1"/>
              <a:t>її</a:t>
            </a:r>
            <a:r>
              <a:rPr lang="ru-RU" i="1" dirty="0"/>
              <a:t> межами </a:t>
            </a:r>
            <a:r>
              <a:rPr lang="ru-RU" i="1" dirty="0" err="1"/>
              <a:t>залоз</a:t>
            </a:r>
            <a:r>
              <a:rPr lang="ru-RU" i="1" dirty="0"/>
              <a:t>, </a:t>
            </a:r>
            <a:r>
              <a:rPr lang="ru-RU" i="1" dirty="0" smtClean="0"/>
              <a:t>секрет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/>
              <a:t>надходить</a:t>
            </a:r>
            <a:r>
              <a:rPr lang="ru-RU" i="1" dirty="0"/>
              <a:t> до травного каналу.</a:t>
            </a:r>
            <a:endParaRPr lang="uk-UA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991">
            <a:off x="5220072" y="1635646"/>
            <a:ext cx="2774454" cy="3168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60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30517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Травний </a:t>
            </a:r>
            <a:r>
              <a:rPr lang="uk-UA" dirty="0"/>
              <a:t>канал — це порожниста трубка довжиною 8-10 м (у дорослого </a:t>
            </a:r>
            <a:r>
              <a:rPr lang="uk-UA" dirty="0" smtClean="0"/>
              <a:t>чоловіка</a:t>
            </a:r>
            <a:r>
              <a:rPr lang="uk-UA" dirty="0"/>
              <a:t>)</a:t>
            </a:r>
            <a:r>
              <a:rPr lang="uk-UA" dirty="0" smtClean="0"/>
              <a:t>, </a:t>
            </a:r>
            <a:r>
              <a:rPr lang="uk-UA" dirty="0"/>
              <a:t>що проходить через усе тіло і поділяється на такі відділи:</a:t>
            </a:r>
          </a:p>
          <a:p>
            <a:r>
              <a:rPr lang="uk-UA" dirty="0"/>
              <a:t>Ротова </a:t>
            </a:r>
            <a:r>
              <a:rPr lang="uk-UA" dirty="0" err="1"/>
              <a:t>порожнина</a:t>
            </a:r>
            <a:r>
              <a:rPr lang="uk-UA" dirty="0"/>
              <a:t> із зубами,</a:t>
            </a:r>
            <a:r>
              <a:rPr lang="uk-UA" dirty="0" err="1"/>
              <a:t> язиком і </a:t>
            </a:r>
            <a:r>
              <a:rPr lang="uk-UA" dirty="0"/>
              <a:t>слинними залозами.</a:t>
            </a:r>
          </a:p>
          <a:p>
            <a:r>
              <a:rPr lang="uk-UA" dirty="0"/>
              <a:t>Глотка.</a:t>
            </a:r>
          </a:p>
          <a:p>
            <a:r>
              <a:rPr lang="uk-UA" dirty="0"/>
              <a:t>Стравохід.</a:t>
            </a:r>
          </a:p>
          <a:p>
            <a:r>
              <a:rPr lang="uk-UA" dirty="0"/>
              <a:t>Шлунок.</a:t>
            </a:r>
          </a:p>
          <a:p>
            <a:r>
              <a:rPr lang="uk-UA" dirty="0"/>
              <a:t>Тонка </a:t>
            </a:r>
            <a:r>
              <a:rPr lang="uk-UA" dirty="0" smtClean="0"/>
              <a:t>кишка</a:t>
            </a:r>
            <a:r>
              <a:rPr lang="uk-UA" dirty="0"/>
              <a:t>,</a:t>
            </a:r>
            <a:r>
              <a:rPr lang="uk-UA" dirty="0" smtClean="0"/>
              <a:t> </a:t>
            </a:r>
            <a:r>
              <a:rPr lang="uk-UA" dirty="0"/>
              <a:t>включаючи підвідділи:</a:t>
            </a:r>
          </a:p>
          <a:p>
            <a:pPr lvl="1"/>
            <a:r>
              <a:rPr lang="uk-UA" dirty="0"/>
              <a:t>дванадцятипала кишка</a:t>
            </a:r>
          </a:p>
          <a:p>
            <a:pPr lvl="1"/>
            <a:r>
              <a:rPr lang="uk-UA" dirty="0"/>
              <a:t>порожня кишка</a:t>
            </a:r>
          </a:p>
          <a:p>
            <a:pPr lvl="1"/>
            <a:r>
              <a:rPr lang="uk-UA" dirty="0"/>
              <a:t>клубова кишка;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305178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Товста кишка, включаючи підвідділи:</a:t>
            </a:r>
          </a:p>
          <a:p>
            <a:pPr lvl="1"/>
            <a:r>
              <a:rPr lang="uk-UA" dirty="0"/>
              <a:t>сліпа </a:t>
            </a:r>
            <a:r>
              <a:rPr lang="uk-UA" dirty="0" err="1"/>
              <a:t>кишка з червопо</a:t>
            </a:r>
            <a:r>
              <a:rPr lang="uk-UA" dirty="0"/>
              <a:t>дібним </a:t>
            </a:r>
            <a:r>
              <a:rPr lang="uk-UA" dirty="0" smtClean="0"/>
              <a:t>відростком</a:t>
            </a:r>
          </a:p>
          <a:p>
            <a:pPr lvl="1"/>
            <a:r>
              <a:rPr lang="uk-UA" dirty="0" smtClean="0"/>
              <a:t>ободова </a:t>
            </a:r>
            <a:r>
              <a:rPr lang="uk-UA" dirty="0"/>
              <a:t>кишка зі своїми підвідділами:</a:t>
            </a:r>
          </a:p>
          <a:p>
            <a:pPr lvl="2"/>
            <a:r>
              <a:rPr lang="uk-UA" dirty="0"/>
              <a:t>висхідна ободова кишка</a:t>
            </a:r>
          </a:p>
          <a:p>
            <a:pPr lvl="2"/>
            <a:r>
              <a:rPr lang="uk-UA" dirty="0"/>
              <a:t>поперечна ободова кишка</a:t>
            </a:r>
          </a:p>
          <a:p>
            <a:pPr lvl="2"/>
            <a:r>
              <a:rPr lang="uk-UA" dirty="0"/>
              <a:t>Низхідна ободова кишка</a:t>
            </a:r>
          </a:p>
          <a:p>
            <a:pPr lvl="2"/>
            <a:r>
              <a:rPr lang="uk-UA" dirty="0"/>
              <a:t>сигмоподібна кишка</a:t>
            </a:r>
          </a:p>
          <a:p>
            <a:pPr lvl="1"/>
            <a:r>
              <a:rPr lang="uk-UA" dirty="0"/>
              <a:t>пряма кишка з широкою </a:t>
            </a:r>
            <a:r>
              <a:rPr lang="uk-UA" dirty="0" err="1"/>
              <a:t>частиною </a:t>
            </a:r>
            <a:r>
              <a:rPr lang="uk-UA" dirty="0"/>
              <a:t>— ампулою прямої кишки, і дистальною, нижньою </a:t>
            </a:r>
            <a:r>
              <a:rPr lang="uk-UA" dirty="0" err="1"/>
              <a:t>частиною —задньо</a:t>
            </a:r>
            <a:r>
              <a:rPr lang="uk-UA" dirty="0"/>
              <a:t>прохідним каналом із анальним </a:t>
            </a:r>
            <a:r>
              <a:rPr lang="uk-UA" dirty="0" smtClean="0"/>
              <a:t>отвором.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21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5526"/>
            <a:ext cx="3672408" cy="41827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11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i="1" dirty="0" err="1"/>
              <a:t>Виділення фе</a:t>
            </a:r>
            <a:r>
              <a:rPr lang="uk-UA" i="1" dirty="0"/>
              <a:t>рментів та інших речовин у складі слини, шлункового, підшлункового, кишкового соків та жовчі становить секреторну функцію. </a:t>
            </a:r>
            <a:r>
              <a:rPr lang="uk-UA" i="1" dirty="0" smtClean="0"/>
              <a:t>Всмоктування</a:t>
            </a:r>
            <a:r>
              <a:rPr lang="uk-UA" i="1" dirty="0"/>
              <a:t> </a:t>
            </a:r>
            <a:r>
              <a:rPr lang="uk-UA" i="1" dirty="0" smtClean="0"/>
              <a:t>поживних </a:t>
            </a:r>
            <a:r>
              <a:rPr lang="uk-UA" i="1" dirty="0"/>
              <a:t>речовин здійснюється слизовою </a:t>
            </a:r>
            <a:r>
              <a:rPr lang="uk-UA" i="1" dirty="0" smtClean="0"/>
              <a:t>оболонкою</a:t>
            </a:r>
            <a:r>
              <a:rPr lang="uk-UA" i="1" dirty="0"/>
              <a:t> шлунку,</a:t>
            </a:r>
            <a:r>
              <a:rPr lang="uk-UA" i="1" dirty="0" err="1"/>
              <a:t> тонкої і</a:t>
            </a:r>
            <a:r>
              <a:rPr lang="uk-UA" i="1" dirty="0"/>
              <a:t> товстої кишок. Поряд з цими функціями органи </a:t>
            </a:r>
            <a:r>
              <a:rPr lang="uk-UA" i="1" dirty="0" smtClean="0"/>
              <a:t>травлення </a:t>
            </a:r>
            <a:r>
              <a:rPr lang="uk-UA" i="1" dirty="0"/>
              <a:t> здійснюють видільну функцію, яка полягає у виведенні з організму деяких продуктів обміну речовин.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функції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93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010506"/>
            <a:ext cx="7747000" cy="22591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4" y="267494"/>
            <a:ext cx="7756263" cy="950811"/>
          </a:xfrm>
        </p:spPr>
        <p:txBody>
          <a:bodyPr/>
          <a:lstStyle/>
          <a:p>
            <a:r>
              <a:rPr lang="uk-UA" sz="4000" dirty="0" smtClean="0"/>
              <a:t>Порівняння будови шлунку різних ссавців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261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Видільна система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7628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076056" y="1635646"/>
            <a:ext cx="3803904" cy="29077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b="1" i="1" dirty="0"/>
              <a:t>Видільна</a:t>
            </a:r>
            <a:r>
              <a:rPr lang="uk-UA" i="1" dirty="0"/>
              <a:t>, чи </a:t>
            </a:r>
            <a:r>
              <a:rPr lang="uk-UA" b="1" i="1" dirty="0"/>
              <a:t>Екскреторна </a:t>
            </a:r>
            <a:r>
              <a:rPr lang="uk-UA" b="1" i="1" dirty="0" err="1"/>
              <a:t>система</a:t>
            </a:r>
            <a:r>
              <a:rPr lang="uk-UA" i="1" dirty="0" err="1"/>
              <a:t> в бі</a:t>
            </a:r>
            <a:r>
              <a:rPr lang="uk-UA" i="1" dirty="0"/>
              <a:t>ології — сукупність органів, які виводять з організму надлишок води, а також продуктами обміну речовин, солі, а також отруйні речовини, які потрапили в організм ззовні чи утворилися в ньому</a:t>
            </a:r>
            <a:r>
              <a:rPr lang="uk-UA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9622"/>
            <a:ext cx="2512353" cy="3503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0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Фізіологія системи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716016" y="1491630"/>
            <a:ext cx="4235952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350" i="1" dirty="0" smtClean="0"/>
              <a:t>Первина </a:t>
            </a:r>
            <a:r>
              <a:rPr lang="uk-UA" sz="1350" i="1" dirty="0"/>
              <a:t>сеча іде по нирковим канальцям, де відбувається зворотне всмоктування в кров (реабсорбція) води і інших поживних речовин потрібних організму:</a:t>
            </a:r>
            <a:br>
              <a:rPr lang="uk-UA" sz="1350" i="1" dirty="0"/>
            </a:br>
            <a:endParaRPr lang="uk-UA" sz="1350" i="1" dirty="0"/>
          </a:p>
          <a:p>
            <a:r>
              <a:rPr lang="uk-UA" sz="1350" i="1" dirty="0"/>
              <a:t>у канальцях першого порядку всмоктується вода, амінокислоти, глюкоза, мінеральні солі;</a:t>
            </a:r>
            <a:br>
              <a:rPr lang="uk-UA" sz="1350" i="1" dirty="0"/>
            </a:br>
            <a:endParaRPr lang="uk-UA" sz="1350" i="1" dirty="0"/>
          </a:p>
          <a:p>
            <a:r>
              <a:rPr lang="uk-UA" sz="1350" i="1" dirty="0"/>
              <a:t>у петлі </a:t>
            </a:r>
            <a:r>
              <a:rPr lang="uk-UA" sz="1350" i="1" dirty="0" err="1"/>
              <a:t>Генле</a:t>
            </a:r>
            <a:r>
              <a:rPr lang="uk-UA" sz="1350" i="1" dirty="0"/>
              <a:t> і </a:t>
            </a:r>
            <a:r>
              <a:rPr lang="uk-UA" sz="1350" i="1" dirty="0" err="1"/>
              <a:t>нисхідному</a:t>
            </a:r>
            <a:r>
              <a:rPr lang="uk-UA" sz="1350" i="1" dirty="0"/>
              <a:t> коліні всмоктується вода, у висхідному — </a:t>
            </a:r>
            <a:r>
              <a:rPr lang="en-US" sz="1350" i="1" dirty="0"/>
              <a:t>Na;</a:t>
            </a:r>
            <a:br>
              <a:rPr lang="en-US" sz="1350" i="1" dirty="0"/>
            </a:br>
            <a:endParaRPr lang="en-US" sz="1350" i="1" dirty="0"/>
          </a:p>
          <a:p>
            <a:r>
              <a:rPr lang="uk-UA" sz="1350" i="1" dirty="0"/>
              <a:t>у канальцях другого порядку всмоктуються вода, </a:t>
            </a:r>
            <a:r>
              <a:rPr lang="en-US" sz="1350" i="1" dirty="0"/>
              <a:t>Na, k, </a:t>
            </a:r>
            <a:r>
              <a:rPr lang="uk-UA" sz="1350" i="1" dirty="0"/>
              <a:t>залежно від їх вмісту в крові, тобто реабсорбція факультативна;</a:t>
            </a:r>
            <a:br>
              <a:rPr lang="uk-UA" sz="1350" i="1" dirty="0"/>
            </a:br>
            <a:endParaRPr lang="uk-UA" sz="1350" i="1" dirty="0"/>
          </a:p>
          <a:p>
            <a:r>
              <a:rPr lang="uk-UA" sz="1350" i="1" dirty="0"/>
              <a:t>у збірних трубочках вода;</a:t>
            </a:r>
            <a:br>
              <a:rPr lang="uk-UA" sz="1350" i="1" dirty="0"/>
            </a:br>
            <a:endParaRPr lang="uk-UA" sz="1350" i="1" dirty="0"/>
          </a:p>
          <a:p>
            <a:pPr marL="0" indent="0">
              <a:buNone/>
            </a:pPr>
            <a:endParaRPr lang="uk-UA" sz="135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83568" y="1563638"/>
            <a:ext cx="380390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350" i="1" dirty="0"/>
              <a:t>Сеча утворюється з плазми крові в результаті процесів фільтрації, </a:t>
            </a:r>
            <a:r>
              <a:rPr lang="uk-UA" sz="1350" i="1" dirty="0" err="1"/>
              <a:t>реабсордції</a:t>
            </a:r>
            <a:r>
              <a:rPr lang="uk-UA" sz="1350" i="1" dirty="0"/>
              <a:t>, секреції.</a:t>
            </a:r>
            <a:br>
              <a:rPr lang="uk-UA" sz="1350" i="1" dirty="0"/>
            </a:br>
            <a:r>
              <a:rPr lang="uk-UA" sz="1350" i="1" dirty="0"/>
              <a:t>Фільтрація — перехід плазми без білка із капілярного клубочка у капсулу Бовона — </a:t>
            </a:r>
            <a:r>
              <a:rPr lang="uk-UA" sz="1350" i="1" dirty="0" err="1"/>
              <a:t>Шумлянського</a:t>
            </a:r>
            <a:r>
              <a:rPr lang="uk-UA" sz="1350" i="1" dirty="0"/>
              <a:t> (ниркову капсулу).</a:t>
            </a:r>
          </a:p>
          <a:p>
            <a:pPr marL="0" indent="0">
              <a:buNone/>
            </a:pPr>
            <a:r>
              <a:rPr lang="uk-UA" sz="1350" i="1" dirty="0"/>
              <a:t>У результаті фільтрації утворюється первинна сеча (150—180 л.)</a:t>
            </a:r>
            <a:br>
              <a:rPr lang="uk-UA" sz="1350" i="1" dirty="0"/>
            </a:br>
            <a:endParaRPr lang="uk-UA" sz="1350" i="1" dirty="0" smtClean="0"/>
          </a:p>
          <a:p>
            <a:pPr marL="0" indent="0">
              <a:buNone/>
            </a:pPr>
            <a:r>
              <a:rPr lang="uk-UA" sz="1350" i="1" dirty="0" smtClean="0"/>
              <a:t>Під </a:t>
            </a:r>
            <a:r>
              <a:rPr lang="uk-UA" sz="1350" i="1" dirty="0"/>
              <a:t>час проходження первинної сечі ,по канальцям нирок, нирковий епітелій виділяє у просвіт канальців іони водню, аміак,сечовину, сечову кислоту, лікарські речовини. Цей процес називають секрецією.</a:t>
            </a:r>
          </a:p>
          <a:p>
            <a:pPr marL="0" indent="0">
              <a:buNone/>
            </a:pPr>
            <a:endParaRPr lang="uk-UA" sz="1350" i="1" dirty="0"/>
          </a:p>
        </p:txBody>
      </p:sp>
    </p:spTree>
    <p:extLst>
      <p:ext uri="{BB962C8B-B14F-4D97-AF65-F5344CB8AC3E}">
        <p14:creationId xmlns:p14="http://schemas.microsoft.com/office/powerpoint/2010/main" val="30185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Ендокринна система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71072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vi-VN" b="1" i="1" dirty="0"/>
              <a:t>Ендокри́нна систе́ма</a:t>
            </a:r>
            <a:r>
              <a:rPr lang="vi-VN" i="1" dirty="0"/>
              <a:t> — сукупність </a:t>
            </a:r>
            <a:r>
              <a:rPr lang="vi-VN" i="1" dirty="0" smtClean="0"/>
              <a:t>органів, </a:t>
            </a:r>
            <a:r>
              <a:rPr lang="vi-VN" i="1" dirty="0"/>
              <a:t>частин органів та окремих клітин, які секретують у кров і лімфу гормони(речовини з високою біологічною активністю, що регулюють ріст і діяльність клітин різноманітних тканин). Ендокринна система разом з нервовою системою регулює і координує важливі функції організму людини: репродукцію, обмін речовин,ріст, процеси адаптації.</a:t>
            </a:r>
            <a:endParaRPr lang="uk-UA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34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Серцево-судинна система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987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9502"/>
            <a:ext cx="2808312" cy="4527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2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    Ендокринна </a:t>
            </a:r>
            <a:r>
              <a:rPr lang="uk-UA" dirty="0"/>
              <a:t>система бере участь в гуморальній регуляції функцій організму і координує діяльність усіх органів та систем, а також забезпечує </a:t>
            </a:r>
            <a:r>
              <a:rPr lang="uk-UA" dirty="0" err="1"/>
              <a:t>підтримання гомеоста</a:t>
            </a:r>
            <a:r>
              <a:rPr lang="uk-UA" dirty="0"/>
              <a:t>зу організму при мінливих умовах зовнішнього середовища. Разом </a:t>
            </a:r>
            <a:r>
              <a:rPr lang="uk-UA" dirty="0" err="1"/>
              <a:t>з нервовою </a:t>
            </a:r>
            <a:r>
              <a:rPr lang="uk-UA" dirty="0" smtClean="0"/>
              <a:t>та імунною </a:t>
            </a:r>
            <a:r>
              <a:rPr lang="uk-UA" dirty="0"/>
              <a:t>системами регулює:</a:t>
            </a:r>
          </a:p>
          <a:p>
            <a:r>
              <a:rPr lang="uk-UA" dirty="0"/>
              <a:t>зростання та розвиток організму;</a:t>
            </a:r>
          </a:p>
          <a:p>
            <a:r>
              <a:rPr lang="uk-UA" dirty="0"/>
              <a:t>його статеве </a:t>
            </a:r>
            <a:r>
              <a:rPr lang="uk-UA" dirty="0" err="1"/>
              <a:t>диференціювання </a:t>
            </a:r>
            <a:r>
              <a:rPr lang="uk-UA" dirty="0"/>
              <a:t>та репродуктивну функцію;</a:t>
            </a:r>
          </a:p>
          <a:p>
            <a:r>
              <a:rPr lang="uk-UA" dirty="0"/>
              <a:t>бере участь у процесах утворення, використання та збереження енергії.</a:t>
            </a:r>
          </a:p>
          <a:p>
            <a:r>
              <a:rPr lang="uk-UA" dirty="0"/>
              <a:t>Разом з нервовою системою гормони беруть участь у забезпеченні емоційних реакцій та психічній діяльності людини.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36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49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b="1" i="1" dirty="0" err="1"/>
              <a:t>Серцево-судинна</a:t>
            </a:r>
            <a:r>
              <a:rPr lang="ru-RU" b="1" i="1" dirty="0"/>
              <a:t> система</a:t>
            </a:r>
            <a:r>
              <a:rPr lang="ru-RU" i="1" dirty="0"/>
              <a:t> </a:t>
            </a:r>
            <a:r>
              <a:rPr lang="ru-RU" i="1" dirty="0" err="1"/>
              <a:t>головним</a:t>
            </a:r>
            <a:r>
              <a:rPr lang="ru-RU" i="1" dirty="0"/>
              <a:t> чином </a:t>
            </a:r>
            <a:r>
              <a:rPr lang="ru-RU" i="1" dirty="0" err="1"/>
              <a:t>здійснює</a:t>
            </a:r>
            <a:r>
              <a:rPr lang="ru-RU" i="1" dirty="0"/>
              <a:t> транспорт </a:t>
            </a:r>
            <a:r>
              <a:rPr lang="ru-RU" i="1" dirty="0" err="1"/>
              <a:t>крові</a:t>
            </a:r>
            <a:r>
              <a:rPr lang="ru-RU" i="1" dirty="0"/>
              <a:t> в </a:t>
            </a:r>
            <a:r>
              <a:rPr lang="ru-RU" i="1" dirty="0" err="1"/>
              <a:t>замкненій</a:t>
            </a:r>
            <a:r>
              <a:rPr lang="ru-RU" i="1" dirty="0"/>
              <a:t> </a:t>
            </a:r>
            <a:r>
              <a:rPr lang="ru-RU" i="1" dirty="0" err="1"/>
              <a:t>трубчастій</a:t>
            </a:r>
            <a:r>
              <a:rPr lang="ru-RU" i="1" dirty="0"/>
              <a:t> </a:t>
            </a:r>
            <a:r>
              <a:rPr lang="ru-RU" i="1" dirty="0" err="1"/>
              <a:t>системі</a:t>
            </a:r>
            <a:r>
              <a:rPr lang="ru-RU" i="1" dirty="0"/>
              <a:t> — </a:t>
            </a:r>
            <a:r>
              <a:rPr lang="ru-RU" i="1" dirty="0" err="1"/>
              <a:t>кров'яній</a:t>
            </a:r>
            <a:r>
              <a:rPr lang="ru-RU" i="1" dirty="0"/>
              <a:t>. До </a:t>
            </a:r>
            <a:r>
              <a:rPr lang="ru-RU" i="1" dirty="0" err="1"/>
              <a:t>якої</a:t>
            </a:r>
            <a:r>
              <a:rPr lang="ru-RU" i="1" dirty="0"/>
              <a:t> </a:t>
            </a:r>
            <a:r>
              <a:rPr lang="ru-RU" i="1" dirty="0" err="1"/>
              <a:t>відноситься</a:t>
            </a:r>
            <a:r>
              <a:rPr lang="ru-RU" i="1" dirty="0"/>
              <a:t> </a:t>
            </a:r>
            <a:r>
              <a:rPr lang="ru-RU" i="1" dirty="0" err="1"/>
              <a:t>серце-артерії-капіляри-вени-серце</a:t>
            </a:r>
            <a:r>
              <a:rPr lang="ru-RU" i="1" dirty="0"/>
              <a:t>.</a:t>
            </a:r>
            <a:endParaRPr lang="uk-UA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63638"/>
            <a:ext cx="3267087" cy="326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i="1" dirty="0"/>
              <a:t>По ній циркулює рідка сполучна т</a:t>
            </a:r>
            <a:r>
              <a:rPr lang="uk-UA" i="1" dirty="0" err="1"/>
              <a:t>канин</a:t>
            </a:r>
            <a:r>
              <a:rPr lang="uk-UA" i="1" dirty="0"/>
              <a:t>а — кров. В системі крові задіяні і інші органи, такі як печінка (</a:t>
            </a:r>
            <a:r>
              <a:rPr lang="uk-UA" i="1" dirty="0" err="1"/>
              <a:t>деактивація</a:t>
            </a:r>
            <a:r>
              <a:rPr lang="uk-UA" i="1" dirty="0"/>
              <a:t> токсичних речовин), легені (збагачення киснем крові за допомогою процесу, який називається — вентиляція), кровотворні органи (які постійно замінюють </a:t>
            </a:r>
            <a:r>
              <a:rPr lang="uk-UA" i="1" dirty="0" err="1"/>
              <a:t>загинувші</a:t>
            </a:r>
            <a:r>
              <a:rPr lang="uk-UA" i="1" dirty="0"/>
              <a:t> елементи крові), ендокринні залози (виділяють в кров гормони). Паралельно з кров'яною системою нерозривно пов'язана і функціонує лімфатична система(капіляри, судини, вузли, протоки і головний лімфатичний колектор — грудна протока, яка впадає в венозну систему) — в якій циркулює тканинна р</a:t>
            </a:r>
            <a:r>
              <a:rPr lang="uk-UA" i="1" dirty="0" err="1"/>
              <a:t>ідина </a:t>
            </a:r>
            <a:r>
              <a:rPr lang="uk-UA" i="1" dirty="0"/>
              <a:t>— лімфа.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Все між собою взаємодіє!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57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i="1" dirty="0"/>
              <a:t>Кровоносна система забезпечує обмін речовин в організмі. Вона переносить кисень, який зв'язується </a:t>
            </a:r>
            <a:r>
              <a:rPr lang="uk-UA" i="1" dirty="0" err="1"/>
              <a:t>з гемоглобіном</a:t>
            </a:r>
            <a:r>
              <a:rPr lang="uk-UA" i="1" dirty="0"/>
              <a:t> </a:t>
            </a:r>
            <a:r>
              <a:rPr lang="uk-UA" i="1" dirty="0" smtClean="0"/>
              <a:t>в легенях</a:t>
            </a:r>
            <a:r>
              <a:rPr lang="uk-UA" i="1" dirty="0"/>
              <a:t>, гормони, медіатори, виводить продукти обміну — вуглекислий газ , водні розчини азотистих шлаків </a:t>
            </a:r>
            <a:r>
              <a:rPr lang="uk-UA" i="1" dirty="0" smtClean="0"/>
              <a:t>через </a:t>
            </a:r>
            <a:r>
              <a:rPr lang="uk-UA" i="1" dirty="0"/>
              <a:t>нирки</a:t>
            </a:r>
            <a:r>
              <a:rPr lang="uk-UA" i="1" dirty="0" smtClean="0"/>
              <a:t>.</a:t>
            </a:r>
          </a:p>
          <a:p>
            <a:pPr marL="0" indent="0">
              <a:buNone/>
            </a:pPr>
            <a:r>
              <a:rPr lang="uk-UA" i="1" dirty="0"/>
              <a:t>	В серцево-судинній системі виділяють центральний </a:t>
            </a:r>
            <a:r>
              <a:rPr lang="uk-UA" i="1" dirty="0" err="1"/>
              <a:t>орган —</a:t>
            </a:r>
            <a:r>
              <a:rPr lang="uk-UA" i="1" dirty="0"/>
              <a:t> серце, трубки які відводять кров від нього — артерії, трубки, по яких кров іде до </a:t>
            </a:r>
            <a:r>
              <a:rPr lang="uk-UA" i="1" dirty="0" err="1"/>
              <a:t>серця </a:t>
            </a:r>
            <a:r>
              <a:rPr lang="uk-UA" i="1" dirty="0"/>
              <a:t>— вени, і проміжну між ними частину — </a:t>
            </a:r>
            <a:r>
              <a:rPr lang="uk-UA" i="1" dirty="0" err="1"/>
              <a:t>мікроциркуляторне</a:t>
            </a:r>
            <a:r>
              <a:rPr lang="uk-UA" i="1" dirty="0"/>
              <a:t> русло (куди входять артеріоли, капіляри, </a:t>
            </a:r>
            <a:r>
              <a:rPr lang="uk-UA" i="1" dirty="0" err="1"/>
              <a:t>венули</a:t>
            </a:r>
            <a:r>
              <a:rPr lang="uk-UA" i="1" dirty="0"/>
              <a:t> і </a:t>
            </a:r>
            <a:r>
              <a:rPr lang="uk-UA" i="1" dirty="0" err="1"/>
              <a:t>венули</a:t>
            </a:r>
            <a:r>
              <a:rPr lang="uk-UA" i="1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9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Дихальна система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8525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5076056" y="1635646"/>
            <a:ext cx="3803904" cy="2907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vi-VN" b="1" i="1" dirty="0"/>
              <a:t>Ди́хальна систе́ма</a:t>
            </a:r>
            <a:r>
              <a:rPr lang="vi-VN" i="1" dirty="0"/>
              <a:t> — відкрита система організму, яка забезпечує газообмін, формування гомеостазу в трахеобронхіальних шляхах, очищення повітря, яке вдихається, від чужорідних часток і мікроорганізмів, а також аналіз пахучих речовин в атмосферному середовищі.</a:t>
            </a:r>
            <a:endParaRPr lang="uk-UA" i="1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42281"/>
            <a:ext cx="2952328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84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i="1" dirty="0"/>
              <a:t>Поділяється на </a:t>
            </a:r>
            <a:r>
              <a:rPr lang="uk-UA" i="1" dirty="0" err="1"/>
              <a:t>повітроносні</a:t>
            </a:r>
            <a:r>
              <a:rPr lang="uk-UA" i="1" dirty="0"/>
              <a:t> шляхи і респіраторний відділ. Респіраторний відділ складається із альвеолярних ходів і альвеол, які </a:t>
            </a:r>
            <a:r>
              <a:rPr lang="uk-UA" i="1" dirty="0" err="1"/>
              <a:t>утворюю</a:t>
            </a:r>
            <a:r>
              <a:rPr lang="uk-UA" i="1" dirty="0"/>
              <a:t>ть ацинуси. У них відбувається газообмін. </a:t>
            </a:r>
            <a:r>
              <a:rPr lang="uk-UA" i="1" dirty="0" err="1"/>
              <a:t>Повітроносні</a:t>
            </a:r>
            <a:r>
              <a:rPr lang="uk-UA" i="1" dirty="0"/>
              <a:t> шляхи включають порожнину носа, глотку, гортань, трахею, бронхи різних калібрів, </a:t>
            </a:r>
            <a:r>
              <a:rPr lang="uk-UA" i="1" dirty="0" smtClean="0"/>
              <a:t>включаючи бронхіоли</a:t>
            </a:r>
            <a:r>
              <a:rPr lang="uk-UA" i="1" dirty="0"/>
              <a:t>. </a:t>
            </a:r>
            <a:r>
              <a:rPr lang="uk-UA" i="1" dirty="0" err="1"/>
              <a:t>Тут повітря зігріває</a:t>
            </a:r>
            <a:r>
              <a:rPr lang="uk-UA" i="1" dirty="0"/>
              <a:t>ться (охолоджується), очищається від різноманітних частинок і зволожується. Також цей відділ </a:t>
            </a:r>
            <a:r>
              <a:rPr lang="uk-UA" i="1" dirty="0" err="1"/>
              <a:t>забезпечує голо</a:t>
            </a:r>
            <a:r>
              <a:rPr lang="uk-UA" i="1" dirty="0"/>
              <a:t>соутворення, нюх, імунний захист, депонування крові, регулює згортання крові, водно-сольовий баланс і виконує ендокринну функцію.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та функції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0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69</TotalTime>
  <Words>168</Words>
  <Application>Microsoft Office PowerPoint</Application>
  <PresentationFormat>Экран (16:9)</PresentationFormat>
  <Paragraphs>87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Твердый переплет</vt:lpstr>
      <vt:lpstr>Системи людського організму</vt:lpstr>
      <vt:lpstr>Що це таке?</vt:lpstr>
      <vt:lpstr>Серцево-судинна система</vt:lpstr>
      <vt:lpstr>Що це таке?</vt:lpstr>
      <vt:lpstr>Все між собою взаємодіє!</vt:lpstr>
      <vt:lpstr>Функції</vt:lpstr>
      <vt:lpstr>Дихальна система</vt:lpstr>
      <vt:lpstr>Що це таке?</vt:lpstr>
      <vt:lpstr>Будова та функції</vt:lpstr>
      <vt:lpstr>Презентация PowerPoint</vt:lpstr>
      <vt:lpstr>Будова</vt:lpstr>
      <vt:lpstr>Нервова система</vt:lpstr>
      <vt:lpstr>Що це таке?</vt:lpstr>
      <vt:lpstr>Будова</vt:lpstr>
      <vt:lpstr>Презентация PowerPoint</vt:lpstr>
      <vt:lpstr>Будова спинного мозку</vt:lpstr>
      <vt:lpstr>Типи нервових систем</vt:lpstr>
      <vt:lpstr>Основні функції</vt:lpstr>
      <vt:lpstr>Травна система</vt:lpstr>
      <vt:lpstr>Що це таке?</vt:lpstr>
      <vt:lpstr>Будова</vt:lpstr>
      <vt:lpstr>Презентация PowerPoint</vt:lpstr>
      <vt:lpstr>Основні функції</vt:lpstr>
      <vt:lpstr>Порівняння будови шлунку різних ссавців </vt:lpstr>
      <vt:lpstr>Видільна система</vt:lpstr>
      <vt:lpstr>Що це таке?</vt:lpstr>
      <vt:lpstr>Фізіологія системи</vt:lpstr>
      <vt:lpstr>Ендокринна система</vt:lpstr>
      <vt:lpstr>Що це таке?</vt:lpstr>
      <vt:lpstr>Презентация PowerPoint</vt:lpstr>
      <vt:lpstr>Функції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Системи людського організму</dc:title>
  <dc:creator>Anastasiya</dc:creator>
  <cp:lastModifiedBy>Anastasiya</cp:lastModifiedBy>
  <cp:revision>8</cp:revision>
  <dcterms:created xsi:type="dcterms:W3CDTF">2014-05-07T20:09:32Z</dcterms:created>
  <dcterms:modified xsi:type="dcterms:W3CDTF">2014-05-07T21:21:14Z</dcterms:modified>
</cp:coreProperties>
</file>