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261" r:id="rId5"/>
    <p:sldId id="258" r:id="rId6"/>
    <p:sldId id="262" r:id="rId7"/>
    <p:sldId id="263" r:id="rId8"/>
    <p:sldId id="260"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85817" autoAdjust="0"/>
  </p:normalViewPr>
  <p:slideViewPr>
    <p:cSldViewPr>
      <p:cViewPr varScale="1">
        <p:scale>
          <a:sx n="47" d="100"/>
          <a:sy n="47" d="100"/>
        </p:scale>
        <p:origin x="1158" y="3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81649-D423-47B7-AA42-2A39967F6E2B}" type="datetimeFigureOut">
              <a:rPr lang="ru-RU" smtClean="0"/>
              <a:t>07.02.2015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1F264-BDC4-4C94-8981-3AEF88084815}" type="slidenum">
              <a:rPr lang="ru-RU" smtClean="0"/>
              <a:t>‹#›</a:t>
            </a:fld>
            <a:endParaRPr lang="ru-RU"/>
          </a:p>
        </p:txBody>
      </p:sp>
    </p:spTree>
    <p:extLst>
      <p:ext uri="{BB962C8B-B14F-4D97-AF65-F5344CB8AC3E}">
        <p14:creationId xmlns:p14="http://schemas.microsoft.com/office/powerpoint/2010/main" val="373268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01F264-BDC4-4C94-8981-3AEF88084815}" type="slidenum">
              <a:rPr lang="ru-RU" smtClean="0"/>
              <a:t>11</a:t>
            </a:fld>
            <a:endParaRPr lang="ru-RU"/>
          </a:p>
        </p:txBody>
      </p:sp>
    </p:spTree>
    <p:extLst>
      <p:ext uri="{BB962C8B-B14F-4D97-AF65-F5344CB8AC3E}">
        <p14:creationId xmlns:p14="http://schemas.microsoft.com/office/powerpoint/2010/main" val="10389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uk-UA" sz="6600" dirty="0" smtClean="0">
                <a:effectLst>
                  <a:outerShdw blurRad="38100" dist="38100" dir="2700000" algn="tl">
                    <a:srgbClr val="000000">
                      <a:alpha val="43137"/>
                    </a:srgbClr>
                  </a:outerShdw>
                </a:effectLst>
              </a:rPr>
              <a:t>Мутації</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2490" y="222195"/>
            <a:ext cx="7931509" cy="6635805"/>
          </a:xfrm>
        </p:spPr>
        <p:txBody>
          <a:bodyPr>
            <a:normAutofit/>
          </a:bodyPr>
          <a:lstStyle/>
          <a:p>
            <a:pPr marL="0" indent="0">
              <a:buNone/>
            </a:pPr>
            <a:endParaRPr lang="uk-UA" sz="1400" dirty="0"/>
          </a:p>
          <a:p>
            <a:pPr marL="0" indent="0" algn="ctr">
              <a:buNone/>
            </a:pPr>
            <a:r>
              <a:rPr lang="uk-UA" sz="3600" dirty="0" smtClean="0">
                <a:solidFill>
                  <a:srgbClr val="D0005E"/>
                </a:solidFill>
              </a:rPr>
              <a:t>Фактори, що спричиняють мутації</a:t>
            </a:r>
          </a:p>
          <a:p>
            <a:pPr marL="0" indent="0">
              <a:buNone/>
            </a:pPr>
            <a:endParaRPr lang="ru-RU" sz="2400" dirty="0" smtClean="0"/>
          </a:p>
          <a:p>
            <a:pPr marL="0" indent="0" algn="ctr">
              <a:buNone/>
            </a:pPr>
            <a:r>
              <a:rPr lang="ru-RU" sz="3200" dirty="0" smtClean="0"/>
              <a:t>За </a:t>
            </a:r>
            <a:r>
              <a:rPr lang="ru-RU" sz="3200" dirty="0" err="1"/>
              <a:t>походженням</a:t>
            </a:r>
            <a:r>
              <a:rPr lang="ru-RU" sz="3200" dirty="0"/>
              <a:t> </a:t>
            </a:r>
            <a:r>
              <a:rPr lang="ru-RU" sz="3200" dirty="0" err="1"/>
              <a:t>мутагенні</a:t>
            </a:r>
            <a:r>
              <a:rPr lang="ru-RU" sz="3200" dirty="0"/>
              <a:t> </a:t>
            </a:r>
            <a:r>
              <a:rPr lang="ru-RU" sz="3200" dirty="0" err="1"/>
              <a:t>фактори</a:t>
            </a:r>
            <a:r>
              <a:rPr lang="ru-RU" sz="3200" dirty="0"/>
              <a:t> </a:t>
            </a:r>
            <a:r>
              <a:rPr lang="ru-RU" sz="3200" dirty="0" err="1"/>
              <a:t>бувають</a:t>
            </a:r>
            <a:r>
              <a:rPr lang="ru-RU" sz="3200" dirty="0"/>
              <a:t> </a:t>
            </a:r>
            <a:r>
              <a:rPr lang="ru-RU" sz="3200" dirty="0" err="1" smtClean="0"/>
              <a:t>фізичними</a:t>
            </a:r>
            <a:r>
              <a:rPr lang="ru-RU" sz="3200" dirty="0"/>
              <a:t> (</a:t>
            </a:r>
            <a:r>
              <a:rPr lang="ru-RU" sz="3200" dirty="0" err="1"/>
              <a:t>ультрафіолетові</a:t>
            </a:r>
            <a:r>
              <a:rPr lang="ru-RU" sz="3200" dirty="0"/>
              <a:t> </a:t>
            </a:r>
            <a:r>
              <a:rPr lang="ru-RU" sz="3200" dirty="0" err="1"/>
              <a:t>промені</a:t>
            </a:r>
            <a:r>
              <a:rPr lang="ru-RU" sz="3200" dirty="0"/>
              <a:t>, </a:t>
            </a:r>
            <a:r>
              <a:rPr lang="ru-RU" sz="3200" dirty="0" err="1"/>
              <a:t>підвищена</a:t>
            </a:r>
            <a:r>
              <a:rPr lang="ru-RU" sz="3200" dirty="0"/>
              <a:t> температура </a:t>
            </a:r>
            <a:r>
              <a:rPr lang="ru-RU" sz="3200" dirty="0" err="1" smtClean="0"/>
              <a:t>тощо</a:t>
            </a:r>
            <a:r>
              <a:rPr lang="ru-RU" sz="3200" dirty="0" smtClean="0"/>
              <a:t>), </a:t>
            </a:r>
            <a:r>
              <a:rPr lang="ru-RU" sz="3200" dirty="0" err="1" smtClean="0"/>
              <a:t>хімічними</a:t>
            </a:r>
            <a:r>
              <a:rPr lang="ru-RU" sz="3200" dirty="0" smtClean="0"/>
              <a:t> (</a:t>
            </a:r>
            <a:r>
              <a:rPr lang="ru-RU" sz="3200" dirty="0" err="1" smtClean="0"/>
              <a:t>пестициди</a:t>
            </a:r>
            <a:r>
              <a:rPr lang="ru-RU" sz="3200" dirty="0" smtClean="0"/>
              <a:t>, </a:t>
            </a:r>
            <a:r>
              <a:rPr lang="ru-RU" sz="3200" dirty="0" err="1" smtClean="0"/>
              <a:t>деякі</a:t>
            </a:r>
            <a:r>
              <a:rPr lang="ru-RU" sz="3200" dirty="0" smtClean="0"/>
              <a:t> </a:t>
            </a:r>
            <a:r>
              <a:rPr lang="ru-RU" sz="3200" dirty="0" err="1" smtClean="0"/>
              <a:t>харчові</a:t>
            </a:r>
            <a:r>
              <a:rPr lang="ru-RU" sz="3200" dirty="0" smtClean="0"/>
              <a:t> добавки, </a:t>
            </a:r>
            <a:r>
              <a:rPr lang="ru-RU" sz="3200" dirty="0" err="1" smtClean="0"/>
              <a:t>лікарські</a:t>
            </a:r>
            <a:r>
              <a:rPr lang="ru-RU" sz="3200" dirty="0" smtClean="0"/>
              <a:t> </a:t>
            </a:r>
            <a:r>
              <a:rPr lang="ru-RU" sz="3200" dirty="0" err="1" smtClean="0"/>
              <a:t>препарати</a:t>
            </a:r>
            <a:r>
              <a:rPr lang="ru-RU" sz="3200" dirty="0" smtClean="0"/>
              <a:t>, т. п.) </a:t>
            </a:r>
            <a:r>
              <a:rPr lang="ru-RU" sz="3200" dirty="0"/>
              <a:t>та </a:t>
            </a:r>
            <a:r>
              <a:rPr lang="ru-RU" sz="3200" dirty="0" err="1" smtClean="0"/>
              <a:t>біологічними</a:t>
            </a:r>
            <a:r>
              <a:rPr lang="ru-RU" sz="3200" dirty="0" smtClean="0"/>
              <a:t> (</a:t>
            </a:r>
            <a:r>
              <a:rPr lang="ru-RU" sz="3200" dirty="0" err="1" smtClean="0"/>
              <a:t>віруси</a:t>
            </a:r>
            <a:r>
              <a:rPr lang="ru-RU" sz="3200" dirty="0" smtClean="0"/>
              <a:t>).</a:t>
            </a:r>
          </a:p>
        </p:txBody>
      </p:sp>
      <p:pic>
        <p:nvPicPr>
          <p:cNvPr id="4" name="Рисунок 3"/>
          <p:cNvPicPr>
            <a:picLocks noChangeAspect="1"/>
          </p:cNvPicPr>
          <p:nvPr/>
        </p:nvPicPr>
        <p:blipFill>
          <a:blip r:embed="rId3"/>
          <a:stretch>
            <a:fillRect/>
          </a:stretch>
        </p:blipFill>
        <p:spPr>
          <a:xfrm>
            <a:off x="1728673" y="4331955"/>
            <a:ext cx="2535896" cy="2341232"/>
          </a:xfrm>
          <a:prstGeom prst="rect">
            <a:avLst/>
          </a:prstGeom>
        </p:spPr>
      </p:pic>
      <p:pic>
        <p:nvPicPr>
          <p:cNvPr id="6" name="Рисунок 5"/>
          <p:cNvPicPr>
            <a:picLocks noChangeAspect="1"/>
          </p:cNvPicPr>
          <p:nvPr/>
        </p:nvPicPr>
        <p:blipFill rotWithShape="1">
          <a:blip r:embed="rId4"/>
          <a:srcRect l="16494" r="17531"/>
          <a:stretch/>
        </p:blipFill>
        <p:spPr>
          <a:xfrm>
            <a:off x="4279605" y="4326397"/>
            <a:ext cx="1832460" cy="2360065"/>
          </a:xfrm>
          <a:prstGeom prst="rect">
            <a:avLst/>
          </a:prstGeom>
        </p:spPr>
      </p:pic>
      <p:pic>
        <p:nvPicPr>
          <p:cNvPr id="7" name="Рисунок 6"/>
          <p:cNvPicPr>
            <a:picLocks noChangeAspect="1"/>
          </p:cNvPicPr>
          <p:nvPr/>
        </p:nvPicPr>
        <p:blipFill rotWithShape="1">
          <a:blip r:embed="rId5"/>
          <a:srcRect l="929" t="-1121" r="13953" b="1121"/>
          <a:stretch/>
        </p:blipFill>
        <p:spPr>
          <a:xfrm>
            <a:off x="6127101" y="4318681"/>
            <a:ext cx="2567934" cy="2367781"/>
          </a:xfrm>
          <a:prstGeom prst="rect">
            <a:avLst/>
          </a:prstGeom>
        </p:spPr>
      </p:pic>
    </p:spTree>
    <p:extLst>
      <p:ext uri="{BB962C8B-B14F-4D97-AF65-F5344CB8AC3E}">
        <p14:creationId xmlns:p14="http://schemas.microsoft.com/office/powerpoint/2010/main" val="5965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250" fill="hold"/>
                                        <p:tgtEl>
                                          <p:spTgt spid="4"/>
                                        </p:tgtEl>
                                        <p:attrNameLst>
                                          <p:attrName>ppt_x</p:attrName>
                                        </p:attrNameLst>
                                      </p:cBhvr>
                                      <p:tavLst>
                                        <p:tav tm="0">
                                          <p:val>
                                            <p:strVal val="1+#ppt_w/2"/>
                                          </p:val>
                                        </p:tav>
                                        <p:tav tm="100000">
                                          <p:val>
                                            <p:strVal val="#ppt_x"/>
                                          </p:val>
                                        </p:tav>
                                      </p:tavLst>
                                    </p:anim>
                                    <p:anim calcmode="lin" valueType="num">
                                      <p:cBhvr additive="base">
                                        <p:cTn id="19" dur="125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1+#ppt_w/2"/>
                                          </p:val>
                                        </p:tav>
                                        <p:tav tm="100000">
                                          <p:val>
                                            <p:strVal val="#ppt_x"/>
                                          </p:val>
                                        </p:tav>
                                      </p:tavLst>
                                    </p:anim>
                                    <p:anim calcmode="lin" valueType="num">
                                      <p:cBhvr additive="base">
                                        <p:cTn id="24" dur="1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250" fill="hold"/>
                                        <p:tgtEl>
                                          <p:spTgt spid="7"/>
                                        </p:tgtEl>
                                        <p:attrNameLst>
                                          <p:attrName>ppt_x</p:attrName>
                                        </p:attrNameLst>
                                      </p:cBhvr>
                                      <p:tavLst>
                                        <p:tav tm="0">
                                          <p:val>
                                            <p:strVal val="1+#ppt_w/2"/>
                                          </p:val>
                                        </p:tav>
                                        <p:tav tm="100000">
                                          <p:val>
                                            <p:strVal val="#ppt_x"/>
                                          </p:val>
                                        </p:tav>
                                      </p:tavLst>
                                    </p:anim>
                                    <p:anim calcmode="lin" valueType="num">
                                      <p:cBhvr additive="base">
                                        <p:cTn id="29"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517900" y="222195"/>
            <a:ext cx="7626099" cy="6635805"/>
          </a:xfrm>
        </p:spPr>
        <p:txBody>
          <a:bodyPr>
            <a:normAutofit/>
          </a:bodyPr>
          <a:lstStyle/>
          <a:p>
            <a:pPr marL="0" indent="0">
              <a:buNone/>
            </a:pPr>
            <a:endParaRPr lang="uk-UA" sz="900" dirty="0"/>
          </a:p>
          <a:p>
            <a:pPr marL="0" indent="0" algn="ctr">
              <a:buNone/>
            </a:pPr>
            <a:r>
              <a:rPr lang="uk-UA" sz="3900" dirty="0" smtClean="0">
                <a:solidFill>
                  <a:srgbClr val="D0005E"/>
                </a:solidFill>
              </a:rPr>
              <a:t>Наслідки мутацій</a:t>
            </a:r>
            <a:endParaRPr lang="ru-RU" sz="3900" dirty="0"/>
          </a:p>
          <a:p>
            <a:pPr marL="0" indent="0" algn="ctr">
              <a:buNone/>
            </a:pPr>
            <a:endParaRPr lang="uk-UA" sz="1900" dirty="0" smtClean="0">
              <a:solidFill>
                <a:srgbClr val="D0005E"/>
              </a:solidFill>
            </a:endParaRPr>
          </a:p>
          <a:p>
            <a:pPr marL="0" indent="0" algn="ctr">
              <a:buNone/>
            </a:pPr>
            <a:r>
              <a:rPr lang="uk-UA" sz="3200" dirty="0"/>
              <a:t>Мутації є основним джерелом спадкової мінливості - одного з факторів еволюції організмів. Завдяки мутаціям з'являються нові алелі (їх називають мутантними). Більшість мутацій шкідлива для живих істот, оскільки вони знижують їхню пристосованість до умов існування. Проте нейтральні мутації за певних змін середовища існування можуть виявитися корисними для організмів.</a:t>
            </a:r>
            <a:endParaRPr lang="uk-UA" sz="3200" dirty="0" smtClean="0"/>
          </a:p>
        </p:txBody>
      </p:sp>
    </p:spTree>
    <p:extLst>
      <p:ext uri="{BB962C8B-B14F-4D97-AF65-F5344CB8AC3E}">
        <p14:creationId xmlns:p14="http://schemas.microsoft.com/office/powerpoint/2010/main" val="330546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uk-UA" sz="4000" dirty="0" smtClean="0"/>
              <a:t>Що </a:t>
            </a:r>
            <a:r>
              <a:rPr lang="uk-UA" dirty="0"/>
              <a:t>називають</a:t>
            </a:r>
            <a:r>
              <a:rPr lang="uk-UA" sz="4000" dirty="0" smtClean="0"/>
              <a:t> мутаціями?</a:t>
            </a:r>
            <a:endParaRPr lang="en-US" sz="4000" dirty="0"/>
          </a:p>
        </p:txBody>
      </p:sp>
      <p:sp>
        <p:nvSpPr>
          <p:cNvPr id="5" name="Content Placeholder 4"/>
          <p:cNvSpPr>
            <a:spLocks noGrp="1"/>
          </p:cNvSpPr>
          <p:nvPr>
            <p:ph idx="1"/>
          </p:nvPr>
        </p:nvSpPr>
        <p:spPr>
          <a:xfrm>
            <a:off x="1823310" y="1596540"/>
            <a:ext cx="7016195" cy="4275740"/>
          </a:xfrm>
        </p:spPr>
        <p:txBody>
          <a:bodyPr>
            <a:normAutofit/>
          </a:bodyPr>
          <a:lstStyle/>
          <a:p>
            <a:pPr marL="0" indent="0">
              <a:buNone/>
            </a:pPr>
            <a:r>
              <a:rPr lang="uk-UA" sz="3200" dirty="0" err="1" smtClean="0"/>
              <a:t>Мутаціїї</a:t>
            </a:r>
            <a:r>
              <a:rPr lang="uk-UA" sz="3200" dirty="0">
                <a:effectLst>
                  <a:outerShdw blurRad="38100" dist="38100" dir="2700000" algn="tl">
                    <a:srgbClr val="000000">
                      <a:alpha val="43137"/>
                    </a:srgbClr>
                  </a:outerShdw>
                </a:effectLst>
              </a:rPr>
              <a:t> </a:t>
            </a:r>
            <a:r>
              <a:rPr lang="uk-UA" sz="3200" dirty="0"/>
              <a:t>- природні, так і штучні стійкі зміни носіїв спадкової інформації, які відповідають за збереження і передачу генетичної інформації нащадкам.</a:t>
            </a:r>
            <a:endParaRPr lang="en-US" sz="3200" dirty="0" smtClean="0"/>
          </a:p>
        </p:txBody>
      </p:sp>
      <p:pic>
        <p:nvPicPr>
          <p:cNvPr id="2" name="Рисунок 1"/>
          <p:cNvPicPr>
            <a:picLocks noChangeAspect="1"/>
          </p:cNvPicPr>
          <p:nvPr/>
        </p:nvPicPr>
        <p:blipFill>
          <a:blip r:embed="rId3"/>
          <a:stretch>
            <a:fillRect/>
          </a:stretch>
        </p:blipFill>
        <p:spPr>
          <a:xfrm>
            <a:off x="4419295" y="3788072"/>
            <a:ext cx="4491484" cy="2859635"/>
          </a:xfrm>
          <a:prstGeom prst="rect">
            <a:avLst/>
          </a:prstGeom>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uk-UA" sz="4000" dirty="0" smtClean="0"/>
              <a:t>Види мутацій</a:t>
            </a:r>
            <a:endParaRPr lang="en-US" sz="4000" dirty="0"/>
          </a:p>
        </p:txBody>
      </p:sp>
      <p:sp>
        <p:nvSpPr>
          <p:cNvPr id="3" name="Content Placeholder 2"/>
          <p:cNvSpPr>
            <a:spLocks noGrp="1"/>
          </p:cNvSpPr>
          <p:nvPr>
            <p:ph idx="1"/>
          </p:nvPr>
        </p:nvSpPr>
        <p:spPr>
          <a:xfrm>
            <a:off x="448965" y="1901950"/>
            <a:ext cx="5191970" cy="4733855"/>
          </a:xfrm>
        </p:spPr>
        <p:txBody>
          <a:bodyPr>
            <a:normAutofit/>
          </a:bodyPr>
          <a:lstStyle/>
          <a:p>
            <a:pPr marL="0" indent="0">
              <a:buNone/>
            </a:pPr>
            <a:r>
              <a:rPr lang="uk-UA" sz="3200" dirty="0" smtClean="0"/>
              <a:t>Мутації можуть бути:</a:t>
            </a:r>
          </a:p>
          <a:p>
            <a:r>
              <a:rPr lang="uk-UA" sz="3200" dirty="0" smtClean="0"/>
              <a:t>генеративні (</a:t>
            </a:r>
            <a:r>
              <a:rPr lang="ru-RU" sz="3200" dirty="0" err="1"/>
              <a:t>відбуваються</a:t>
            </a:r>
            <a:r>
              <a:rPr lang="ru-RU" sz="3200" dirty="0"/>
              <a:t> в </a:t>
            </a:r>
            <a:r>
              <a:rPr lang="ru-RU" sz="3200" dirty="0" err="1"/>
              <a:t>статевих</a:t>
            </a:r>
            <a:r>
              <a:rPr lang="ru-RU" sz="3200" dirty="0"/>
              <a:t> </a:t>
            </a:r>
            <a:r>
              <a:rPr lang="ru-RU" sz="3200" dirty="0" err="1"/>
              <a:t>клітинах</a:t>
            </a:r>
            <a:r>
              <a:rPr lang="ru-RU" sz="3200" dirty="0"/>
              <a:t> </a:t>
            </a:r>
            <a:r>
              <a:rPr lang="ru-RU" sz="3200" dirty="0" err="1"/>
              <a:t>або</a:t>
            </a:r>
            <a:r>
              <a:rPr lang="ru-RU" sz="3200" dirty="0"/>
              <a:t> </a:t>
            </a:r>
            <a:r>
              <a:rPr lang="ru-RU" sz="3200" dirty="0" smtClean="0"/>
              <a:t>спорах; </a:t>
            </a:r>
            <a:r>
              <a:rPr lang="ru-RU" sz="3200" dirty="0" err="1" smtClean="0"/>
              <a:t>передаються</a:t>
            </a:r>
            <a:r>
              <a:rPr lang="ru-RU" sz="3200" dirty="0" smtClean="0"/>
              <a:t> у </a:t>
            </a:r>
            <a:r>
              <a:rPr lang="ru-RU" sz="3200" dirty="0" err="1" smtClean="0"/>
              <a:t>спадок</a:t>
            </a:r>
            <a:r>
              <a:rPr lang="ru-RU" sz="3200" dirty="0" smtClean="0"/>
              <a:t>);</a:t>
            </a:r>
          </a:p>
          <a:p>
            <a:r>
              <a:rPr lang="uk-UA" sz="3200" dirty="0" smtClean="0"/>
              <a:t>соматичні (</a:t>
            </a:r>
            <a:r>
              <a:rPr lang="ru-RU" sz="3200" dirty="0" err="1"/>
              <a:t>виникають</a:t>
            </a:r>
            <a:r>
              <a:rPr lang="ru-RU" sz="3200" dirty="0"/>
              <a:t> в </a:t>
            </a:r>
            <a:r>
              <a:rPr lang="ru-RU" sz="3200" dirty="0" err="1"/>
              <a:t>клітинах</a:t>
            </a:r>
            <a:r>
              <a:rPr lang="ru-RU" sz="3200" dirty="0"/>
              <a:t>, </a:t>
            </a:r>
            <a:r>
              <a:rPr lang="ru-RU" sz="3200" dirty="0" err="1"/>
              <a:t>що</a:t>
            </a:r>
            <a:r>
              <a:rPr lang="ru-RU" sz="3200" dirty="0"/>
              <a:t> не </a:t>
            </a:r>
            <a:r>
              <a:rPr lang="ru-RU" sz="3200" dirty="0" err="1"/>
              <a:t>відносяться</a:t>
            </a:r>
            <a:r>
              <a:rPr lang="ru-RU" sz="3200" dirty="0"/>
              <a:t> до </a:t>
            </a:r>
            <a:r>
              <a:rPr lang="ru-RU" sz="3200" dirty="0" err="1"/>
              <a:t>статевої</a:t>
            </a:r>
            <a:r>
              <a:rPr lang="ru-RU" sz="3200" dirty="0"/>
              <a:t> </a:t>
            </a:r>
            <a:r>
              <a:rPr lang="ru-RU" sz="3200" dirty="0" err="1" smtClean="0"/>
              <a:t>системи</a:t>
            </a:r>
            <a:r>
              <a:rPr lang="ru-RU" sz="3200" dirty="0" smtClean="0"/>
              <a:t>).</a:t>
            </a:r>
            <a:endParaRPr lang="en-US" sz="3200" dirty="0" smtClean="0"/>
          </a:p>
          <a:p>
            <a:endParaRPr lang="en-US" dirty="0"/>
          </a:p>
        </p:txBody>
      </p:sp>
      <p:pic>
        <p:nvPicPr>
          <p:cNvPr id="4" name="Рисунок 3"/>
          <p:cNvPicPr>
            <a:picLocks noChangeAspect="1"/>
          </p:cNvPicPr>
          <p:nvPr/>
        </p:nvPicPr>
        <p:blipFill>
          <a:blip r:embed="rId2"/>
          <a:stretch>
            <a:fillRect/>
          </a:stretch>
        </p:blipFill>
        <p:spPr>
          <a:xfrm>
            <a:off x="5793640" y="2207360"/>
            <a:ext cx="2381250" cy="367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0" y="222194"/>
            <a:ext cx="7016195" cy="6635805"/>
          </a:xfrm>
        </p:spPr>
        <p:txBody>
          <a:bodyPr>
            <a:normAutofit/>
          </a:bodyPr>
          <a:lstStyle/>
          <a:p>
            <a:pPr marL="0" indent="0">
              <a:buNone/>
            </a:pPr>
            <a:r>
              <a:rPr lang="ru-RU" sz="3200" dirty="0" err="1"/>
              <a:t>Розрізняють</a:t>
            </a:r>
            <a:r>
              <a:rPr lang="ru-RU" sz="3200" dirty="0"/>
              <a:t> </a:t>
            </a:r>
            <a:r>
              <a:rPr lang="ru-RU" sz="3200" dirty="0" err="1"/>
              <a:t>типи</a:t>
            </a:r>
            <a:r>
              <a:rPr lang="ru-RU" sz="3200" dirty="0"/>
              <a:t> </a:t>
            </a:r>
            <a:r>
              <a:rPr lang="ru-RU" sz="3200" dirty="0" err="1"/>
              <a:t>мутацій</a:t>
            </a:r>
            <a:r>
              <a:rPr lang="ru-RU" sz="3200" dirty="0"/>
              <a:t> по виду </a:t>
            </a:r>
            <a:r>
              <a:rPr lang="ru-RU" sz="3200" dirty="0" err="1"/>
              <a:t>зміни</a:t>
            </a:r>
            <a:r>
              <a:rPr lang="ru-RU" sz="3200" dirty="0"/>
              <a:t> </a:t>
            </a:r>
            <a:r>
              <a:rPr lang="ru-RU" sz="3200" dirty="0" err="1"/>
              <a:t>генетичного</a:t>
            </a:r>
            <a:r>
              <a:rPr lang="ru-RU" sz="3200" dirty="0"/>
              <a:t> </a:t>
            </a:r>
            <a:r>
              <a:rPr lang="ru-RU" sz="3200" dirty="0" err="1"/>
              <a:t>апарату</a:t>
            </a:r>
            <a:r>
              <a:rPr lang="ru-RU" sz="3200" dirty="0"/>
              <a:t>:</a:t>
            </a:r>
          </a:p>
          <a:p>
            <a:pPr marL="514350" indent="-514350">
              <a:buFont typeface="+mj-lt"/>
              <a:buAutoNum type="arabicPeriod"/>
            </a:pPr>
            <a:r>
              <a:rPr lang="ru-RU" sz="3200" i="1" dirty="0" err="1" smtClean="0"/>
              <a:t>Геномні</a:t>
            </a:r>
            <a:r>
              <a:rPr lang="uk-UA" sz="3200" dirty="0" smtClean="0"/>
              <a:t>;</a:t>
            </a:r>
            <a:endParaRPr lang="ru-RU" sz="3200" dirty="0"/>
          </a:p>
          <a:p>
            <a:pPr marL="514350" indent="-514350">
              <a:buFont typeface="+mj-lt"/>
              <a:buAutoNum type="arabicPeriod"/>
            </a:pPr>
            <a:r>
              <a:rPr lang="ru-RU" sz="3200" i="1" dirty="0" err="1" smtClean="0"/>
              <a:t>Генні</a:t>
            </a:r>
            <a:r>
              <a:rPr lang="ru-RU" sz="3200" i="1" dirty="0" smtClean="0"/>
              <a:t>;</a:t>
            </a:r>
            <a:endParaRPr lang="ru-RU" sz="3200" dirty="0" smtClean="0"/>
          </a:p>
          <a:p>
            <a:pPr marL="514350" indent="-514350">
              <a:buFont typeface="+mj-lt"/>
              <a:buAutoNum type="arabicPeriod"/>
            </a:pPr>
            <a:r>
              <a:rPr lang="ru-RU" sz="3200" i="1" dirty="0" err="1" smtClean="0"/>
              <a:t>Хромосомні</a:t>
            </a:r>
            <a:r>
              <a:rPr lang="ru-RU" sz="3200" dirty="0" smtClean="0"/>
              <a:t>.</a:t>
            </a:r>
          </a:p>
          <a:p>
            <a:pPr marL="514350" indent="-514350">
              <a:buFont typeface="+mj-lt"/>
              <a:buAutoNum type="arabicPeriod"/>
            </a:pPr>
            <a:endParaRPr lang="uk-UA" sz="3200" dirty="0"/>
          </a:p>
          <a:p>
            <a:pPr marL="0" indent="0">
              <a:buNone/>
            </a:pPr>
            <a:endParaRPr lang="ru-RU" sz="3200" dirty="0" smtClean="0"/>
          </a:p>
        </p:txBody>
      </p:sp>
      <p:pic>
        <p:nvPicPr>
          <p:cNvPr id="7" name="Рисунок 6"/>
          <p:cNvPicPr>
            <a:picLocks noChangeAspect="1"/>
          </p:cNvPicPr>
          <p:nvPr/>
        </p:nvPicPr>
        <p:blipFill>
          <a:blip r:embed="rId3"/>
          <a:stretch>
            <a:fillRect/>
          </a:stretch>
        </p:blipFill>
        <p:spPr>
          <a:xfrm>
            <a:off x="4265065" y="3123590"/>
            <a:ext cx="4575050" cy="343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56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96260" y="374899"/>
            <a:ext cx="4221238" cy="763525"/>
          </a:xfrm>
        </p:spPr>
        <p:txBody>
          <a:bodyPr>
            <a:noAutofit/>
          </a:bodyPr>
          <a:lstStyle/>
          <a:p>
            <a:r>
              <a:rPr lang="uk-UA" sz="3600" b="0" dirty="0" err="1" smtClean="0">
                <a:solidFill>
                  <a:schemeClr val="bg1"/>
                </a:solidFill>
              </a:rPr>
              <a:t>Геномні</a:t>
            </a:r>
            <a:r>
              <a:rPr lang="uk-UA" sz="3600" b="0" dirty="0" smtClean="0">
                <a:solidFill>
                  <a:schemeClr val="bg1"/>
                </a:solidFill>
              </a:rPr>
              <a:t> мутації</a:t>
            </a:r>
            <a:endParaRPr lang="en-US" sz="3600" b="0" dirty="0">
              <a:solidFill>
                <a:schemeClr val="bg1"/>
              </a:solidFill>
            </a:endParaRPr>
          </a:p>
        </p:txBody>
      </p:sp>
      <p:sp>
        <p:nvSpPr>
          <p:cNvPr id="6" name="Content Placeholder 5"/>
          <p:cNvSpPr>
            <a:spLocks noGrp="1"/>
          </p:cNvSpPr>
          <p:nvPr>
            <p:ph sz="half" idx="2"/>
          </p:nvPr>
        </p:nvSpPr>
        <p:spPr>
          <a:xfrm>
            <a:off x="479079" y="1901950"/>
            <a:ext cx="7605136" cy="4581150"/>
          </a:xfrm>
        </p:spPr>
        <p:txBody>
          <a:bodyPr>
            <a:normAutofit fontScale="92500" lnSpcReduction="10000"/>
          </a:bodyPr>
          <a:lstStyle/>
          <a:p>
            <a:pPr marL="0" indent="0">
              <a:buNone/>
            </a:pPr>
            <a:r>
              <a:rPr lang="ru-RU" sz="3200" dirty="0"/>
              <a:t>Головна </a:t>
            </a:r>
            <a:r>
              <a:rPr lang="ru-RU" sz="3200" dirty="0" err="1"/>
              <a:t>відмінна</a:t>
            </a:r>
            <a:r>
              <a:rPr lang="ru-RU" sz="3200" dirty="0"/>
              <a:t> риса </a:t>
            </a:r>
            <a:r>
              <a:rPr lang="ru-RU" sz="3200" dirty="0" err="1"/>
              <a:t>геномних</a:t>
            </a:r>
            <a:r>
              <a:rPr lang="ru-RU" sz="3200" dirty="0"/>
              <a:t> </a:t>
            </a:r>
            <a:r>
              <a:rPr lang="ru-RU" sz="3200" dirty="0" err="1"/>
              <a:t>мутацій</a:t>
            </a:r>
            <a:r>
              <a:rPr lang="ru-RU" sz="3200" dirty="0"/>
              <a:t> </a:t>
            </a:r>
            <a:r>
              <a:rPr lang="ru-RU" sz="3200" dirty="0" err="1"/>
              <a:t>пов'язана</a:t>
            </a:r>
            <a:r>
              <a:rPr lang="ru-RU" sz="3200" dirty="0"/>
              <a:t> з </a:t>
            </a:r>
            <a:r>
              <a:rPr lang="ru-RU" sz="3200" dirty="0" err="1"/>
              <a:t>порушеннямчисла</a:t>
            </a:r>
            <a:r>
              <a:rPr lang="ru-RU" sz="3200" dirty="0"/>
              <a:t> хромосом в </a:t>
            </a:r>
            <a:r>
              <a:rPr lang="ru-RU" sz="3200" dirty="0" err="1"/>
              <a:t>каріотипі</a:t>
            </a:r>
            <a:r>
              <a:rPr lang="ru-RU" sz="3200" dirty="0" smtClean="0"/>
              <a:t>.</a:t>
            </a:r>
          </a:p>
          <a:p>
            <a:pPr marL="0" indent="0">
              <a:buNone/>
            </a:pPr>
            <a:r>
              <a:rPr lang="uk-UA" sz="3200" i="1" dirty="0" smtClean="0"/>
              <a:t>Типи </a:t>
            </a:r>
            <a:r>
              <a:rPr lang="uk-UA" sz="3200" i="1" dirty="0" err="1" smtClean="0"/>
              <a:t>геномних</a:t>
            </a:r>
            <a:r>
              <a:rPr lang="uk-UA" sz="3200" i="1" dirty="0" smtClean="0"/>
              <a:t> мутацій</a:t>
            </a:r>
            <a:r>
              <a:rPr lang="uk-UA" sz="3200" dirty="0" smtClean="0"/>
              <a:t>:</a:t>
            </a:r>
          </a:p>
          <a:p>
            <a:r>
              <a:rPr lang="uk-UA" sz="3200" spc="-150" dirty="0" err="1" smtClean="0"/>
              <a:t>Поліплоїдні</a:t>
            </a:r>
            <a:r>
              <a:rPr lang="uk-UA" sz="3200" dirty="0" smtClean="0"/>
              <a:t> (</a:t>
            </a:r>
            <a:r>
              <a:rPr lang="ru-RU" sz="3200" dirty="0" err="1"/>
              <a:t>ведуть</a:t>
            </a:r>
            <a:r>
              <a:rPr lang="ru-RU" sz="3200" dirty="0"/>
              <a:t> до </a:t>
            </a:r>
            <a:r>
              <a:rPr lang="ru-RU" sz="3200" dirty="0" err="1"/>
              <a:t>зміни</a:t>
            </a:r>
            <a:r>
              <a:rPr lang="ru-RU" sz="3200" dirty="0"/>
              <a:t> хромосом в </a:t>
            </a:r>
            <a:r>
              <a:rPr lang="ru-RU" sz="3200" dirty="0" err="1"/>
              <a:t>каріотипі</a:t>
            </a:r>
            <a:r>
              <a:rPr lang="ru-RU" sz="3200" dirty="0"/>
              <a:t>, </a:t>
            </a:r>
            <a:r>
              <a:rPr lang="ru-RU" sz="3200" dirty="0" smtClean="0"/>
              <a:t>яке </a:t>
            </a:r>
            <a:r>
              <a:rPr lang="ru-RU" sz="3200" dirty="0" err="1" smtClean="0"/>
              <a:t>кратне</a:t>
            </a:r>
            <a:r>
              <a:rPr lang="ru-RU" sz="3200" dirty="0" smtClean="0"/>
              <a:t> </a:t>
            </a:r>
            <a:r>
              <a:rPr lang="ru-RU" sz="3200" dirty="0" err="1" smtClean="0"/>
              <a:t>гаплоїдному</a:t>
            </a:r>
            <a:r>
              <a:rPr lang="ru-RU" sz="3200" dirty="0" smtClean="0"/>
              <a:t> </a:t>
            </a:r>
            <a:r>
              <a:rPr lang="ru-RU" sz="3200" dirty="0"/>
              <a:t>набору </a:t>
            </a:r>
            <a:r>
              <a:rPr lang="ru-RU" sz="3200" dirty="0" smtClean="0"/>
              <a:t>хромосом);</a:t>
            </a:r>
            <a:endParaRPr lang="uk-UA" sz="3200" dirty="0"/>
          </a:p>
          <a:p>
            <a:r>
              <a:rPr lang="uk-UA" sz="3200" spc="-150" dirty="0" err="1" smtClean="0"/>
              <a:t>Анеуплоїдні</a:t>
            </a:r>
            <a:r>
              <a:rPr lang="uk-UA" sz="3200" dirty="0" smtClean="0"/>
              <a:t> (</a:t>
            </a:r>
            <a:r>
              <a:rPr lang="ru-RU" sz="3200" dirty="0" err="1"/>
              <a:t>приводять</a:t>
            </a:r>
            <a:r>
              <a:rPr lang="ru-RU" sz="3200" dirty="0"/>
              <a:t> до </a:t>
            </a:r>
            <a:r>
              <a:rPr lang="ru-RU" sz="3200" dirty="0" err="1"/>
              <a:t>зміни</a:t>
            </a:r>
            <a:r>
              <a:rPr lang="ru-RU" sz="3200" dirty="0"/>
              <a:t> числа хромосом </a:t>
            </a:r>
            <a:r>
              <a:rPr lang="ru-RU" sz="3200" dirty="0" err="1"/>
              <a:t>вкаріотипі</a:t>
            </a:r>
            <a:r>
              <a:rPr lang="ru-RU" sz="3200" dirty="0"/>
              <a:t>, </a:t>
            </a:r>
            <a:r>
              <a:rPr lang="ru-RU" sz="3200" dirty="0" err="1" smtClean="0"/>
              <a:t>некратне</a:t>
            </a:r>
            <a:r>
              <a:rPr lang="ru-RU" sz="3200" dirty="0" smtClean="0"/>
              <a:t> </a:t>
            </a:r>
            <a:r>
              <a:rPr lang="ru-RU" sz="3200" dirty="0" err="1" smtClean="0"/>
              <a:t>гаплоїдному</a:t>
            </a:r>
            <a:r>
              <a:rPr lang="ru-RU" sz="3200" dirty="0" smtClean="0"/>
              <a:t> набору).</a:t>
            </a:r>
            <a:endParaRPr lang="uk-UA" sz="3200" dirty="0" smtClean="0"/>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25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25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96260" y="374899"/>
            <a:ext cx="4221238" cy="763525"/>
          </a:xfrm>
        </p:spPr>
        <p:txBody>
          <a:bodyPr>
            <a:noAutofit/>
          </a:bodyPr>
          <a:lstStyle/>
          <a:p>
            <a:r>
              <a:rPr lang="uk-UA" sz="3600" b="0" dirty="0" smtClean="0">
                <a:solidFill>
                  <a:schemeClr val="bg1"/>
                </a:solidFill>
              </a:rPr>
              <a:t>Генні мутації</a:t>
            </a:r>
            <a:endParaRPr lang="en-US" sz="3600" b="0" dirty="0">
              <a:solidFill>
                <a:schemeClr val="bg1"/>
              </a:solidFill>
            </a:endParaRPr>
          </a:p>
        </p:txBody>
      </p:sp>
      <p:sp>
        <p:nvSpPr>
          <p:cNvPr id="6" name="Content Placeholder 5"/>
          <p:cNvSpPr>
            <a:spLocks noGrp="1"/>
          </p:cNvSpPr>
          <p:nvPr>
            <p:ph sz="half" idx="2"/>
          </p:nvPr>
        </p:nvSpPr>
        <p:spPr>
          <a:xfrm>
            <a:off x="714930" y="1901949"/>
            <a:ext cx="7827400" cy="4733855"/>
          </a:xfrm>
        </p:spPr>
        <p:txBody>
          <a:bodyPr>
            <a:normAutofit/>
          </a:bodyPr>
          <a:lstStyle/>
          <a:p>
            <a:pPr marL="0" indent="0" algn="ctr">
              <a:buNone/>
            </a:pPr>
            <a:r>
              <a:rPr lang="ru-RU" sz="3200" dirty="0"/>
              <a:t>При </a:t>
            </a:r>
            <a:r>
              <a:rPr lang="ru-RU" sz="3200" dirty="0" err="1" smtClean="0"/>
              <a:t>генних</a:t>
            </a:r>
            <a:r>
              <a:rPr lang="ru-RU" sz="3200" dirty="0" smtClean="0"/>
              <a:t> </a:t>
            </a:r>
            <a:r>
              <a:rPr lang="ru-RU" sz="3200" dirty="0" err="1" smtClean="0"/>
              <a:t>мутаціях</a:t>
            </a:r>
            <a:r>
              <a:rPr lang="ru-RU" sz="3200" dirty="0" smtClean="0"/>
              <a:t> </a:t>
            </a:r>
            <a:r>
              <a:rPr lang="ru-RU" sz="3200" dirty="0" err="1"/>
              <a:t>відбувається</a:t>
            </a:r>
            <a:r>
              <a:rPr lang="ru-RU" sz="3200" dirty="0"/>
              <a:t> </a:t>
            </a:r>
            <a:r>
              <a:rPr lang="ru-RU" sz="3200" dirty="0" err="1"/>
              <a:t>зміна</a:t>
            </a:r>
            <a:r>
              <a:rPr lang="ru-RU" sz="3200" dirty="0"/>
              <a:t> </a:t>
            </a:r>
            <a:r>
              <a:rPr lang="ru-RU" sz="3200" dirty="0" err="1"/>
              <a:t>хімічної</a:t>
            </a:r>
            <a:r>
              <a:rPr lang="ru-RU" sz="3200" dirty="0"/>
              <a:t> </a:t>
            </a:r>
            <a:r>
              <a:rPr lang="ru-RU" sz="3200" dirty="0" err="1"/>
              <a:t>структури</a:t>
            </a:r>
            <a:r>
              <a:rPr lang="ru-RU" sz="3200" dirty="0"/>
              <a:t> </a:t>
            </a:r>
            <a:r>
              <a:rPr lang="ru-RU" sz="3200" dirty="0" err="1"/>
              <a:t>окремо</a:t>
            </a:r>
            <a:r>
              <a:rPr lang="ru-RU" sz="3200" dirty="0"/>
              <a:t> </a:t>
            </a:r>
            <a:r>
              <a:rPr lang="ru-RU" sz="3200" dirty="0" err="1"/>
              <a:t>взятих</a:t>
            </a:r>
            <a:r>
              <a:rPr lang="ru-RU" sz="3200" dirty="0"/>
              <a:t> </a:t>
            </a:r>
            <a:r>
              <a:rPr lang="ru-RU" sz="3200" dirty="0" err="1"/>
              <a:t>генів</a:t>
            </a:r>
            <a:r>
              <a:rPr lang="ru-RU" sz="3200" dirty="0"/>
              <a:t>.</a:t>
            </a:r>
          </a:p>
          <a:p>
            <a:pPr marL="0" indent="0" algn="ctr">
              <a:buNone/>
            </a:pPr>
            <a:r>
              <a:rPr lang="ru-RU" sz="3200" dirty="0" err="1" smtClean="0"/>
              <a:t>Це</a:t>
            </a:r>
            <a:r>
              <a:rPr lang="ru-RU" sz="3200" dirty="0" smtClean="0"/>
              <a:t> </a:t>
            </a:r>
            <a:r>
              <a:rPr lang="ru-RU" sz="3200" dirty="0" err="1" smtClean="0"/>
              <a:t>стосується</a:t>
            </a:r>
            <a:r>
              <a:rPr lang="ru-RU" sz="3200" dirty="0"/>
              <a:t>, як правило, </a:t>
            </a:r>
            <a:r>
              <a:rPr lang="ru-RU" sz="3200" dirty="0" smtClean="0"/>
              <a:t>одного </a:t>
            </a:r>
            <a:r>
              <a:rPr lang="ru-RU" sz="3200" dirty="0" err="1" smtClean="0"/>
              <a:t>або</a:t>
            </a:r>
            <a:r>
              <a:rPr lang="ru-RU" sz="3200" dirty="0" smtClean="0"/>
              <a:t> </a:t>
            </a:r>
            <a:r>
              <a:rPr lang="ru-RU" sz="3200" dirty="0" err="1" smtClean="0"/>
              <a:t>кількох</a:t>
            </a:r>
            <a:r>
              <a:rPr lang="ru-RU" sz="3200" dirty="0" smtClean="0"/>
              <a:t> </a:t>
            </a:r>
            <a:r>
              <a:rPr lang="ru-RU" sz="3200" dirty="0" err="1"/>
              <a:t>нуклеотидів</a:t>
            </a:r>
            <a:r>
              <a:rPr lang="ru-RU" sz="3200" dirty="0"/>
              <a:t>, при </a:t>
            </a:r>
            <a:r>
              <a:rPr lang="ru-RU" sz="3200" dirty="0" err="1"/>
              <a:t>цьому</a:t>
            </a:r>
            <a:r>
              <a:rPr lang="ru-RU" sz="3200" dirty="0"/>
              <a:t> один нуклеотид </a:t>
            </a:r>
            <a:r>
              <a:rPr lang="ru-RU" sz="3200" dirty="0" err="1"/>
              <a:t>може</a:t>
            </a:r>
            <a:r>
              <a:rPr lang="ru-RU" sz="3200" dirty="0"/>
              <a:t> </a:t>
            </a:r>
            <a:r>
              <a:rPr lang="ru-RU" sz="3200" dirty="0" err="1"/>
              <a:t>перетворитися</a:t>
            </a:r>
            <a:r>
              <a:rPr lang="ru-RU" sz="3200" dirty="0"/>
              <a:t> в </a:t>
            </a:r>
            <a:r>
              <a:rPr lang="ru-RU" sz="3200" dirty="0" err="1"/>
              <a:t>інший</a:t>
            </a:r>
            <a:r>
              <a:rPr lang="ru-RU" sz="3200" dirty="0" smtClean="0"/>
              <a:t>, </a:t>
            </a:r>
            <a:r>
              <a:rPr lang="ru-RU" sz="3200" dirty="0" err="1" smtClean="0"/>
              <a:t>може</a:t>
            </a:r>
            <a:r>
              <a:rPr lang="ru-RU" sz="3200" dirty="0" smtClean="0"/>
              <a:t> </a:t>
            </a:r>
            <a:r>
              <a:rPr lang="ru-RU" sz="3200" dirty="0" err="1" smtClean="0"/>
              <a:t>випасти</a:t>
            </a:r>
            <a:r>
              <a:rPr lang="ru-RU" sz="3200" dirty="0" smtClean="0"/>
              <a:t>, </a:t>
            </a:r>
            <a:r>
              <a:rPr lang="ru-RU" sz="3200" dirty="0" err="1" smtClean="0"/>
              <a:t>продублюватися</a:t>
            </a:r>
            <a:r>
              <a:rPr lang="ru-RU" sz="3200" dirty="0" smtClean="0"/>
              <a:t>, </a:t>
            </a:r>
            <a:r>
              <a:rPr lang="ru-RU" sz="3200" dirty="0"/>
              <a:t>а </a:t>
            </a:r>
            <a:r>
              <a:rPr lang="ru-RU" sz="3200" dirty="0" err="1"/>
              <a:t>група</a:t>
            </a:r>
            <a:r>
              <a:rPr lang="ru-RU" sz="3200" dirty="0"/>
              <a:t> </a:t>
            </a:r>
            <a:r>
              <a:rPr lang="ru-RU" sz="3200" dirty="0" err="1"/>
              <a:t>нуклеотидів</a:t>
            </a:r>
            <a:r>
              <a:rPr lang="ru-RU" sz="3200" dirty="0"/>
              <a:t> </a:t>
            </a:r>
            <a:r>
              <a:rPr lang="ru-RU" sz="3200" dirty="0" err="1" smtClean="0"/>
              <a:t>може</a:t>
            </a:r>
            <a:r>
              <a:rPr lang="ru-RU" sz="3200" dirty="0" smtClean="0"/>
              <a:t> </a:t>
            </a:r>
            <a:r>
              <a:rPr lang="ru-RU" sz="3200" dirty="0" err="1" smtClean="0"/>
              <a:t>розгорнутися</a:t>
            </a:r>
            <a:r>
              <a:rPr lang="ru-RU" sz="3200" dirty="0" smtClean="0"/>
              <a:t> </a:t>
            </a:r>
            <a:r>
              <a:rPr lang="ru-RU" sz="3200" dirty="0"/>
              <a:t>на 180 </a:t>
            </a:r>
            <a:r>
              <a:rPr lang="ru-RU" sz="3200" dirty="0" err="1"/>
              <a:t>градусів</a:t>
            </a:r>
            <a:r>
              <a:rPr lang="ru-RU" sz="3200" dirty="0"/>
              <a:t>.</a:t>
            </a:r>
            <a:endParaRPr lang="uk-UA" sz="3200" dirty="0" smtClean="0"/>
          </a:p>
        </p:txBody>
      </p:sp>
    </p:spTree>
    <p:extLst>
      <p:ext uri="{BB962C8B-B14F-4D97-AF65-F5344CB8AC3E}">
        <p14:creationId xmlns:p14="http://schemas.microsoft.com/office/powerpoint/2010/main" val="4711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96260" y="374899"/>
            <a:ext cx="4221238" cy="763525"/>
          </a:xfrm>
        </p:spPr>
        <p:txBody>
          <a:bodyPr>
            <a:noAutofit/>
          </a:bodyPr>
          <a:lstStyle/>
          <a:p>
            <a:r>
              <a:rPr lang="uk-UA" sz="3600" b="0" dirty="0" smtClean="0">
                <a:solidFill>
                  <a:schemeClr val="bg1"/>
                </a:solidFill>
              </a:rPr>
              <a:t>Хромосомні мутації</a:t>
            </a:r>
            <a:endParaRPr lang="en-US" sz="3600" b="0" dirty="0">
              <a:solidFill>
                <a:schemeClr val="bg1"/>
              </a:solidFill>
            </a:endParaRPr>
          </a:p>
        </p:txBody>
      </p:sp>
      <p:sp>
        <p:nvSpPr>
          <p:cNvPr id="6" name="Content Placeholder 5"/>
          <p:cNvSpPr>
            <a:spLocks noGrp="1"/>
          </p:cNvSpPr>
          <p:nvPr>
            <p:ph sz="half" idx="2"/>
          </p:nvPr>
        </p:nvSpPr>
        <p:spPr>
          <a:xfrm>
            <a:off x="4113885" y="1749245"/>
            <a:ext cx="4856446" cy="4581150"/>
          </a:xfrm>
        </p:spPr>
        <p:txBody>
          <a:bodyPr>
            <a:normAutofit/>
          </a:bodyPr>
          <a:lstStyle/>
          <a:p>
            <a:pPr marL="0" indent="0">
              <a:buNone/>
            </a:pPr>
            <a:r>
              <a:rPr lang="uk-UA" sz="3200" dirty="0"/>
              <a:t>Хромосомні мутації приводять до зміни числа, розмірів </a:t>
            </a:r>
            <a:r>
              <a:rPr lang="uk-UA" sz="3200" dirty="0" smtClean="0"/>
              <a:t>і організації </a:t>
            </a:r>
            <a:r>
              <a:rPr lang="uk-UA" sz="3200" dirty="0"/>
              <a:t>хромосом, тому їх іноді називають </a:t>
            </a:r>
            <a:r>
              <a:rPr lang="uk-UA" sz="3200" dirty="0" smtClean="0"/>
              <a:t>хромосомними перебудовами</a:t>
            </a:r>
            <a:r>
              <a:rPr lang="uk-UA" sz="3200" dirty="0"/>
              <a:t>. Хромосомні перебудови діляться на </a:t>
            </a:r>
            <a:r>
              <a:rPr lang="uk-UA" sz="3200" dirty="0" smtClean="0"/>
              <a:t>внутрішньо- і </a:t>
            </a:r>
            <a:r>
              <a:rPr lang="uk-UA" sz="3200" dirty="0" err="1" smtClean="0"/>
              <a:t>міжхромосомні</a:t>
            </a:r>
            <a:r>
              <a:rPr lang="uk-UA" sz="3200" dirty="0" smtClean="0"/>
              <a:t>. </a:t>
            </a:r>
          </a:p>
        </p:txBody>
      </p:sp>
      <p:pic>
        <p:nvPicPr>
          <p:cNvPr id="2" name="Рисунок 1"/>
          <p:cNvPicPr>
            <a:picLocks noChangeAspect="1"/>
          </p:cNvPicPr>
          <p:nvPr/>
        </p:nvPicPr>
        <p:blipFill>
          <a:blip r:embed="rId2"/>
          <a:stretch>
            <a:fillRect/>
          </a:stretch>
        </p:blipFill>
        <p:spPr>
          <a:xfrm>
            <a:off x="176850" y="1901950"/>
            <a:ext cx="3613753" cy="2753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11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527606"/>
            <a:ext cx="8229600" cy="610820"/>
          </a:xfrm>
        </p:spPr>
        <p:txBody>
          <a:bodyPr>
            <a:noAutofit/>
          </a:bodyPr>
          <a:lstStyle/>
          <a:p>
            <a:r>
              <a:rPr lang="uk-UA" dirty="0" smtClean="0"/>
              <a:t>Хромосомні мутації</a:t>
            </a:r>
            <a:endParaRPr lang="en-US" dirty="0"/>
          </a:p>
        </p:txBody>
      </p:sp>
      <p:sp>
        <p:nvSpPr>
          <p:cNvPr id="4" name="Объект 3"/>
          <p:cNvSpPr>
            <a:spLocks noGrp="1"/>
          </p:cNvSpPr>
          <p:nvPr>
            <p:ph idx="1"/>
          </p:nvPr>
        </p:nvSpPr>
        <p:spPr>
          <a:xfrm>
            <a:off x="448965" y="1749245"/>
            <a:ext cx="8229600" cy="4886560"/>
          </a:xfrm>
        </p:spPr>
        <p:txBody>
          <a:bodyPr>
            <a:noAutofit/>
          </a:bodyPr>
          <a:lstStyle/>
          <a:p>
            <a:pPr marL="0" indent="0">
              <a:buNone/>
            </a:pPr>
            <a:r>
              <a:rPr lang="ru-RU" sz="3200" dirty="0"/>
              <a:t>До </a:t>
            </a:r>
            <a:r>
              <a:rPr lang="ru-RU" sz="3200" dirty="0" err="1" smtClean="0"/>
              <a:t>внутрішньохромосомних</a:t>
            </a:r>
            <a:r>
              <a:rPr lang="ru-RU" sz="3200" dirty="0" smtClean="0"/>
              <a:t> </a:t>
            </a:r>
            <a:r>
              <a:rPr lang="ru-RU" sz="3200" dirty="0" err="1" smtClean="0"/>
              <a:t>мутацій</a:t>
            </a:r>
            <a:r>
              <a:rPr lang="ru-RU" sz="3200" dirty="0" smtClean="0"/>
              <a:t> </a:t>
            </a:r>
            <a:r>
              <a:rPr lang="ru-RU" sz="3200" dirty="0" err="1"/>
              <a:t>відносяться</a:t>
            </a:r>
            <a:r>
              <a:rPr lang="ru-RU" sz="3200" dirty="0" smtClean="0"/>
              <a:t>:</a:t>
            </a:r>
            <a:endParaRPr lang="ru-RU" sz="3200" dirty="0"/>
          </a:p>
          <a:p>
            <a:r>
              <a:rPr lang="ru-RU" sz="3200" spc="-150" dirty="0" err="1" smtClean="0"/>
              <a:t>Дублікації</a:t>
            </a:r>
            <a:r>
              <a:rPr lang="ru-RU" sz="3200" dirty="0" smtClean="0"/>
              <a:t> </a:t>
            </a:r>
            <a:r>
              <a:rPr lang="ru-RU" sz="3200" dirty="0"/>
              <a:t>- одна з </a:t>
            </a:r>
            <a:r>
              <a:rPr lang="ru-RU" sz="3200" dirty="0" err="1"/>
              <a:t>ділянок</a:t>
            </a:r>
            <a:r>
              <a:rPr lang="ru-RU" sz="3200" dirty="0"/>
              <a:t> </a:t>
            </a:r>
            <a:r>
              <a:rPr lang="ru-RU" sz="3200" dirty="0" err="1"/>
              <a:t>хромосоми</a:t>
            </a:r>
            <a:r>
              <a:rPr lang="ru-RU" sz="3200" dirty="0"/>
              <a:t> </a:t>
            </a:r>
            <a:r>
              <a:rPr lang="ru-RU" sz="3200" dirty="0" smtClean="0"/>
              <a:t>представлена </a:t>
            </a:r>
            <a:r>
              <a:rPr lang="ru-RU" sz="3200" dirty="0" err="1"/>
              <a:t>більше</a:t>
            </a:r>
            <a:r>
              <a:rPr lang="ru-RU" sz="3200" dirty="0"/>
              <a:t> одного </a:t>
            </a:r>
            <a:r>
              <a:rPr lang="ru-RU" sz="3200" dirty="0" smtClean="0"/>
              <a:t>разу;</a:t>
            </a:r>
            <a:endParaRPr lang="ru-RU" sz="3200" dirty="0"/>
          </a:p>
          <a:p>
            <a:r>
              <a:rPr lang="ru-RU" sz="3200" spc="-150" dirty="0" err="1" smtClean="0"/>
              <a:t>Делеція</a:t>
            </a:r>
            <a:r>
              <a:rPr lang="ru-RU" sz="3200" dirty="0" smtClean="0"/>
              <a:t> </a:t>
            </a:r>
            <a:r>
              <a:rPr lang="ru-RU" sz="3200" dirty="0"/>
              <a:t>- </a:t>
            </a:r>
            <a:r>
              <a:rPr lang="ru-RU" sz="3200" dirty="0" err="1"/>
              <a:t>втрачається</a:t>
            </a:r>
            <a:r>
              <a:rPr lang="ru-RU" sz="3200" dirty="0"/>
              <a:t> </a:t>
            </a:r>
            <a:r>
              <a:rPr lang="ru-RU" sz="3200" dirty="0" err="1"/>
              <a:t>внутрішній</a:t>
            </a:r>
            <a:r>
              <a:rPr lang="ru-RU" sz="3200" dirty="0"/>
              <a:t> </a:t>
            </a:r>
            <a:r>
              <a:rPr lang="ru-RU" sz="3200" dirty="0" err="1"/>
              <a:t>ділянка</a:t>
            </a:r>
            <a:r>
              <a:rPr lang="ru-RU" sz="3200" dirty="0"/>
              <a:t> </a:t>
            </a:r>
            <a:r>
              <a:rPr lang="ru-RU" sz="3200" dirty="0" err="1" smtClean="0"/>
              <a:t>хромосоми</a:t>
            </a:r>
            <a:r>
              <a:rPr lang="ru-RU" sz="3200" dirty="0" smtClean="0"/>
              <a:t>;</a:t>
            </a:r>
            <a:endParaRPr lang="ru-RU" sz="3200" dirty="0"/>
          </a:p>
          <a:p>
            <a:r>
              <a:rPr lang="ru-RU" sz="3200" spc="-150" dirty="0" err="1" smtClean="0"/>
              <a:t>Інверсія</a:t>
            </a:r>
            <a:r>
              <a:rPr lang="ru-RU" sz="3200" spc="-150" dirty="0" smtClean="0"/>
              <a:t> </a:t>
            </a:r>
            <a:r>
              <a:rPr lang="ru-RU" sz="3200" dirty="0" smtClean="0"/>
              <a:t>- повороти </a:t>
            </a:r>
            <a:r>
              <a:rPr lang="ru-RU" sz="3200" dirty="0" err="1"/>
              <a:t>ділянки</a:t>
            </a:r>
            <a:r>
              <a:rPr lang="ru-RU" sz="3200" dirty="0"/>
              <a:t> </a:t>
            </a:r>
            <a:r>
              <a:rPr lang="ru-RU" sz="3200" dirty="0" err="1"/>
              <a:t>хромосоми</a:t>
            </a:r>
            <a:r>
              <a:rPr lang="ru-RU" sz="3200" dirty="0"/>
              <a:t> на 180 </a:t>
            </a:r>
            <a:r>
              <a:rPr lang="ru-RU" sz="3200" dirty="0" err="1"/>
              <a:t>градусів</a:t>
            </a:r>
            <a:r>
              <a:rPr lang="ru-RU" sz="3200" dirty="0"/>
              <a:t>. </a:t>
            </a:r>
          </a:p>
        </p:txBody>
      </p:sp>
    </p:spTree>
    <p:extLst>
      <p:ext uri="{BB962C8B-B14F-4D97-AF65-F5344CB8AC3E}">
        <p14:creationId xmlns:p14="http://schemas.microsoft.com/office/powerpoint/2010/main" val="10041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527606"/>
            <a:ext cx="8229600" cy="610820"/>
          </a:xfrm>
        </p:spPr>
        <p:txBody>
          <a:bodyPr>
            <a:noAutofit/>
          </a:bodyPr>
          <a:lstStyle/>
          <a:p>
            <a:r>
              <a:rPr lang="uk-UA" dirty="0" smtClean="0"/>
              <a:t>Хромосомні мутації</a:t>
            </a:r>
            <a:endParaRPr lang="en-US" dirty="0"/>
          </a:p>
        </p:txBody>
      </p:sp>
      <p:sp>
        <p:nvSpPr>
          <p:cNvPr id="4" name="Объект 3"/>
          <p:cNvSpPr>
            <a:spLocks noGrp="1"/>
          </p:cNvSpPr>
          <p:nvPr>
            <p:ph idx="1"/>
          </p:nvPr>
        </p:nvSpPr>
        <p:spPr>
          <a:xfrm>
            <a:off x="63542" y="1572477"/>
            <a:ext cx="8695035" cy="5261460"/>
          </a:xfrm>
        </p:spPr>
        <p:txBody>
          <a:bodyPr>
            <a:noAutofit/>
          </a:bodyPr>
          <a:lstStyle/>
          <a:p>
            <a:pPr marL="0" indent="0">
              <a:buNone/>
            </a:pPr>
            <a:r>
              <a:rPr lang="ru-RU" sz="3200" dirty="0" err="1" smtClean="0"/>
              <a:t>Міжхромосомні</a:t>
            </a:r>
            <a:r>
              <a:rPr lang="ru-RU" sz="3200" dirty="0" smtClean="0"/>
              <a:t> </a:t>
            </a:r>
            <a:r>
              <a:rPr lang="ru-RU" sz="3200" dirty="0" err="1"/>
              <a:t>перебудови</a:t>
            </a:r>
            <a:r>
              <a:rPr lang="ru-RU" sz="3200" dirty="0"/>
              <a:t> (</a:t>
            </a:r>
            <a:r>
              <a:rPr lang="ru-RU" sz="3200" dirty="0" err="1"/>
              <a:t>їх</a:t>
            </a:r>
            <a:r>
              <a:rPr lang="ru-RU" sz="3200" dirty="0"/>
              <a:t> </a:t>
            </a:r>
            <a:r>
              <a:rPr lang="ru-RU" sz="3200" dirty="0" err="1"/>
              <a:t>ще</a:t>
            </a:r>
            <a:r>
              <a:rPr lang="ru-RU" sz="3200" dirty="0"/>
              <a:t> </a:t>
            </a:r>
            <a:r>
              <a:rPr lang="ru-RU" sz="3200" dirty="0" err="1"/>
              <a:t>називають</a:t>
            </a:r>
            <a:r>
              <a:rPr lang="ru-RU" sz="3200" dirty="0"/>
              <a:t> </a:t>
            </a:r>
            <a:r>
              <a:rPr lang="ru-RU" sz="3200" dirty="0" err="1"/>
              <a:t>транслокації</a:t>
            </a:r>
            <a:r>
              <a:rPr lang="ru-RU" sz="3200" dirty="0"/>
              <a:t>) </a:t>
            </a:r>
            <a:r>
              <a:rPr lang="ru-RU" sz="3200" dirty="0" err="1"/>
              <a:t>поділяються</a:t>
            </a:r>
            <a:r>
              <a:rPr lang="ru-RU" sz="3200" dirty="0"/>
              <a:t> на</a:t>
            </a:r>
            <a:r>
              <a:rPr lang="ru-RU" sz="3200" dirty="0" smtClean="0"/>
              <a:t>:</a:t>
            </a:r>
            <a:endParaRPr lang="ru-RU" sz="3200" dirty="0"/>
          </a:p>
          <a:p>
            <a:r>
              <a:rPr lang="ru-RU" sz="3200" spc="-150" dirty="0" err="1" smtClean="0"/>
              <a:t>Реципрокні</a:t>
            </a:r>
            <a:r>
              <a:rPr lang="ru-RU" sz="3200" dirty="0" smtClean="0"/>
              <a:t> </a:t>
            </a:r>
            <a:r>
              <a:rPr lang="ru-RU" sz="3200" dirty="0"/>
              <a:t>- </a:t>
            </a:r>
            <a:r>
              <a:rPr lang="ru-RU" sz="3200" dirty="0" err="1"/>
              <a:t>обмін</a:t>
            </a:r>
            <a:r>
              <a:rPr lang="ru-RU" sz="3200" dirty="0"/>
              <a:t> </a:t>
            </a:r>
            <a:r>
              <a:rPr lang="ru-RU" sz="3200" dirty="0" err="1"/>
              <a:t>ділянками</a:t>
            </a:r>
            <a:r>
              <a:rPr lang="ru-RU" sz="3200" dirty="0"/>
              <a:t> </a:t>
            </a:r>
            <a:r>
              <a:rPr lang="ru-RU" sz="3200" dirty="0" err="1"/>
              <a:t>негомологічних</a:t>
            </a:r>
            <a:r>
              <a:rPr lang="ru-RU" sz="3200" dirty="0"/>
              <a:t> </a:t>
            </a:r>
            <a:r>
              <a:rPr lang="ru-RU" sz="3200" dirty="0" smtClean="0"/>
              <a:t>хромосом;</a:t>
            </a:r>
            <a:endParaRPr lang="ru-RU" sz="3200" dirty="0"/>
          </a:p>
          <a:p>
            <a:r>
              <a:rPr lang="ru-RU" sz="3200" spc="-150" dirty="0" err="1" smtClean="0"/>
              <a:t>Нереципрокні</a:t>
            </a:r>
            <a:r>
              <a:rPr lang="ru-RU" sz="3200" dirty="0" smtClean="0"/>
              <a:t> </a:t>
            </a:r>
            <a:r>
              <a:rPr lang="ru-RU" sz="3200" dirty="0"/>
              <a:t>- </a:t>
            </a:r>
            <a:r>
              <a:rPr lang="ru-RU" sz="3200" dirty="0" err="1"/>
              <a:t>зміна</a:t>
            </a:r>
            <a:r>
              <a:rPr lang="ru-RU" sz="3200" dirty="0"/>
              <a:t> </a:t>
            </a:r>
            <a:r>
              <a:rPr lang="ru-RU" sz="3200" dirty="0" err="1"/>
              <a:t>положення</a:t>
            </a:r>
            <a:r>
              <a:rPr lang="ru-RU" sz="3200" dirty="0"/>
              <a:t> </a:t>
            </a:r>
            <a:r>
              <a:rPr lang="ru-RU" sz="3200" dirty="0" err="1"/>
              <a:t>ділянки</a:t>
            </a:r>
            <a:r>
              <a:rPr lang="ru-RU" sz="3200" dirty="0"/>
              <a:t> </a:t>
            </a:r>
            <a:r>
              <a:rPr lang="ru-RU" sz="3200" dirty="0" err="1" smtClean="0"/>
              <a:t>хромосоми</a:t>
            </a:r>
            <a:r>
              <a:rPr lang="ru-RU" sz="3200" dirty="0"/>
              <a:t>;</a:t>
            </a:r>
          </a:p>
          <a:p>
            <a:r>
              <a:rPr lang="ru-RU" sz="3200" spc="-150" dirty="0" err="1" smtClean="0"/>
              <a:t>Дицентричні</a:t>
            </a:r>
            <a:r>
              <a:rPr lang="ru-RU" sz="3200" dirty="0" smtClean="0"/>
              <a:t> </a:t>
            </a:r>
            <a:r>
              <a:rPr lang="ru-RU" sz="3200" dirty="0"/>
              <a:t>- </a:t>
            </a:r>
            <a:r>
              <a:rPr lang="ru-RU" sz="3200" dirty="0" err="1"/>
              <a:t>злиття</a:t>
            </a:r>
            <a:r>
              <a:rPr lang="ru-RU" sz="3200" dirty="0"/>
              <a:t> </a:t>
            </a:r>
            <a:r>
              <a:rPr lang="ru-RU" sz="3200" dirty="0" err="1"/>
              <a:t>фрагментів</a:t>
            </a:r>
            <a:r>
              <a:rPr lang="ru-RU" sz="3200" dirty="0"/>
              <a:t> </a:t>
            </a:r>
            <a:r>
              <a:rPr lang="ru-RU" sz="3200" dirty="0" err="1"/>
              <a:t>негомологічних</a:t>
            </a:r>
            <a:r>
              <a:rPr lang="ru-RU" sz="3200" dirty="0"/>
              <a:t> </a:t>
            </a:r>
            <a:r>
              <a:rPr lang="ru-RU" sz="3200" dirty="0" smtClean="0"/>
              <a:t>хромосом</a:t>
            </a:r>
            <a:r>
              <a:rPr lang="ru-RU" sz="3200" dirty="0"/>
              <a:t>;</a:t>
            </a:r>
          </a:p>
          <a:p>
            <a:r>
              <a:rPr lang="ru-RU" sz="3200" spc="-150" dirty="0" err="1" smtClean="0"/>
              <a:t>Центричні</a:t>
            </a:r>
            <a:r>
              <a:rPr lang="ru-RU" sz="3200" dirty="0" smtClean="0"/>
              <a:t> </a:t>
            </a:r>
            <a:r>
              <a:rPr lang="ru-RU" sz="3200" dirty="0"/>
              <a:t>- </a:t>
            </a:r>
            <a:r>
              <a:rPr lang="ru-RU" sz="3200" dirty="0" err="1"/>
              <a:t>злиття</a:t>
            </a:r>
            <a:r>
              <a:rPr lang="ru-RU" sz="3200" dirty="0"/>
              <a:t> </a:t>
            </a:r>
            <a:r>
              <a:rPr lang="ru-RU" sz="3200" dirty="0" err="1"/>
              <a:t>центромер</a:t>
            </a:r>
            <a:r>
              <a:rPr lang="ru-RU" sz="3200" dirty="0"/>
              <a:t> </a:t>
            </a:r>
            <a:r>
              <a:rPr lang="ru-RU" sz="3200" dirty="0" err="1"/>
              <a:t>негомологічних</a:t>
            </a:r>
            <a:r>
              <a:rPr lang="ru-RU" sz="3200" dirty="0"/>
              <a:t> хромосом.</a:t>
            </a:r>
          </a:p>
        </p:txBody>
      </p:sp>
    </p:spTree>
    <p:extLst>
      <p:ext uri="{BB962C8B-B14F-4D97-AF65-F5344CB8AC3E}">
        <p14:creationId xmlns:p14="http://schemas.microsoft.com/office/powerpoint/2010/main" val="2161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367</Words>
  <Application>Microsoft Office PowerPoint</Application>
  <PresentationFormat>Экран (4:3)</PresentationFormat>
  <Paragraphs>41</Paragraphs>
  <Slides>11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Office Theme</vt:lpstr>
      <vt:lpstr>Мутації</vt:lpstr>
      <vt:lpstr>Що називають мутаціями?</vt:lpstr>
      <vt:lpstr>Види мутацій</vt:lpstr>
      <vt:lpstr>Презентация PowerPoint</vt:lpstr>
      <vt:lpstr>Презентация PowerPoint</vt:lpstr>
      <vt:lpstr>Презентация PowerPoint</vt:lpstr>
      <vt:lpstr>Презентация PowerPoint</vt:lpstr>
      <vt:lpstr>Хромосомні мутації</vt:lpstr>
      <vt:lpstr>Хромосомні мутації</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ПК</cp:lastModifiedBy>
  <cp:revision>49</cp:revision>
  <dcterms:created xsi:type="dcterms:W3CDTF">2013-08-21T19:17:07Z</dcterms:created>
  <dcterms:modified xsi:type="dcterms:W3CDTF">2015-02-07T19:43:00Z</dcterms:modified>
</cp:coreProperties>
</file>