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C9BD255C-740D-4BFE-A60D-37750E3706A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9BD255C-740D-4BFE-A60D-37750E3706A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9BD255C-740D-4BFE-A60D-37750E3706A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893959E6-847B-4937-8C3D-49CDB5BA4EF3}" type="datetimeFigureOut">
              <a:rPr lang="uk-UA" smtClean="0"/>
              <a:pPr/>
              <a:t>03.11.2013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C9BD255C-740D-4BFE-A60D-37750E3706A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3959E6-847B-4937-8C3D-49CDB5BA4EF3}" type="datetimeFigureOut">
              <a:rPr lang="uk-UA" smtClean="0"/>
              <a:pPr/>
              <a:t>03.11.2013</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BD255C-740D-4BFE-A60D-37750E3706A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0"/>
            <a:ext cx="7772400" cy="1470025"/>
          </a:xfrm>
        </p:spPr>
        <p:txBody>
          <a:bodyPr>
            <a:normAutofit/>
          </a:bodyPr>
          <a:lstStyle/>
          <a:p>
            <a:r>
              <a:rPr lang="en-US" sz="66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My future profession</a:t>
            </a:r>
            <a:endParaRPr lang="ru-RU" sz="6600"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Підзаголовок 2"/>
          <p:cNvSpPr>
            <a:spLocks noGrp="1"/>
          </p:cNvSpPr>
          <p:nvPr>
            <p:ph type="subTitle" idx="1"/>
          </p:nvPr>
        </p:nvSpPr>
        <p:spPr>
          <a:xfrm>
            <a:off x="3995936" y="1412776"/>
            <a:ext cx="5148064" cy="5157192"/>
          </a:xfrm>
        </p:spPr>
        <p:txBody>
          <a:bodyPr>
            <a:normAutofit/>
          </a:bodyPr>
          <a:lstStyle/>
          <a:p>
            <a:pPr algn="just"/>
            <a:r>
              <a:rPr lang="en-US" sz="2800" dirty="0" smtClean="0">
                <a:solidFill>
                  <a:schemeClr val="accent6">
                    <a:lumMod val="40000"/>
                    <a:lumOff val="60000"/>
                  </a:schemeClr>
                </a:solidFill>
                <a:latin typeface="Andalus" pitchFamily="18" charset="-78"/>
                <a:cs typeface="Andalus" pitchFamily="18" charset="-78"/>
              </a:rPr>
              <a:t>I have been asked throughout my life by my family and close </a:t>
            </a:r>
            <a:r>
              <a:rPr lang="en-US" sz="2800" dirty="0" smtClean="0">
                <a:solidFill>
                  <a:schemeClr val="accent6">
                    <a:lumMod val="40000"/>
                    <a:lumOff val="60000"/>
                  </a:schemeClr>
                </a:solidFill>
                <a:latin typeface="Andalus" pitchFamily="18" charset="-78"/>
                <a:cs typeface="Andalus" pitchFamily="18" charset="-78"/>
              </a:rPr>
              <a:t>friends</a:t>
            </a:r>
            <a:r>
              <a:rPr lang="en-US" sz="2800" dirty="0" smtClean="0">
                <a:solidFill>
                  <a:schemeClr val="accent6">
                    <a:lumMod val="40000"/>
                    <a:lumOff val="60000"/>
                  </a:schemeClr>
                </a:solidFill>
                <a:latin typeface="Andalus" pitchFamily="18" charset="-78"/>
                <a:cs typeface="Andalus" pitchFamily="18" charset="-78"/>
              </a:rPr>
              <a:t> about my way of contributing to social prosperity. In my opinion, it is a very important question the answer to which I have discovered for myself in my future profession.</a:t>
            </a:r>
            <a:endParaRPr lang="ru-RU" sz="2800" dirty="0">
              <a:solidFill>
                <a:schemeClr val="accent6">
                  <a:lumMod val="40000"/>
                  <a:lumOff val="60000"/>
                </a:schemeClr>
              </a:solidFill>
              <a:cs typeface="Andalus" pitchFamily="18" charset="-78"/>
            </a:endParaRPr>
          </a:p>
        </p:txBody>
      </p:sp>
      <p:pic>
        <p:nvPicPr>
          <p:cNvPr id="26626" name="Picture 2" descr="https://encrypted-tbn3.gstatic.com/images?q=tbn:ANd9GcQYNqZbtyzXBUTWTcztf4YRZTFLsNFFkPFQn0mLtLXGSnEcQWxR"/>
          <p:cNvPicPr>
            <a:picLocks noChangeAspect="1" noChangeArrowheads="1"/>
          </p:cNvPicPr>
          <p:nvPr/>
        </p:nvPicPr>
        <p:blipFill>
          <a:blip r:embed="rId2" cstate="print"/>
          <a:srcRect/>
          <a:stretch>
            <a:fillRect/>
          </a:stretch>
        </p:blipFill>
        <p:spPr bwMode="auto">
          <a:xfrm>
            <a:off x="4860032" y="4941168"/>
            <a:ext cx="3693154" cy="1719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6628" name="Picture 4" descr="http://www.milov.info/uploads/posts/2013-07/1373222998_______.jpg"/>
          <p:cNvPicPr>
            <a:picLocks noChangeAspect="1" noChangeArrowheads="1"/>
          </p:cNvPicPr>
          <p:nvPr/>
        </p:nvPicPr>
        <p:blipFill>
          <a:blip r:embed="rId3" cstate="print"/>
          <a:srcRect/>
          <a:stretch>
            <a:fillRect/>
          </a:stretch>
        </p:blipFill>
        <p:spPr bwMode="auto">
          <a:xfrm>
            <a:off x="179512" y="1628800"/>
            <a:ext cx="3758131" cy="3096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404664"/>
            <a:ext cx="8229600" cy="1143000"/>
          </a:xfrm>
        </p:spPr>
        <p:txBody>
          <a:bodyPr>
            <a:normAutofit/>
          </a:bodyPr>
          <a:lstStyle/>
          <a:p>
            <a:r>
              <a:rPr lang="en-US" sz="48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 want to become a  doctor!</a:t>
            </a:r>
            <a:endParaRPr lang="ru-RU" sz="48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 name="Місце для вмісту 1"/>
          <p:cNvSpPr>
            <a:spLocks noGrp="1"/>
          </p:cNvSpPr>
          <p:nvPr>
            <p:ph idx="1"/>
          </p:nvPr>
        </p:nvSpPr>
        <p:spPr>
          <a:xfrm>
            <a:off x="-252536" y="1700808"/>
            <a:ext cx="5184576" cy="4680520"/>
          </a:xfrm>
        </p:spPr>
        <p:txBody>
          <a:bodyPr>
            <a:noAutofit/>
          </a:bodyPr>
          <a:lstStyle/>
          <a:p>
            <a:pPr algn="just">
              <a:buNone/>
            </a:pPr>
            <a:r>
              <a:rPr lang="en-US" sz="3200" b="1" dirty="0" smtClean="0">
                <a:solidFill>
                  <a:schemeClr val="accent4">
                    <a:lumMod val="75000"/>
                  </a:schemeClr>
                </a:solidFill>
                <a:latin typeface="Andalus" pitchFamily="18" charset="-78"/>
                <a:cs typeface="Andalus" pitchFamily="18" charset="-78"/>
              </a:rPr>
              <a:t> </a:t>
            </a:r>
            <a:r>
              <a:rPr lang="en-US" sz="3200" b="1" dirty="0" smtClean="0">
                <a:solidFill>
                  <a:schemeClr val="accent4">
                    <a:lumMod val="75000"/>
                  </a:schemeClr>
                </a:solidFill>
                <a:latin typeface="Andalus" pitchFamily="18" charset="-78"/>
                <a:cs typeface="Andalus" pitchFamily="18" charset="-78"/>
              </a:rPr>
              <a:t>     I </a:t>
            </a:r>
            <a:r>
              <a:rPr lang="en-US" sz="3200" b="1" dirty="0" smtClean="0">
                <a:solidFill>
                  <a:schemeClr val="accent4">
                    <a:lumMod val="75000"/>
                  </a:schemeClr>
                </a:solidFill>
                <a:latin typeface="Andalus" pitchFamily="18" charset="-78"/>
                <a:cs typeface="Andalus" pitchFamily="18" charset="-78"/>
              </a:rPr>
              <a:t>want to be a successful doctor whose main purpose in life is to be of great use for maintaining healthcare. However, this serious decision made me feel very nervous of my future, and even propelled to ask myself whether it is really a goal of my life.</a:t>
            </a:r>
            <a:endParaRPr lang="ru-RU" sz="3200" b="1" dirty="0">
              <a:solidFill>
                <a:schemeClr val="accent4">
                  <a:lumMod val="75000"/>
                </a:schemeClr>
              </a:solidFill>
              <a:cs typeface="Andalus" pitchFamily="18" charset="-78"/>
            </a:endParaRPr>
          </a:p>
        </p:txBody>
      </p:sp>
      <p:pic>
        <p:nvPicPr>
          <p:cNvPr id="13314" name="Picture 2" descr="http://www.izuminki.com/images/professiya-po-znaku-zodiaka/7.jpg"/>
          <p:cNvPicPr>
            <a:picLocks noChangeAspect="1" noChangeArrowheads="1"/>
          </p:cNvPicPr>
          <p:nvPr/>
        </p:nvPicPr>
        <p:blipFill>
          <a:blip r:embed="rId2" cstate="print"/>
          <a:srcRect/>
          <a:stretch>
            <a:fillRect/>
          </a:stretch>
        </p:blipFill>
        <p:spPr bwMode="auto">
          <a:xfrm>
            <a:off x="4932040" y="2492896"/>
            <a:ext cx="4002417" cy="324036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544" y="1700808"/>
            <a:ext cx="5904656" cy="1143000"/>
          </a:xfrm>
        </p:spPr>
        <p:txBody>
          <a:bodyPr>
            <a:noAutofit/>
          </a:bodyPr>
          <a:lstStyle/>
          <a:p>
            <a:pPr algn="ctr"/>
            <a:r>
              <a:rPr lang="en-US" sz="4400" b="1" dirty="0" smtClean="0">
                <a:ln w="12700">
                  <a:solidFill>
                    <a:schemeClr val="tx2">
                      <a:satMod val="155000"/>
                    </a:schemeClr>
                  </a:solidFill>
                  <a:prstDash val="solid"/>
                </a:ln>
                <a:solidFill>
                  <a:schemeClr val="accent5">
                    <a:lumMod val="40000"/>
                    <a:lumOff val="60000"/>
                  </a:schemeClr>
                </a:solidFill>
                <a:effectLst>
                  <a:outerShdw blurRad="41275" dist="20320" dir="1800000" algn="tl" rotWithShape="0">
                    <a:srgbClr val="000000">
                      <a:alpha val="40000"/>
                    </a:srgbClr>
                  </a:outerShdw>
                </a:effectLst>
              </a:rPr>
              <a:t>What </a:t>
            </a:r>
            <a:r>
              <a:rPr lang="en-US" sz="4400" b="1" dirty="0" smtClean="0">
                <a:ln w="12700">
                  <a:solidFill>
                    <a:schemeClr val="tx2">
                      <a:satMod val="155000"/>
                    </a:schemeClr>
                  </a:solidFill>
                  <a:prstDash val="solid"/>
                </a:ln>
                <a:solidFill>
                  <a:schemeClr val="accent5">
                    <a:lumMod val="40000"/>
                    <a:lumOff val="60000"/>
                  </a:schemeClr>
                </a:solidFill>
                <a:effectLst>
                  <a:outerShdw blurRad="41275" dist="20320" dir="1800000" algn="tl" rotWithShape="0">
                    <a:srgbClr val="000000">
                      <a:alpha val="40000"/>
                    </a:srgbClr>
                  </a:outerShdw>
                </a:effectLst>
              </a:rPr>
              <a:t>qualities </a:t>
            </a:r>
            <a:r>
              <a:rPr lang="en-US" sz="4400" b="1" dirty="0" smtClean="0">
                <a:ln w="12700">
                  <a:solidFill>
                    <a:schemeClr val="tx2">
                      <a:satMod val="155000"/>
                    </a:schemeClr>
                  </a:solidFill>
                  <a:prstDash val="solid"/>
                </a:ln>
                <a:solidFill>
                  <a:schemeClr val="accent5">
                    <a:lumMod val="40000"/>
                    <a:lumOff val="60000"/>
                  </a:schemeClr>
                </a:solidFill>
                <a:effectLst>
                  <a:outerShdw blurRad="41275" dist="20320" dir="1800000" algn="tl" rotWithShape="0">
                    <a:srgbClr val="000000">
                      <a:alpha val="40000"/>
                    </a:srgbClr>
                  </a:outerShdw>
                </a:effectLst>
              </a:rPr>
              <a:t>does a </a:t>
            </a:r>
            <a:r>
              <a:rPr lang="en-US" sz="4400" b="1" dirty="0" smtClean="0">
                <a:ln w="12700">
                  <a:solidFill>
                    <a:schemeClr val="tx2">
                      <a:satMod val="155000"/>
                    </a:schemeClr>
                  </a:solidFill>
                  <a:prstDash val="solid"/>
                </a:ln>
                <a:solidFill>
                  <a:schemeClr val="accent5">
                    <a:lumMod val="40000"/>
                    <a:lumOff val="60000"/>
                  </a:schemeClr>
                </a:solidFill>
                <a:effectLst>
                  <a:outerShdw blurRad="41275" dist="20320" dir="1800000" algn="tl" rotWithShape="0">
                    <a:srgbClr val="000000">
                      <a:alpha val="40000"/>
                    </a:srgbClr>
                  </a:outerShdw>
                </a:effectLst>
              </a:rPr>
              <a:t>doctor must have?</a:t>
            </a:r>
            <a:endParaRPr lang="ru-RU" sz="4400" b="1" dirty="0">
              <a:ln w="12700">
                <a:solidFill>
                  <a:schemeClr val="tx2">
                    <a:satMod val="155000"/>
                  </a:schemeClr>
                </a:solidFill>
                <a:prstDash val="solid"/>
              </a:ln>
              <a:solidFill>
                <a:schemeClr val="accent5">
                  <a:lumMod val="40000"/>
                  <a:lumOff val="60000"/>
                </a:schemeClr>
              </a:solidFill>
              <a:effectLst>
                <a:outerShdw blurRad="41275" dist="20320" dir="1800000" algn="tl" rotWithShape="0">
                  <a:srgbClr val="000000">
                    <a:alpha val="40000"/>
                  </a:srgbClr>
                </a:outerShdw>
              </a:effectLst>
            </a:endParaRPr>
          </a:p>
        </p:txBody>
      </p:sp>
      <p:sp>
        <p:nvSpPr>
          <p:cNvPr id="3" name="Місце для вмісту 2"/>
          <p:cNvSpPr>
            <a:spLocks noGrp="1"/>
          </p:cNvSpPr>
          <p:nvPr>
            <p:ph idx="1"/>
          </p:nvPr>
        </p:nvSpPr>
        <p:spPr>
          <a:xfrm>
            <a:off x="0" y="4005064"/>
            <a:ext cx="8676456" cy="2592288"/>
          </a:xfrm>
        </p:spPr>
        <p:txBody>
          <a:bodyPr>
            <a:normAutofit lnSpcReduction="10000"/>
          </a:bodyPr>
          <a:lstStyle/>
          <a:p>
            <a:pPr algn="just">
              <a:buNone/>
            </a:pPr>
            <a:r>
              <a:rPr lang="en-US" b="1" dirty="0" smtClean="0">
                <a:solidFill>
                  <a:schemeClr val="accent4">
                    <a:lumMod val="75000"/>
                  </a:schemeClr>
                </a:solidFill>
                <a:latin typeface="Andalus" pitchFamily="18" charset="-78"/>
                <a:cs typeface="Andalus" pitchFamily="18" charset="-78"/>
              </a:rPr>
              <a:t>   To </a:t>
            </a:r>
            <a:r>
              <a:rPr lang="en-US" b="1" dirty="0" smtClean="0">
                <a:solidFill>
                  <a:schemeClr val="accent4">
                    <a:lumMod val="75000"/>
                  </a:schemeClr>
                </a:solidFill>
                <a:latin typeface="Andalus" pitchFamily="18" charset="-78"/>
                <a:cs typeface="Andalus" pitchFamily="18" charset="-78"/>
              </a:rPr>
              <a:t>become a doctor I must be good at studies because a doctor is needed and responsible profession</a:t>
            </a:r>
            <a:r>
              <a:rPr lang="en-US" b="1" dirty="0" smtClean="0">
                <a:solidFill>
                  <a:schemeClr val="accent4">
                    <a:lumMod val="75000"/>
                  </a:schemeClr>
                </a:solidFill>
                <a:latin typeface="Andalus" pitchFamily="18" charset="-78"/>
                <a:cs typeface="Andalus" pitchFamily="18" charset="-78"/>
              </a:rPr>
              <a:t>.</a:t>
            </a:r>
          </a:p>
          <a:p>
            <a:pPr algn="just">
              <a:buNone/>
            </a:pPr>
            <a:r>
              <a:rPr lang="en-US" b="1" dirty="0" smtClean="0">
                <a:solidFill>
                  <a:schemeClr val="accent4">
                    <a:lumMod val="75000"/>
                  </a:schemeClr>
                </a:solidFill>
                <a:latin typeface="Andalus" pitchFamily="18" charset="-78"/>
                <a:cs typeface="Andalus" pitchFamily="18" charset="-78"/>
              </a:rPr>
              <a:t> </a:t>
            </a:r>
            <a:r>
              <a:rPr lang="en-US" b="1" dirty="0" smtClean="0">
                <a:solidFill>
                  <a:schemeClr val="accent4">
                    <a:lumMod val="75000"/>
                  </a:schemeClr>
                </a:solidFill>
                <a:latin typeface="Andalus" pitchFamily="18" charset="-78"/>
                <a:cs typeface="Andalus" pitchFamily="18" charset="-78"/>
              </a:rPr>
              <a:t>  We </a:t>
            </a:r>
            <a:r>
              <a:rPr lang="en-US" b="1" dirty="0" smtClean="0">
                <a:solidFill>
                  <a:schemeClr val="accent4">
                    <a:lumMod val="75000"/>
                  </a:schemeClr>
                </a:solidFill>
                <a:latin typeface="Andalus" pitchFamily="18" charset="-78"/>
                <a:cs typeface="Andalus" pitchFamily="18" charset="-78"/>
              </a:rPr>
              <a:t>trust doctors the main what we have – our life and that’s why a doctor must be </a:t>
            </a:r>
            <a:r>
              <a:rPr lang="en-US" b="1" dirty="0" smtClean="0">
                <a:solidFill>
                  <a:schemeClr val="accent4">
                    <a:lumMod val="75000"/>
                  </a:schemeClr>
                </a:solidFill>
                <a:latin typeface="Andalus" pitchFamily="18" charset="-78"/>
                <a:cs typeface="Andalus" pitchFamily="18" charset="-78"/>
              </a:rPr>
              <a:t>a qualified </a:t>
            </a:r>
            <a:r>
              <a:rPr lang="en-US" b="1" dirty="0" smtClean="0">
                <a:solidFill>
                  <a:schemeClr val="accent4">
                    <a:lumMod val="75000"/>
                  </a:schemeClr>
                </a:solidFill>
                <a:latin typeface="Andalus" pitchFamily="18" charset="-78"/>
                <a:cs typeface="Andalus" pitchFamily="18" charset="-78"/>
              </a:rPr>
              <a:t>specialist. </a:t>
            </a:r>
            <a:r>
              <a:rPr lang="en-US" b="1" dirty="0" smtClean="0">
                <a:solidFill>
                  <a:schemeClr val="accent4">
                    <a:lumMod val="75000"/>
                  </a:schemeClr>
                </a:solidFill>
                <a:latin typeface="Andalus" pitchFamily="18" charset="-78"/>
                <a:cs typeface="Andalus" pitchFamily="18" charset="-78"/>
              </a:rPr>
              <a:t>          </a:t>
            </a:r>
            <a:r>
              <a:rPr lang="en-US" b="1" dirty="0" smtClean="0">
                <a:solidFill>
                  <a:schemeClr val="accent4">
                    <a:lumMod val="75000"/>
                  </a:schemeClr>
                </a:solidFill>
                <a:latin typeface="Andalus" pitchFamily="18" charset="-78"/>
                <a:cs typeface="Andalus" pitchFamily="18" charset="-78"/>
              </a:rPr>
              <a:t> </a:t>
            </a:r>
            <a:r>
              <a:rPr lang="en-US" b="1" dirty="0" smtClean="0">
                <a:solidFill>
                  <a:schemeClr val="accent4">
                    <a:lumMod val="75000"/>
                  </a:schemeClr>
                </a:solidFill>
                <a:latin typeface="Andalus" pitchFamily="18" charset="-78"/>
                <a:cs typeface="Andalus" pitchFamily="18" charset="-78"/>
              </a:rPr>
              <a:t>      </a:t>
            </a:r>
          </a:p>
          <a:p>
            <a:pPr algn="just">
              <a:buNone/>
            </a:pPr>
            <a:r>
              <a:rPr lang="en-US" b="1" dirty="0" smtClean="0">
                <a:solidFill>
                  <a:schemeClr val="accent4">
                    <a:lumMod val="75000"/>
                  </a:schemeClr>
                </a:solidFill>
                <a:latin typeface="Andalus" pitchFamily="18" charset="-78"/>
                <a:cs typeface="Andalus" pitchFamily="18" charset="-78"/>
              </a:rPr>
              <a:t> </a:t>
            </a:r>
            <a:r>
              <a:rPr lang="en-US" b="1" dirty="0" smtClean="0">
                <a:solidFill>
                  <a:schemeClr val="accent4">
                    <a:lumMod val="75000"/>
                  </a:schemeClr>
                </a:solidFill>
                <a:latin typeface="Andalus" pitchFamily="18" charset="-78"/>
                <a:cs typeface="Andalus" pitchFamily="18" charset="-78"/>
              </a:rPr>
              <a:t>   He </a:t>
            </a:r>
            <a:r>
              <a:rPr lang="en-US" b="1" dirty="0" smtClean="0">
                <a:solidFill>
                  <a:schemeClr val="accent4">
                    <a:lumMod val="75000"/>
                  </a:schemeClr>
                </a:solidFill>
                <a:latin typeface="Andalus" pitchFamily="18" charset="-78"/>
                <a:cs typeface="Andalus" pitchFamily="18" charset="-78"/>
              </a:rPr>
              <a:t>must help people at any time of the day. </a:t>
            </a:r>
            <a:endParaRPr lang="en-US" b="1" dirty="0" smtClean="0">
              <a:solidFill>
                <a:schemeClr val="accent4">
                  <a:lumMod val="75000"/>
                </a:schemeClr>
              </a:solidFill>
              <a:latin typeface="Andalus" pitchFamily="18" charset="-78"/>
              <a:cs typeface="Andalus" pitchFamily="18" charset="-78"/>
            </a:endParaRPr>
          </a:p>
          <a:p>
            <a:pPr algn="just">
              <a:buNone/>
            </a:pPr>
            <a:r>
              <a:rPr lang="en-US" b="1" dirty="0" smtClean="0">
                <a:solidFill>
                  <a:schemeClr val="accent4">
                    <a:lumMod val="75000"/>
                  </a:schemeClr>
                </a:solidFill>
                <a:latin typeface="Andalus" pitchFamily="18" charset="-78"/>
                <a:cs typeface="Andalus" pitchFamily="18" charset="-78"/>
              </a:rPr>
              <a:t> </a:t>
            </a:r>
            <a:r>
              <a:rPr lang="en-US" b="1" dirty="0" smtClean="0">
                <a:solidFill>
                  <a:schemeClr val="accent4">
                    <a:lumMod val="75000"/>
                  </a:schemeClr>
                </a:solidFill>
                <a:latin typeface="Andalus" pitchFamily="18" charset="-78"/>
                <a:cs typeface="Andalus" pitchFamily="18" charset="-78"/>
              </a:rPr>
              <a:t>   A </a:t>
            </a:r>
            <a:r>
              <a:rPr lang="en-US" b="1" dirty="0" smtClean="0">
                <a:solidFill>
                  <a:schemeClr val="accent4">
                    <a:lumMod val="75000"/>
                  </a:schemeClr>
                </a:solidFill>
                <a:latin typeface="Andalus" pitchFamily="18" charset="-78"/>
                <a:cs typeface="Andalus" pitchFamily="18" charset="-78"/>
              </a:rPr>
              <a:t>doctor can’t make a mistake. </a:t>
            </a:r>
            <a:endParaRPr lang="ru-RU" b="1" dirty="0">
              <a:solidFill>
                <a:schemeClr val="accent4">
                  <a:lumMod val="75000"/>
                </a:schemeClr>
              </a:solidFill>
              <a:cs typeface="Andalus" pitchFamily="18" charset="-78"/>
            </a:endParaRPr>
          </a:p>
        </p:txBody>
      </p:sp>
      <p:pic>
        <p:nvPicPr>
          <p:cNvPr id="39938" name="Picture 2" descr="http://www.eco-way.org/wp-content/uploads/2011/01/aibolit.jpg"/>
          <p:cNvPicPr>
            <a:picLocks noChangeAspect="1" noChangeArrowheads="1"/>
          </p:cNvPicPr>
          <p:nvPr/>
        </p:nvPicPr>
        <p:blipFill>
          <a:blip r:embed="rId2" cstate="print"/>
          <a:srcRect/>
          <a:stretch>
            <a:fillRect/>
          </a:stretch>
        </p:blipFill>
        <p:spPr bwMode="auto">
          <a:xfrm>
            <a:off x="5292080" y="404664"/>
            <a:ext cx="3217539" cy="3573016"/>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11560" y="980728"/>
            <a:ext cx="8532440" cy="2520280"/>
          </a:xfrm>
        </p:spPr>
        <p:txBody>
          <a:bodyPr>
            <a:normAutofit/>
          </a:bodyPr>
          <a:lstStyle/>
          <a:p>
            <a:pPr algn="just">
              <a:buNone/>
            </a:pPr>
            <a:r>
              <a:rPr lang="en-US" dirty="0" smtClean="0">
                <a:solidFill>
                  <a:schemeClr val="tx2"/>
                </a:solidFill>
                <a:latin typeface="Andalus" pitchFamily="18" charset="-78"/>
                <a:cs typeface="Andalus" pitchFamily="18" charset="-78"/>
              </a:rPr>
              <a:t>   </a:t>
            </a:r>
            <a:r>
              <a:rPr lang="en-US" dirty="0" smtClean="0">
                <a:solidFill>
                  <a:schemeClr val="tx2"/>
                </a:solidFill>
                <a:latin typeface="Andalus" pitchFamily="18" charset="-78"/>
                <a:cs typeface="Andalus" pitchFamily="18" charset="-78"/>
              </a:rPr>
              <a:t>Whenever I get sick, I remain confident in the fact that regardless of any damage to my health my life is not in danger. Luckily, I have never been in a serious accident with strong </a:t>
            </a:r>
            <a:r>
              <a:rPr lang="en-US" dirty="0" smtClean="0">
                <a:solidFill>
                  <a:schemeClr val="tx2"/>
                </a:solidFill>
                <a:latin typeface="Andalus" pitchFamily="18" charset="-78"/>
                <a:cs typeface="Andalus" pitchFamily="18" charset="-78"/>
              </a:rPr>
              <a:t>consequences. I </a:t>
            </a:r>
            <a:r>
              <a:rPr lang="en-US" dirty="0" smtClean="0">
                <a:solidFill>
                  <a:schemeClr val="tx2"/>
                </a:solidFill>
                <a:latin typeface="Andalus" pitchFamily="18" charset="-78"/>
                <a:cs typeface="Andalus" pitchFamily="18" charset="-78"/>
              </a:rPr>
              <a:t>lead a healthy </a:t>
            </a:r>
            <a:r>
              <a:rPr lang="en-US" dirty="0" smtClean="0">
                <a:solidFill>
                  <a:schemeClr val="tx2"/>
                </a:solidFill>
                <a:latin typeface="Andalus" pitchFamily="18" charset="-78"/>
                <a:cs typeface="Andalus" pitchFamily="18" charset="-78"/>
              </a:rPr>
              <a:t>lifestyle.</a:t>
            </a:r>
            <a:endParaRPr lang="ru-RU" dirty="0">
              <a:solidFill>
                <a:schemeClr val="tx2"/>
              </a:solidFill>
              <a:cs typeface="Andalus" pitchFamily="18" charset="-78"/>
            </a:endParaRPr>
          </a:p>
        </p:txBody>
      </p:sp>
      <p:pic>
        <p:nvPicPr>
          <p:cNvPr id="41986" name="Picture 2" descr="http://artlife.rv.ua/uploads/Image/articles/1762656.jpg"/>
          <p:cNvPicPr>
            <a:picLocks noChangeAspect="1" noChangeArrowheads="1"/>
          </p:cNvPicPr>
          <p:nvPr/>
        </p:nvPicPr>
        <p:blipFill>
          <a:blip r:embed="rId2" cstate="print"/>
          <a:srcRect/>
          <a:stretch>
            <a:fillRect/>
          </a:stretch>
        </p:blipFill>
        <p:spPr bwMode="auto">
          <a:xfrm>
            <a:off x="1331640" y="2780928"/>
            <a:ext cx="6089152" cy="31187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764704"/>
            <a:ext cx="6696744" cy="926976"/>
          </a:xfrm>
        </p:spPr>
        <p:txBody>
          <a:bodyPr>
            <a:noAutofit/>
          </a:bodyPr>
          <a:lstStyle/>
          <a:p>
            <a:r>
              <a:rPr lang="en-US" sz="6600" b="1" spc="50" dirty="0" smtClean="0">
                <a:ln w="12700" cmpd="sng">
                  <a:solidFill>
                    <a:schemeClr val="accent6">
                      <a:satMod val="120000"/>
                      <a:shade val="80000"/>
                    </a:schemeClr>
                  </a:solidFill>
                  <a:prstDash val="solid"/>
                </a:ln>
                <a:solidFill>
                  <a:schemeClr val="accent6">
                    <a:lumMod val="60000"/>
                    <a:lumOff val="40000"/>
                  </a:schemeClr>
                </a:solidFill>
                <a:effectLst>
                  <a:glow rad="53100">
                    <a:schemeClr val="accent6">
                      <a:satMod val="180000"/>
                      <a:alpha val="30000"/>
                    </a:schemeClr>
                  </a:glow>
                </a:effectLst>
              </a:rPr>
              <a:t>Reach your goals!</a:t>
            </a:r>
            <a:endParaRPr lang="ru-RU" sz="6600" b="1" spc="50" dirty="0">
              <a:ln w="12700" cmpd="sng">
                <a:solidFill>
                  <a:schemeClr val="accent6">
                    <a:satMod val="120000"/>
                    <a:shade val="80000"/>
                  </a:schemeClr>
                </a:solidFill>
                <a:prstDash val="solid"/>
              </a:ln>
              <a:solidFill>
                <a:schemeClr val="accent6">
                  <a:lumMod val="60000"/>
                  <a:lumOff val="40000"/>
                </a:schemeClr>
              </a:solidFill>
              <a:effectLst>
                <a:glow rad="53100">
                  <a:schemeClr val="accent6">
                    <a:satMod val="180000"/>
                    <a:alpha val="30000"/>
                  </a:schemeClr>
                </a:glow>
              </a:effectLst>
            </a:endParaRPr>
          </a:p>
        </p:txBody>
      </p:sp>
      <p:sp>
        <p:nvSpPr>
          <p:cNvPr id="3" name="Місце для вмісту 2"/>
          <p:cNvSpPr>
            <a:spLocks noGrp="1"/>
          </p:cNvSpPr>
          <p:nvPr>
            <p:ph idx="1"/>
          </p:nvPr>
        </p:nvSpPr>
        <p:spPr>
          <a:xfrm>
            <a:off x="3661048" y="1916832"/>
            <a:ext cx="5482952" cy="4661872"/>
          </a:xfrm>
        </p:spPr>
        <p:txBody>
          <a:bodyPr>
            <a:normAutofit/>
          </a:bodyPr>
          <a:lstStyle/>
          <a:p>
            <a:pPr algn="just">
              <a:buNone/>
            </a:pPr>
            <a:r>
              <a:rPr lang="en-US" sz="2000" dirty="0" smtClean="0">
                <a:solidFill>
                  <a:schemeClr val="accent4">
                    <a:lumMod val="50000"/>
                  </a:schemeClr>
                </a:solidFill>
              </a:rPr>
              <a:t>        So </a:t>
            </a:r>
            <a:r>
              <a:rPr lang="en-US" sz="2000" dirty="0" smtClean="0">
                <a:solidFill>
                  <a:schemeClr val="accent4">
                    <a:lumMod val="50000"/>
                  </a:schemeClr>
                </a:solidFill>
              </a:rPr>
              <a:t>far I have not decided what kind of a doctor I want to be. Whether I once become a surgeon, pediatrician, or physician, all I know now is that I certainly want to become one of those people who are exalted by people for the job that they do. It can take years of studying, taking very expensive courses, getting a loan in the bank for the purpose of paying tuition, and going through many obstacles on the way to obtain a diploma of a qualified specialist. However, I believe that as long as it is what I set as my life’s aim, I am able to </a:t>
            </a:r>
            <a:r>
              <a:rPr lang="en-US" sz="2000" dirty="0" err="1" smtClean="0">
                <a:solidFill>
                  <a:schemeClr val="accent4">
                    <a:lumMod val="50000"/>
                  </a:schemeClr>
                </a:solidFill>
              </a:rPr>
              <a:t>fulfil</a:t>
            </a:r>
            <a:r>
              <a:rPr lang="en-US" sz="2000" dirty="0" smtClean="0">
                <a:solidFill>
                  <a:schemeClr val="accent4">
                    <a:lumMod val="50000"/>
                  </a:schemeClr>
                </a:solidFill>
              </a:rPr>
              <a:t> my dream.</a:t>
            </a:r>
            <a:endParaRPr lang="ru-RU" sz="2000" dirty="0">
              <a:solidFill>
                <a:schemeClr val="accent4">
                  <a:lumMod val="50000"/>
                </a:schemeClr>
              </a:solidFill>
            </a:endParaRPr>
          </a:p>
        </p:txBody>
      </p:sp>
      <p:pic>
        <p:nvPicPr>
          <p:cNvPr id="40962" name="Picture 2" descr="http://nlp-gipnoz.ru/wp-content/uploads/2013/07/314.jpg"/>
          <p:cNvPicPr>
            <a:picLocks noChangeAspect="1" noChangeArrowheads="1"/>
          </p:cNvPicPr>
          <p:nvPr/>
        </p:nvPicPr>
        <p:blipFill>
          <a:blip r:embed="rId2" cstate="print"/>
          <a:srcRect/>
          <a:stretch>
            <a:fillRect/>
          </a:stretch>
        </p:blipFill>
        <p:spPr bwMode="auto">
          <a:xfrm>
            <a:off x="251520" y="1844824"/>
            <a:ext cx="3665382" cy="4392488"/>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264</Words>
  <Application>Microsoft Office PowerPoint</Application>
  <PresentationFormat>Екран (4:3)</PresentationFormat>
  <Paragraphs>12</Paragraphs>
  <Slides>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5</vt:i4>
      </vt:variant>
    </vt:vector>
  </HeadingPairs>
  <TitlesOfParts>
    <vt:vector size="6" baseType="lpstr">
      <vt:lpstr>Потік</vt:lpstr>
      <vt:lpstr>My future profession</vt:lpstr>
      <vt:lpstr>I want to become a  doctor!</vt:lpstr>
      <vt:lpstr>What qualities does a doctor must have?</vt:lpstr>
      <vt:lpstr>Слайд 4</vt:lpstr>
      <vt:lpstr>Reach your goals!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future profession</dc:title>
  <dc:creator>lenovo</dc:creator>
  <cp:lastModifiedBy>lenovo</cp:lastModifiedBy>
  <cp:revision>8</cp:revision>
  <dcterms:created xsi:type="dcterms:W3CDTF">2013-11-03T16:47:51Z</dcterms:created>
  <dcterms:modified xsi:type="dcterms:W3CDTF">2013-11-03T17:40:26Z</dcterms:modified>
</cp:coreProperties>
</file>