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/>
              <a:t>Вернадський Володимир Іванович</a:t>
            </a:r>
            <a:br>
              <a:rPr lang="uk-UA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Геніальний українець:</a:t>
            </a:r>
            <a:endParaRPr lang="ru-RU" dirty="0"/>
          </a:p>
        </p:txBody>
      </p:sp>
      <p:pic>
        <p:nvPicPr>
          <p:cNvPr id="14338" name="Picture 2" descr="http://histpol.pl.ua/img/pages/1414-0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571480"/>
            <a:ext cx="265747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Біографія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5286412" cy="5143536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err="1" smtClean="0">
                <a:cs typeface="Times New Roman" pitchFamily="18" charset="0"/>
              </a:rPr>
              <a:t>Володимир</a:t>
            </a:r>
            <a:r>
              <a:rPr lang="ru-RU" sz="9600" dirty="0" smtClean="0">
                <a:cs typeface="Times New Roman" pitchFamily="18" charset="0"/>
              </a:rPr>
              <a:t> </a:t>
            </a:r>
            <a:r>
              <a:rPr lang="ru-RU" sz="9600" dirty="0" err="1" smtClean="0">
                <a:cs typeface="Times New Roman" pitchFamily="18" charset="0"/>
              </a:rPr>
              <a:t>Вернадський</a:t>
            </a:r>
            <a:r>
              <a:rPr lang="ru-RU" sz="9600" dirty="0" smtClean="0">
                <a:cs typeface="Times New Roman" pitchFamily="18" charset="0"/>
              </a:rPr>
              <a:t> </a:t>
            </a:r>
            <a:r>
              <a:rPr lang="ru-RU" sz="9600" dirty="0" err="1" smtClean="0">
                <a:cs typeface="Times New Roman" pitchFamily="18" charset="0"/>
              </a:rPr>
              <a:t>народився</a:t>
            </a:r>
            <a:r>
              <a:rPr lang="ru-RU" sz="9600" dirty="0" smtClean="0">
                <a:cs typeface="Times New Roman" pitchFamily="18" charset="0"/>
              </a:rPr>
              <a:t> </a:t>
            </a:r>
            <a:r>
              <a:rPr lang="ru-RU" sz="9600" smtClean="0">
                <a:cs typeface="Times New Roman" pitchFamily="18" charset="0"/>
              </a:rPr>
              <a:t>12 </a:t>
            </a:r>
            <a:r>
              <a:rPr lang="ru-RU" sz="9600" smtClean="0">
                <a:cs typeface="Times New Roman" pitchFamily="18" charset="0"/>
              </a:rPr>
              <a:t>березня </a:t>
            </a:r>
            <a:r>
              <a:rPr lang="ru-RU" sz="9600" dirty="0" smtClean="0">
                <a:cs typeface="Times New Roman" pitchFamily="18" charset="0"/>
              </a:rPr>
              <a:t>1863 року в </a:t>
            </a:r>
            <a:r>
              <a:rPr lang="ru-RU" sz="9600" dirty="0" err="1" smtClean="0">
                <a:cs typeface="Times New Roman" pitchFamily="18" charset="0"/>
              </a:rPr>
              <a:t>Санкт-Петербурзі</a:t>
            </a:r>
            <a:r>
              <a:rPr lang="ru-RU" sz="9600" dirty="0" smtClean="0">
                <a:cs typeface="Times New Roman" pitchFamily="18" charset="0"/>
              </a:rPr>
              <a:t> </a:t>
            </a:r>
            <a:r>
              <a:rPr lang="ru-RU" sz="9600" dirty="0" err="1" smtClean="0">
                <a:cs typeface="Times New Roman" pitchFamily="18" charset="0"/>
              </a:rPr>
              <a:t>в</a:t>
            </a:r>
            <a:r>
              <a:rPr lang="ru-RU" sz="9600" dirty="0" smtClean="0">
                <a:cs typeface="Times New Roman" pitchFamily="18" charset="0"/>
              </a:rPr>
              <a:t> </a:t>
            </a:r>
            <a:r>
              <a:rPr lang="ru-RU" sz="9600" dirty="0" err="1" smtClean="0">
                <a:cs typeface="Times New Roman" pitchFamily="18" charset="0"/>
              </a:rPr>
              <a:t>сім'ї</a:t>
            </a:r>
            <a:r>
              <a:rPr lang="ru-RU" sz="9600" dirty="0" smtClean="0">
                <a:cs typeface="Times New Roman" pitchFamily="18" charset="0"/>
              </a:rPr>
              <a:t> </a:t>
            </a:r>
            <a:r>
              <a:rPr lang="ru-RU" sz="9600" dirty="0" err="1" smtClean="0">
                <a:cs typeface="Times New Roman" pitchFamily="18" charset="0"/>
              </a:rPr>
              <a:t>економіста</a:t>
            </a:r>
            <a:r>
              <a:rPr lang="ru-RU" sz="9600" dirty="0" smtClean="0">
                <a:cs typeface="Times New Roman" pitchFamily="18" charset="0"/>
              </a:rPr>
              <a:t> </a:t>
            </a:r>
            <a:r>
              <a:rPr lang="ru-RU" sz="9600" dirty="0" err="1" smtClean="0">
                <a:cs typeface="Times New Roman" pitchFamily="18" charset="0"/>
              </a:rPr>
              <a:t>Івана</a:t>
            </a:r>
            <a:r>
              <a:rPr lang="ru-RU" sz="9600" dirty="0" smtClean="0">
                <a:cs typeface="Times New Roman" pitchFamily="18" charset="0"/>
              </a:rPr>
              <a:t> </a:t>
            </a:r>
            <a:r>
              <a:rPr lang="ru-RU" sz="9600" dirty="0" err="1" smtClean="0">
                <a:cs typeface="Times New Roman" pitchFamily="18" charset="0"/>
              </a:rPr>
              <a:t>Васильовича</a:t>
            </a:r>
            <a:r>
              <a:rPr lang="ru-RU" sz="9600" dirty="0" smtClean="0">
                <a:cs typeface="Times New Roman" pitchFamily="18" charset="0"/>
              </a:rPr>
              <a:t> </a:t>
            </a:r>
            <a:r>
              <a:rPr lang="ru-RU" sz="9600" dirty="0" err="1" smtClean="0">
                <a:cs typeface="Times New Roman" pitchFamily="18" charset="0"/>
              </a:rPr>
              <a:t>Вернадського</a:t>
            </a:r>
            <a:r>
              <a:rPr lang="ru-RU" sz="9600" dirty="0" smtClean="0">
                <a:cs typeface="Times New Roman" pitchFamily="18" charset="0"/>
              </a:rPr>
              <a:t>.</a:t>
            </a:r>
          </a:p>
          <a:p>
            <a:r>
              <a:rPr lang="ru-RU" sz="9600" dirty="0" err="1" smtClean="0">
                <a:cs typeface="Times New Roman" pitchFamily="18" charset="0"/>
              </a:rPr>
              <a:t>Дитячі</a:t>
            </a:r>
            <a:r>
              <a:rPr lang="ru-RU" sz="9600" dirty="0" smtClean="0">
                <a:cs typeface="Times New Roman" pitchFamily="18" charset="0"/>
              </a:rPr>
              <a:t> роки </a:t>
            </a:r>
            <a:r>
              <a:rPr lang="ru-RU" sz="9600" dirty="0" err="1" smtClean="0">
                <a:cs typeface="Times New Roman" pitchFamily="18" charset="0"/>
              </a:rPr>
              <a:t>провів</a:t>
            </a:r>
            <a:r>
              <a:rPr lang="ru-RU" sz="9600" dirty="0" smtClean="0">
                <a:cs typeface="Times New Roman" pitchFamily="18" charset="0"/>
              </a:rPr>
              <a:t> в </a:t>
            </a:r>
            <a:r>
              <a:rPr lang="ru-RU" sz="9600" dirty="0" err="1" smtClean="0">
                <a:cs typeface="Times New Roman" pitchFamily="18" charset="0"/>
              </a:rPr>
              <a:t>Україні</a:t>
            </a:r>
            <a:r>
              <a:rPr lang="ru-RU" sz="9600" dirty="0" smtClean="0">
                <a:cs typeface="Times New Roman" pitchFamily="18" charset="0"/>
              </a:rPr>
              <a:t>, а </a:t>
            </a:r>
            <a:r>
              <a:rPr lang="ru-RU" sz="9600" dirty="0" err="1" smtClean="0">
                <a:cs typeface="Times New Roman" pitchFamily="18" charset="0"/>
              </a:rPr>
              <a:t>саме</a:t>
            </a:r>
            <a:r>
              <a:rPr lang="ru-RU" sz="9600" dirty="0" smtClean="0">
                <a:cs typeface="Times New Roman" pitchFamily="18" charset="0"/>
              </a:rPr>
              <a:t> в </a:t>
            </a:r>
            <a:r>
              <a:rPr lang="ru-RU" sz="9600" dirty="0" err="1" smtClean="0">
                <a:cs typeface="Times New Roman" pitchFamily="18" charset="0"/>
              </a:rPr>
              <a:t>Полтаві</a:t>
            </a:r>
            <a:r>
              <a:rPr lang="ru-RU" sz="9600" dirty="0" smtClean="0">
                <a:cs typeface="Times New Roman" pitchFamily="18" charset="0"/>
              </a:rPr>
              <a:t> </a:t>
            </a:r>
            <a:r>
              <a:rPr lang="ru-RU" sz="9600" dirty="0" err="1" smtClean="0">
                <a:cs typeface="Times New Roman" pitchFamily="18" charset="0"/>
              </a:rPr>
              <a:t>і</a:t>
            </a:r>
            <a:r>
              <a:rPr lang="ru-RU" sz="9600" dirty="0" smtClean="0">
                <a:cs typeface="Times New Roman" pitchFamily="18" charset="0"/>
              </a:rPr>
              <a:t> </a:t>
            </a:r>
            <a:r>
              <a:rPr lang="ru-RU" sz="9600" dirty="0" err="1" smtClean="0">
                <a:cs typeface="Times New Roman" pitchFamily="18" charset="0"/>
              </a:rPr>
              <a:t>в</a:t>
            </a:r>
            <a:r>
              <a:rPr lang="ru-RU" sz="9600" dirty="0" smtClean="0">
                <a:cs typeface="Times New Roman" pitchFamily="18" charset="0"/>
              </a:rPr>
              <a:t> </a:t>
            </a:r>
            <a:r>
              <a:rPr lang="ru-RU" sz="9600" dirty="0" err="1" smtClean="0">
                <a:cs typeface="Times New Roman" pitchFamily="18" charset="0"/>
              </a:rPr>
              <a:t>Харкові</a:t>
            </a:r>
            <a:r>
              <a:rPr lang="ru-RU" sz="9600" dirty="0" smtClean="0">
                <a:cs typeface="Times New Roman" pitchFamily="18" charset="0"/>
              </a:rPr>
              <a:t>.</a:t>
            </a:r>
          </a:p>
          <a:p>
            <a:r>
              <a:rPr lang="ru-RU" sz="9600" dirty="0" smtClean="0">
                <a:cs typeface="Times New Roman" pitchFamily="18" charset="0"/>
              </a:rPr>
              <a:t> </a:t>
            </a:r>
            <a:r>
              <a:rPr lang="ru-RU" sz="9600" dirty="0" err="1" smtClean="0">
                <a:cs typeface="Times New Roman" pitchFamily="18" charset="0"/>
              </a:rPr>
              <a:t>Ще</a:t>
            </a:r>
            <a:r>
              <a:rPr lang="ru-RU" sz="9600" dirty="0" smtClean="0">
                <a:cs typeface="Times New Roman" pitchFamily="18" charset="0"/>
              </a:rPr>
              <a:t> </a:t>
            </a:r>
            <a:r>
              <a:rPr lang="ru-RU" sz="9600" dirty="0" err="1" smtClean="0">
                <a:cs typeface="Times New Roman" pitchFamily="18" charset="0"/>
              </a:rPr>
              <a:t>хлопчиною</a:t>
            </a:r>
            <a:r>
              <a:rPr lang="ru-RU" sz="9600" dirty="0" smtClean="0">
                <a:cs typeface="Times New Roman" pitchFamily="18" charset="0"/>
              </a:rPr>
              <a:t> </a:t>
            </a:r>
            <a:r>
              <a:rPr lang="ru-RU" sz="9600" dirty="0" err="1" smtClean="0">
                <a:cs typeface="Times New Roman" pitchFamily="18" charset="0"/>
              </a:rPr>
              <a:t>бував</a:t>
            </a:r>
            <a:r>
              <a:rPr lang="ru-RU" sz="9600" dirty="0" smtClean="0">
                <a:cs typeface="Times New Roman" pitchFamily="18" charset="0"/>
              </a:rPr>
              <a:t> у </a:t>
            </a:r>
            <a:r>
              <a:rPr lang="ru-RU" sz="9600" dirty="0" err="1" smtClean="0">
                <a:cs typeface="Times New Roman" pitchFamily="18" charset="0"/>
              </a:rPr>
              <a:t>Києві</a:t>
            </a:r>
            <a:r>
              <a:rPr lang="ru-RU" sz="9600" dirty="0" smtClean="0">
                <a:cs typeface="Times New Roman" pitchFamily="18" charset="0"/>
              </a:rPr>
              <a:t>, жив у </a:t>
            </a:r>
            <a:r>
              <a:rPr lang="ru-RU" sz="9600" dirty="0" err="1" smtClean="0">
                <a:cs typeface="Times New Roman" pitchFamily="18" charset="0"/>
              </a:rPr>
              <a:t>будинку</a:t>
            </a:r>
            <a:r>
              <a:rPr lang="ru-RU" sz="9600" dirty="0" smtClean="0">
                <a:cs typeface="Times New Roman" pitchFamily="18" charset="0"/>
              </a:rPr>
              <a:t> в Липках, де мешкала </a:t>
            </a:r>
            <a:r>
              <a:rPr lang="ru-RU" sz="9600" dirty="0" err="1" smtClean="0">
                <a:cs typeface="Times New Roman" pitchFamily="18" charset="0"/>
              </a:rPr>
              <a:t>й</a:t>
            </a:r>
            <a:r>
              <a:rPr lang="ru-RU" sz="9600" dirty="0" smtClean="0">
                <a:cs typeface="Times New Roman" pitchFamily="18" charset="0"/>
              </a:rPr>
              <a:t> померла </a:t>
            </a:r>
            <a:r>
              <a:rPr lang="ru-RU" sz="9600" dirty="0" err="1" smtClean="0">
                <a:cs typeface="Times New Roman" pitchFamily="18" charset="0"/>
              </a:rPr>
              <a:t>його</a:t>
            </a:r>
            <a:r>
              <a:rPr lang="ru-RU" sz="9600" dirty="0" smtClean="0">
                <a:cs typeface="Times New Roman" pitchFamily="18" charset="0"/>
              </a:rPr>
              <a:t> бабуся — В. Константинович. У 1873 </a:t>
            </a:r>
            <a:r>
              <a:rPr lang="ru-RU" sz="9600" dirty="0" err="1" smtClean="0">
                <a:cs typeface="Times New Roman" pitchFamily="18" charset="0"/>
              </a:rPr>
              <a:t>році</a:t>
            </a:r>
            <a:r>
              <a:rPr lang="ru-RU" sz="9600" dirty="0" smtClean="0">
                <a:cs typeface="Times New Roman" pitchFamily="18" charset="0"/>
              </a:rPr>
              <a:t> </a:t>
            </a:r>
            <a:r>
              <a:rPr lang="ru-RU" sz="9600" dirty="0" err="1" smtClean="0">
                <a:cs typeface="Times New Roman" pitchFamily="18" charset="0"/>
              </a:rPr>
              <a:t>Володимир</a:t>
            </a:r>
            <a:r>
              <a:rPr lang="ru-RU" sz="9600" dirty="0" smtClean="0">
                <a:cs typeface="Times New Roman" pitchFamily="18" charset="0"/>
              </a:rPr>
              <a:t> </a:t>
            </a:r>
            <a:r>
              <a:rPr lang="ru-RU" sz="9600" dirty="0" err="1" smtClean="0">
                <a:cs typeface="Times New Roman" pitchFamily="18" charset="0"/>
              </a:rPr>
              <a:t>Вернадський</a:t>
            </a:r>
            <a:r>
              <a:rPr lang="ru-RU" sz="9600" dirty="0" smtClean="0">
                <a:cs typeface="Times New Roman" pitchFamily="18" charset="0"/>
              </a:rPr>
              <a:t> вступив до </a:t>
            </a:r>
            <a:r>
              <a:rPr lang="ru-RU" sz="9600" dirty="0" err="1" smtClean="0">
                <a:cs typeface="Times New Roman" pitchFamily="18" charset="0"/>
              </a:rPr>
              <a:t>першого</a:t>
            </a:r>
            <a:r>
              <a:rPr lang="ru-RU" sz="9600" dirty="0" smtClean="0">
                <a:cs typeface="Times New Roman" pitchFamily="18" charset="0"/>
              </a:rPr>
              <a:t> </a:t>
            </a:r>
            <a:r>
              <a:rPr lang="ru-RU" sz="9600" dirty="0" err="1" smtClean="0">
                <a:cs typeface="Times New Roman" pitchFamily="18" charset="0"/>
              </a:rPr>
              <a:t>класу</a:t>
            </a:r>
            <a:r>
              <a:rPr lang="ru-RU" sz="9600" dirty="0" smtClean="0">
                <a:cs typeface="Times New Roman" pitchFamily="18" charset="0"/>
              </a:rPr>
              <a:t> </a:t>
            </a:r>
            <a:r>
              <a:rPr lang="ru-RU" sz="9600" dirty="0" err="1" smtClean="0">
                <a:cs typeface="Times New Roman" pitchFamily="18" charset="0"/>
              </a:rPr>
              <a:t>Харківської</a:t>
            </a:r>
            <a:r>
              <a:rPr lang="ru-RU" sz="9600" dirty="0" smtClean="0">
                <a:cs typeface="Times New Roman" pitchFamily="18" charset="0"/>
              </a:rPr>
              <a:t> </a:t>
            </a:r>
            <a:r>
              <a:rPr lang="ru-RU" sz="9600" dirty="0" err="1" smtClean="0">
                <a:cs typeface="Times New Roman" pitchFamily="18" charset="0"/>
              </a:rPr>
              <a:t>гімназії</a:t>
            </a:r>
            <a:r>
              <a:rPr lang="ru-RU" sz="9600" dirty="0" smtClean="0">
                <a:cs typeface="Times New Roman" pitchFamily="18" charset="0"/>
              </a:rPr>
              <a:t>, де </a:t>
            </a:r>
            <a:r>
              <a:rPr lang="ru-RU" sz="9600" dirty="0" err="1" smtClean="0">
                <a:cs typeface="Times New Roman" pitchFamily="18" charset="0"/>
              </a:rPr>
              <a:t>провчився</a:t>
            </a:r>
            <a:r>
              <a:rPr lang="ru-RU" sz="9600" dirty="0" smtClean="0">
                <a:cs typeface="Times New Roman" pitchFamily="18" charset="0"/>
              </a:rPr>
              <a:t> три роки.</a:t>
            </a:r>
          </a:p>
          <a:p>
            <a:r>
              <a:rPr lang="ru-RU" sz="9600" dirty="0" err="1" smtClean="0">
                <a:cs typeface="Times New Roman" pitchFamily="18" charset="0"/>
              </a:rPr>
              <a:t>Закінчив</a:t>
            </a:r>
            <a:r>
              <a:rPr lang="ru-RU" sz="9600" dirty="0" smtClean="0">
                <a:cs typeface="Times New Roman" pitchFamily="18" charset="0"/>
              </a:rPr>
              <a:t> </a:t>
            </a:r>
            <a:r>
              <a:rPr lang="ru-RU" sz="9600" dirty="0" err="1" smtClean="0">
                <a:cs typeface="Times New Roman" pitchFamily="18" charset="0"/>
              </a:rPr>
              <a:t>фізико-математичний</a:t>
            </a:r>
            <a:r>
              <a:rPr lang="ru-RU" sz="9600" dirty="0" smtClean="0">
                <a:cs typeface="Times New Roman" pitchFamily="18" charset="0"/>
              </a:rPr>
              <a:t> факультет </a:t>
            </a:r>
            <a:r>
              <a:rPr lang="ru-RU" sz="9600" dirty="0" err="1" smtClean="0">
                <a:cs typeface="Times New Roman" pitchFamily="18" charset="0"/>
              </a:rPr>
              <a:t>Петербурзького</a:t>
            </a:r>
            <a:r>
              <a:rPr lang="ru-RU" sz="9600" dirty="0" smtClean="0">
                <a:cs typeface="Times New Roman" pitchFamily="18" charset="0"/>
              </a:rPr>
              <a:t> </a:t>
            </a:r>
            <a:r>
              <a:rPr lang="ru-RU" sz="9600" dirty="0" err="1" smtClean="0">
                <a:cs typeface="Times New Roman" pitchFamily="18" charset="0"/>
              </a:rPr>
              <a:t>університету</a:t>
            </a:r>
            <a:r>
              <a:rPr lang="ru-RU" sz="9600" dirty="0" smtClean="0"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&amp;Fcy;&amp;acy;&amp;jcy;&amp;lcy;:Realno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14290"/>
            <a:ext cx="2786082" cy="2089562"/>
          </a:xfrm>
          <a:prstGeom prst="rect">
            <a:avLst/>
          </a:prstGeom>
          <a:noFill/>
        </p:spPr>
      </p:pic>
      <p:pic>
        <p:nvPicPr>
          <p:cNvPr id="13316" name="Picture 4" descr="&amp;Fcy;&amp;acy;&amp;jcy;&amp;lcy;:Vernadsky-dos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357430"/>
            <a:ext cx="3071834" cy="2070148"/>
          </a:xfrm>
          <a:prstGeom prst="rect">
            <a:avLst/>
          </a:prstGeom>
          <a:noFill/>
        </p:spPr>
      </p:pic>
      <p:pic>
        <p:nvPicPr>
          <p:cNvPr id="13318" name="Picture 6" descr="http://upload.wikimedia.org/wikipedia/commons/thumb/d/d4/Spb_06-2012_University_Embankment_06.jpg/250px-Spb_06-2012_University_Embankment_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572008"/>
            <a:ext cx="3143240" cy="2074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Батьки Вернадського</a:t>
            </a:r>
            <a:endParaRPr lang="ru-RU" dirty="0"/>
          </a:p>
        </p:txBody>
      </p:sp>
      <p:sp>
        <p:nvSpPr>
          <p:cNvPr id="5" name="Содержимое 2"/>
          <p:cNvSpPr txBox="1">
            <a:spLocks noGrp="1"/>
          </p:cNvSpPr>
          <p:nvPr>
            <p:ph idx="1"/>
          </p:nvPr>
        </p:nvSpPr>
        <p:spPr>
          <a:xfrm>
            <a:off x="285720" y="1357298"/>
            <a:ext cx="5410208" cy="273209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lvl="0"/>
            <a:r>
              <a:rPr lang="ru-RU" sz="2000" dirty="0" err="1" smtClean="0">
                <a:cs typeface="Times New Roman" pitchFamily="18" charset="0"/>
              </a:rPr>
              <a:t>Батько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err="1" smtClean="0">
                <a:cs typeface="Times New Roman" pitchFamily="18" charset="0"/>
              </a:rPr>
              <a:t>Володимира</a:t>
            </a:r>
            <a:r>
              <a:rPr lang="ru-RU" sz="2000" dirty="0" smtClean="0">
                <a:cs typeface="Times New Roman" pitchFamily="18" charset="0"/>
              </a:rPr>
              <a:t>, </a:t>
            </a:r>
            <a:r>
              <a:rPr lang="ru-RU" sz="2000" dirty="0" err="1" smtClean="0">
                <a:cs typeface="Times New Roman" pitchFamily="18" charset="0"/>
              </a:rPr>
              <a:t>Іван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err="1" smtClean="0">
                <a:cs typeface="Times New Roman" pitchFamily="18" charset="0"/>
              </a:rPr>
              <a:t>Васильович</a:t>
            </a:r>
            <a:r>
              <a:rPr lang="ru-RU" sz="2000" dirty="0" smtClean="0">
                <a:cs typeface="Times New Roman" pitchFamily="18" charset="0"/>
              </a:rPr>
              <a:t>, </a:t>
            </a:r>
            <a:r>
              <a:rPr lang="ru-RU" sz="2000" dirty="0" err="1" smtClean="0">
                <a:cs typeface="Times New Roman" pitchFamily="18" charset="0"/>
              </a:rPr>
              <a:t>народився</a:t>
            </a:r>
            <a:r>
              <a:rPr lang="ru-RU" sz="2000" dirty="0" smtClean="0">
                <a:cs typeface="Times New Roman" pitchFamily="18" charset="0"/>
              </a:rPr>
              <a:t> у </a:t>
            </a:r>
            <a:r>
              <a:rPr lang="ru-RU" sz="2000" dirty="0" err="1" smtClean="0">
                <a:cs typeface="Times New Roman" pitchFamily="18" charset="0"/>
              </a:rPr>
              <a:t>Києві</a:t>
            </a:r>
            <a:r>
              <a:rPr lang="ru-RU" sz="2000" dirty="0" smtClean="0">
                <a:cs typeface="Times New Roman" pitchFamily="18" charset="0"/>
              </a:rPr>
              <a:t>, </a:t>
            </a:r>
            <a:r>
              <a:rPr lang="ru-RU" sz="2000" dirty="0" err="1" smtClean="0">
                <a:cs typeface="Times New Roman" pitchFamily="18" charset="0"/>
              </a:rPr>
              <a:t>очолював</a:t>
            </a:r>
            <a:r>
              <a:rPr lang="ru-RU" sz="2000" dirty="0" smtClean="0">
                <a:cs typeface="Times New Roman" pitchFamily="18" charset="0"/>
              </a:rPr>
              <a:t> кафедру в </a:t>
            </a:r>
            <a:r>
              <a:rPr lang="ru-RU" sz="2000" dirty="0" err="1" smtClean="0">
                <a:cs typeface="Times New Roman" pitchFamily="18" charset="0"/>
              </a:rPr>
              <a:t>Київському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err="1" smtClean="0">
                <a:cs typeface="Times New Roman" pitchFamily="18" charset="0"/>
              </a:rPr>
              <a:t>університеті</a:t>
            </a:r>
            <a:r>
              <a:rPr lang="ru-RU" sz="2000" dirty="0" smtClean="0">
                <a:cs typeface="Times New Roman" pitchFamily="18" charset="0"/>
              </a:rPr>
              <a:t>, </a:t>
            </a:r>
            <a:r>
              <a:rPr lang="ru-RU" sz="2000" dirty="0" err="1" smtClean="0">
                <a:cs typeface="Times New Roman" pitchFamily="18" charset="0"/>
              </a:rPr>
              <a:t>з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err="1" smtClean="0">
                <a:cs typeface="Times New Roman" pitchFamily="18" charset="0"/>
              </a:rPr>
              <a:t>переїздом</a:t>
            </a:r>
            <a:r>
              <a:rPr lang="ru-RU" sz="2000" dirty="0" smtClean="0">
                <a:cs typeface="Times New Roman" pitchFamily="18" charset="0"/>
              </a:rPr>
              <a:t> до </a:t>
            </a:r>
            <a:r>
              <a:rPr lang="ru-RU" sz="2000" dirty="0" err="1" smtClean="0">
                <a:cs typeface="Times New Roman" pitchFamily="18" charset="0"/>
              </a:rPr>
              <a:t>Москви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err="1" smtClean="0">
                <a:cs typeface="Times New Roman" pitchFamily="18" charset="0"/>
              </a:rPr>
              <a:t>очолював</a:t>
            </a:r>
            <a:r>
              <a:rPr lang="ru-RU" sz="2000" dirty="0" smtClean="0">
                <a:cs typeface="Times New Roman" pitchFamily="18" charset="0"/>
              </a:rPr>
              <a:t> кафедру в </a:t>
            </a:r>
            <a:r>
              <a:rPr lang="ru-RU" sz="2000" dirty="0" err="1" smtClean="0">
                <a:cs typeface="Times New Roman" pitchFamily="18" charset="0"/>
              </a:rPr>
              <a:t>Московському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err="1" smtClean="0">
                <a:cs typeface="Times New Roman" pitchFamily="18" charset="0"/>
              </a:rPr>
              <a:t>університеті</a:t>
            </a:r>
            <a:r>
              <a:rPr lang="ru-RU" sz="2000" dirty="0" smtClean="0">
                <a:cs typeface="Times New Roman" pitchFamily="18" charset="0"/>
              </a:rPr>
              <a:t>. </a:t>
            </a:r>
          </a:p>
          <a:p>
            <a:pPr lvl="0">
              <a:buNone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     В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дитинстві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він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мав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величезний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вплив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на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розвиток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сина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дуже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ретельно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послідовно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займався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вихованням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і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його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освітою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.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Саме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він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прищепив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Володимиру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інтерес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любов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до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українського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народу,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його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історії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та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культури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. </a:t>
            </a:r>
          </a:p>
        </p:txBody>
      </p:sp>
      <p:pic>
        <p:nvPicPr>
          <p:cNvPr id="27650" name="Picture 2" descr="&amp;Fcy;&amp;acy;&amp;jcy;&amp;lcy;:Vernadskij, Ivan Vasil'evi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857628"/>
            <a:ext cx="2643206" cy="2740124"/>
          </a:xfrm>
          <a:prstGeom prst="rect">
            <a:avLst/>
          </a:prstGeom>
          <a:noFill/>
        </p:spPr>
      </p:pic>
      <p:pic>
        <p:nvPicPr>
          <p:cNvPr id="27652" name="Picture 4" descr="&amp;Fcy;&amp;acy;&amp;jcy;&amp;lcy;:&amp;Vcy;&amp;iecy;&amp;rcy;&amp;ncy;&amp;acy;&amp;dcy;&amp;scy;&amp;softcy;&amp;kcy;&amp;acy; &amp;Gcy;&amp;acy;&amp;ncy;&amp;ncy;&amp;acy; &amp;Pcy;&amp;iecy;&amp;tcy;&amp;rcy;&amp;iukcy;&amp;vcy;&amp;ncy;&amp;acy;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28604"/>
            <a:ext cx="1966966" cy="27146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357950" y="3143248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Володимира</a:t>
            </a:r>
            <a:r>
              <a:rPr lang="ru-RU" dirty="0" smtClean="0"/>
              <a:t> — </a:t>
            </a:r>
            <a:r>
              <a:rPr lang="ru-RU" b="1" dirty="0" smtClean="0"/>
              <a:t>Ганна </a:t>
            </a:r>
            <a:r>
              <a:rPr lang="ru-RU" b="1" dirty="0" err="1" smtClean="0"/>
              <a:t>Вернадська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62865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Батько</a:t>
            </a:r>
            <a:r>
              <a:rPr lang="ru-RU" dirty="0" smtClean="0"/>
              <a:t> </a:t>
            </a:r>
            <a:r>
              <a:rPr lang="ru-RU" dirty="0" err="1" smtClean="0"/>
              <a:t>Володимира</a:t>
            </a:r>
            <a:r>
              <a:rPr lang="ru-RU" dirty="0" smtClean="0"/>
              <a:t> — </a:t>
            </a:r>
            <a:r>
              <a:rPr lang="ru-RU" b="1" dirty="0" err="1" smtClean="0"/>
              <a:t>Іван</a:t>
            </a:r>
            <a:r>
              <a:rPr lang="ru-RU" b="1" dirty="0" smtClean="0"/>
              <a:t> </a:t>
            </a:r>
            <a:r>
              <a:rPr lang="ru-RU" b="1" dirty="0" err="1" smtClean="0"/>
              <a:t>Васильович</a:t>
            </a:r>
            <a:endParaRPr lang="ru-RU" b="1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85720" y="4071942"/>
            <a:ext cx="5857916" cy="192882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Ганна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Петрівна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народилася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в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Києві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. У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Петербурзі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кілька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років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співала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в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хорі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композитора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Мілія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Балакірєва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. Вона, як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і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Іван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Васильович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, добре знала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українську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мову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. У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спогадах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Володимир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Вернадський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писав: «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Мати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,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дуже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музична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,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з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великим голосом (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мецо-сопрано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)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чудово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співала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українські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пісні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;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бували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вдома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і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хорові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співи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Times New Roman" pitchFamily="18" charset="0"/>
              </a:rPr>
              <a:t>».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Діяльність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2374904"/>
          </a:xfrm>
        </p:spPr>
        <p:txBody>
          <a:bodyPr>
            <a:noAutofit/>
          </a:bodyPr>
          <a:lstStyle/>
          <a:p>
            <a:r>
              <a:rPr lang="ru-RU" sz="1800" dirty="0" smtClean="0"/>
              <a:t>У 1917—1921 роках </a:t>
            </a:r>
            <a:r>
              <a:rPr lang="ru-RU" sz="1800" dirty="0" err="1" smtClean="0"/>
              <a:t>працював</a:t>
            </a:r>
            <a:r>
              <a:rPr lang="ru-RU" sz="1800" dirty="0" smtClean="0"/>
              <a:t> в </a:t>
            </a:r>
            <a:r>
              <a:rPr lang="ru-RU" sz="1800" dirty="0" err="1" smtClean="0"/>
              <a:t>Україні</a:t>
            </a:r>
            <a:r>
              <a:rPr lang="ru-RU" sz="1800" dirty="0" smtClean="0"/>
              <a:t>, </a:t>
            </a:r>
            <a:r>
              <a:rPr lang="ru-RU" sz="1800" dirty="0" err="1" smtClean="0"/>
              <a:t>організатор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перший президент </a:t>
            </a:r>
            <a:r>
              <a:rPr lang="ru-RU" sz="1800" dirty="0" err="1" smtClean="0"/>
              <a:t>Української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Академії</a:t>
            </a:r>
            <a:r>
              <a:rPr lang="ru-RU" sz="1800" dirty="0" smtClean="0"/>
              <a:t> наук, </a:t>
            </a:r>
            <a:r>
              <a:rPr lang="ru-RU" sz="1800" dirty="0" err="1" smtClean="0"/>
              <a:t>почесний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академік</a:t>
            </a:r>
            <a:r>
              <a:rPr lang="ru-RU" sz="1800" dirty="0" smtClean="0"/>
              <a:t> ряду </a:t>
            </a:r>
            <a:r>
              <a:rPr lang="ru-RU" sz="1800" dirty="0" err="1" smtClean="0"/>
              <a:t>зарубіжних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академій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У </a:t>
            </a:r>
            <a:r>
              <a:rPr lang="ru-RU" sz="1800" dirty="0" err="1" smtClean="0"/>
              <a:t>квітні</a:t>
            </a:r>
            <a:r>
              <a:rPr lang="ru-RU" sz="1800" dirty="0" smtClean="0"/>
              <a:t> 1918 року приходить до </a:t>
            </a:r>
            <a:r>
              <a:rPr lang="ru-RU" sz="1800" dirty="0" err="1" smtClean="0"/>
              <a:t>влади</a:t>
            </a:r>
            <a:r>
              <a:rPr lang="ru-RU" sz="1800" dirty="0" smtClean="0"/>
              <a:t> </a:t>
            </a:r>
            <a:r>
              <a:rPr lang="ru-RU" sz="1800" dirty="0" err="1" smtClean="0"/>
              <a:t>гетьман</a:t>
            </a:r>
            <a:r>
              <a:rPr lang="ru-RU" sz="1800" dirty="0" smtClean="0"/>
              <a:t> </a:t>
            </a:r>
            <a:r>
              <a:rPr lang="ru-RU" sz="1800" dirty="0" err="1" smtClean="0"/>
              <a:t>Скоропадський</a:t>
            </a:r>
            <a:r>
              <a:rPr lang="ru-RU" sz="1800" dirty="0" smtClean="0"/>
              <a:t>, </a:t>
            </a:r>
            <a:r>
              <a:rPr lang="ru-RU" sz="1800" dirty="0" err="1" smtClean="0"/>
              <a:t>проголошується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Українська</a:t>
            </a:r>
            <a:r>
              <a:rPr lang="ru-RU" sz="1800" dirty="0" smtClean="0"/>
              <a:t> держава. </a:t>
            </a:r>
            <a:r>
              <a:rPr lang="ru-RU" sz="1800" dirty="0" err="1" smtClean="0"/>
              <a:t>Вернадського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запрошують</a:t>
            </a:r>
            <a:r>
              <a:rPr lang="ru-RU" sz="1800" dirty="0" smtClean="0"/>
              <a:t> до </a:t>
            </a:r>
            <a:r>
              <a:rPr lang="ru-RU" sz="1800" dirty="0" err="1" smtClean="0"/>
              <a:t>Києва</a:t>
            </a:r>
            <a:r>
              <a:rPr lang="ru-RU" sz="1800" dirty="0" smtClean="0"/>
              <a:t>. Тут </a:t>
            </a:r>
            <a:r>
              <a:rPr lang="ru-RU" sz="1800" dirty="0" err="1" smtClean="0"/>
              <a:t>він</a:t>
            </a:r>
            <a:r>
              <a:rPr lang="ru-RU" sz="1800" dirty="0" smtClean="0"/>
              <a:t> </a:t>
            </a:r>
            <a:r>
              <a:rPr lang="ru-RU" sz="1800" dirty="0" err="1" smtClean="0"/>
              <a:t>очолив</a:t>
            </a:r>
            <a:r>
              <a:rPr lang="ru-RU" sz="1800" dirty="0" smtClean="0"/>
              <a:t> </a:t>
            </a:r>
            <a:r>
              <a:rPr lang="ru-RU" sz="1800" dirty="0" err="1" smtClean="0"/>
              <a:t>Комісію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організації</a:t>
            </a:r>
            <a:r>
              <a:rPr lang="ru-RU" sz="1800" dirty="0" smtClean="0"/>
              <a:t> </a:t>
            </a:r>
            <a:r>
              <a:rPr lang="ru-RU" sz="1800" dirty="0" err="1" smtClean="0"/>
              <a:t>Академії</a:t>
            </a:r>
            <a:r>
              <a:rPr lang="ru-RU" sz="1800" dirty="0" smtClean="0"/>
              <a:t> наук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національної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бібліотеки</a:t>
            </a:r>
            <a:r>
              <a:rPr lang="ru-RU" sz="1800" dirty="0" smtClean="0"/>
              <a:t>, а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комісію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питань</a:t>
            </a:r>
            <a:r>
              <a:rPr lang="ru-RU" sz="1800" dirty="0" smtClean="0"/>
              <a:t> </a:t>
            </a:r>
            <a:r>
              <a:rPr lang="ru-RU" sz="1800" dirty="0" err="1" smtClean="0"/>
              <a:t>вищої</a:t>
            </a:r>
            <a:r>
              <a:rPr lang="ru-RU" sz="1800" dirty="0" smtClean="0"/>
              <a:t> </a:t>
            </a:r>
            <a:r>
              <a:rPr lang="ru-RU" sz="1800" dirty="0" err="1" smtClean="0"/>
              <a:t>школи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13 </a:t>
            </a:r>
            <a:r>
              <a:rPr lang="ru-RU" sz="1800" dirty="0" err="1" smtClean="0"/>
              <a:t>вересня</a:t>
            </a:r>
            <a:r>
              <a:rPr lang="ru-RU" sz="1800" dirty="0" smtClean="0"/>
              <a:t> 1918 року на </a:t>
            </a:r>
            <a:r>
              <a:rPr lang="ru-RU" sz="1800" dirty="0" err="1" smtClean="0"/>
              <a:t>засіданні</a:t>
            </a:r>
            <a:r>
              <a:rPr lang="ru-RU" sz="1800" dirty="0" smtClean="0"/>
              <a:t> </a:t>
            </a:r>
            <a:r>
              <a:rPr lang="ru-RU" sz="1800" dirty="0" err="1" smtClean="0"/>
              <a:t>комісії</a:t>
            </a:r>
            <a:r>
              <a:rPr lang="ru-RU" sz="1800" dirty="0" smtClean="0"/>
              <a:t> за </a:t>
            </a:r>
            <a:r>
              <a:rPr lang="ru-RU" sz="1800" dirty="0" err="1" smtClean="0"/>
              <a:t>доповіддю</a:t>
            </a:r>
            <a:r>
              <a:rPr lang="ru-RU" sz="1800" dirty="0" smtClean="0"/>
              <a:t> </a:t>
            </a:r>
            <a:r>
              <a:rPr lang="ru-RU" sz="1800" dirty="0" err="1" smtClean="0"/>
              <a:t>Вернадського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</a:t>
            </a:r>
            <a:r>
              <a:rPr lang="ru-RU" sz="1800" dirty="0" err="1" smtClean="0"/>
              <a:t>ухвалено</a:t>
            </a:r>
            <a:r>
              <a:rPr lang="ru-RU" sz="1800" dirty="0" smtClean="0"/>
              <a:t> </a:t>
            </a:r>
            <a:r>
              <a:rPr lang="ru-RU" sz="1800" dirty="0" err="1" smtClean="0"/>
              <a:t>заснувати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щорічні</a:t>
            </a:r>
            <a:r>
              <a:rPr lang="ru-RU" sz="1800" dirty="0" smtClean="0"/>
              <a:t> </a:t>
            </a:r>
            <a:r>
              <a:rPr lang="ru-RU" sz="1800" dirty="0" err="1" smtClean="0"/>
              <a:t>асигнування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наукові</a:t>
            </a:r>
            <a:r>
              <a:rPr lang="ru-RU" sz="1800" dirty="0" smtClean="0"/>
              <a:t> </a:t>
            </a:r>
            <a:r>
              <a:rPr lang="ru-RU" sz="1800" dirty="0" err="1" smtClean="0"/>
              <a:t>роботи</a:t>
            </a:r>
            <a:r>
              <a:rPr lang="ru-RU" sz="1800" dirty="0" smtClean="0"/>
              <a:t>, </a:t>
            </a:r>
            <a:r>
              <a:rPr lang="ru-RU" sz="1800" dirty="0" err="1" smtClean="0"/>
              <a:t>експедиції</a:t>
            </a:r>
            <a:r>
              <a:rPr lang="ru-RU" sz="1800" dirty="0" smtClean="0"/>
              <a:t> та </a:t>
            </a:r>
            <a:r>
              <a:rPr lang="ru-RU" sz="1800" dirty="0" err="1" smtClean="0"/>
              <a:t>ін</a:t>
            </a:r>
            <a:r>
              <a:rPr lang="ru-RU" sz="1800" dirty="0" smtClean="0"/>
              <a:t>. </a:t>
            </a:r>
            <a:r>
              <a:rPr lang="ru-RU" sz="1800" dirty="0" err="1" smtClean="0"/>
              <a:t>Комісія</a:t>
            </a:r>
            <a:r>
              <a:rPr lang="ru-RU" sz="1800" dirty="0" smtClean="0"/>
              <a:t> </a:t>
            </a:r>
            <a:r>
              <a:rPr lang="ru-RU" sz="1800" dirty="0" err="1" smtClean="0"/>
              <a:t>подбала</a:t>
            </a:r>
            <a:r>
              <a:rPr lang="ru-RU" sz="1800" dirty="0" smtClean="0"/>
              <a:t> про </a:t>
            </a:r>
            <a:r>
              <a:rPr lang="ru-RU" sz="1800" dirty="0" err="1" smtClean="0"/>
              <a:t>Ботанічний</a:t>
            </a:r>
            <a:r>
              <a:rPr lang="ru-RU" sz="1800" dirty="0" smtClean="0"/>
              <a:t> сад </a:t>
            </a:r>
            <a:r>
              <a:rPr lang="ru-RU" sz="1800" dirty="0" err="1" smtClean="0"/>
              <a:t>Києва</a:t>
            </a:r>
            <a:r>
              <a:rPr lang="ru-RU" sz="1800" dirty="0" smtClean="0"/>
              <a:t>, про </a:t>
            </a:r>
            <a:r>
              <a:rPr lang="ru-RU" sz="1800" dirty="0" err="1" smtClean="0"/>
              <a:t>створення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Геодезичного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інституту</a:t>
            </a:r>
            <a:r>
              <a:rPr lang="ru-RU" sz="1800" dirty="0" smtClean="0"/>
              <a:t>, </a:t>
            </a:r>
            <a:r>
              <a:rPr lang="ru-RU" sz="1800" dirty="0" err="1" smtClean="0"/>
              <a:t>розробила</a:t>
            </a:r>
            <a:r>
              <a:rPr lang="ru-RU" sz="1800" dirty="0" smtClean="0"/>
              <a:t> Статут </a:t>
            </a:r>
            <a:r>
              <a:rPr lang="ru-RU" sz="1800" dirty="0" err="1" smtClean="0"/>
              <a:t>академії</a:t>
            </a:r>
            <a:r>
              <a:rPr lang="ru-RU" sz="1800" dirty="0" smtClean="0"/>
              <a:t>. У </a:t>
            </a:r>
            <a:r>
              <a:rPr lang="ru-RU" sz="1800" dirty="0" err="1" smtClean="0"/>
              <a:t>жовтні</a:t>
            </a:r>
            <a:r>
              <a:rPr lang="ru-RU" sz="1800" dirty="0" smtClean="0"/>
              <a:t> </a:t>
            </a:r>
            <a:r>
              <a:rPr lang="ru-RU" sz="1800" dirty="0" err="1" smtClean="0"/>
              <a:t>Вернадського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обирають</a:t>
            </a:r>
            <a:r>
              <a:rPr lang="ru-RU" sz="1800" dirty="0" smtClean="0"/>
              <a:t> першим президентом УАН.</a:t>
            </a:r>
          </a:p>
        </p:txBody>
      </p:sp>
      <p:pic>
        <p:nvPicPr>
          <p:cNvPr id="28674" name="Picture 2" descr="http://old.uan.ua/images/build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572008"/>
            <a:ext cx="3004821" cy="20002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4714884"/>
            <a:ext cx="58579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Фізико-математичне</a:t>
            </a:r>
            <a:r>
              <a:rPr lang="ru-RU" dirty="0" smtClean="0"/>
              <a:t> </a:t>
            </a:r>
            <a:r>
              <a:rPr lang="ru-RU" dirty="0" err="1" smtClean="0"/>
              <a:t>відділення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 </a:t>
            </a:r>
            <a:r>
              <a:rPr lang="ru-RU" dirty="0" err="1" smtClean="0"/>
              <a:t>прийняло</a:t>
            </a:r>
            <a:r>
              <a:rPr lang="ru-RU" dirty="0" smtClean="0"/>
              <a:t> тематику </a:t>
            </a:r>
            <a:r>
              <a:rPr lang="ru-RU" dirty="0" err="1" smtClean="0"/>
              <a:t>Вернадського</a:t>
            </a:r>
            <a:r>
              <a:rPr lang="ru-RU" dirty="0" smtClean="0"/>
              <a:t> — </a:t>
            </a:r>
            <a:r>
              <a:rPr lang="ru-RU" dirty="0" err="1" smtClean="0"/>
              <a:t>почалося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біогеохімічної</a:t>
            </a:r>
            <a:r>
              <a:rPr lang="ru-RU" dirty="0" smtClean="0"/>
              <a:t> </a:t>
            </a:r>
            <a:r>
              <a:rPr lang="ru-RU" dirty="0" err="1" smtClean="0"/>
              <a:t>лабораторії</a:t>
            </a:r>
            <a:r>
              <a:rPr lang="ru-RU" dirty="0" smtClean="0"/>
              <a:t>. Першим </a:t>
            </a:r>
            <a:r>
              <a:rPr lang="ru-RU" dirty="0" err="1" smtClean="0"/>
              <a:t>відкриттям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про </a:t>
            </a:r>
            <a:r>
              <a:rPr lang="ru-RU" dirty="0" err="1" smtClean="0"/>
              <a:t>наявність</a:t>
            </a:r>
            <a:r>
              <a:rPr lang="ru-RU" dirty="0" smtClean="0"/>
              <a:t> в </a:t>
            </a:r>
            <a:r>
              <a:rPr lang="ru-RU" dirty="0" err="1" smtClean="0"/>
              <a:t>організмі</a:t>
            </a:r>
            <a:r>
              <a:rPr lang="ru-RU" dirty="0" smtClean="0"/>
              <a:t> </a:t>
            </a:r>
            <a:r>
              <a:rPr lang="ru-RU" dirty="0" err="1" smtClean="0"/>
              <a:t>мишей</a:t>
            </a:r>
            <a:r>
              <a:rPr lang="ru-RU" dirty="0" smtClean="0"/>
              <a:t> </a:t>
            </a:r>
            <a:r>
              <a:rPr lang="ru-RU" dirty="0" err="1" smtClean="0"/>
              <a:t>нікелю</a:t>
            </a:r>
            <a:r>
              <a:rPr lang="ru-RU" dirty="0" smtClean="0"/>
              <a:t>. </a:t>
            </a:r>
            <a:r>
              <a:rPr lang="ru-RU" dirty="0" err="1" smtClean="0"/>
              <a:t>Геохімічне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стало основою </a:t>
            </a:r>
            <a:r>
              <a:rPr lang="ru-RU" dirty="0" err="1" smtClean="0"/>
              <a:t>гіпотези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відомі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 87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Подальший Життєвий шлях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5195894" cy="3946540"/>
          </a:xfrm>
        </p:spPr>
        <p:txBody>
          <a:bodyPr>
            <a:normAutofit lnSpcReduction="10000"/>
          </a:bodyPr>
          <a:lstStyle/>
          <a:p>
            <a:r>
              <a:rPr lang="ru-RU" sz="2000" dirty="0" err="1" smtClean="0"/>
              <a:t>Подальший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життєвий</a:t>
            </a:r>
            <a:r>
              <a:rPr lang="ru-RU" sz="2000" dirty="0" smtClean="0"/>
              <a:t> шлях </a:t>
            </a:r>
            <a:r>
              <a:rPr lang="ru-RU" sz="2000" err="1" smtClean="0"/>
              <a:t>Вернадського</a:t>
            </a:r>
            <a:r>
              <a:rPr lang="ru-RU" sz="2000" smtClean="0"/>
              <a:t> </a:t>
            </a:r>
            <a:r>
              <a:rPr lang="ru-RU" sz="2000" smtClean="0"/>
              <a:t>склався </a:t>
            </a:r>
            <a:r>
              <a:rPr lang="ru-RU" sz="2000" dirty="0" smtClean="0"/>
              <a:t>так: 1920 </a:t>
            </a:r>
            <a:r>
              <a:rPr lang="ru-RU" sz="2000" dirty="0" err="1" smtClean="0"/>
              <a:t>рік</a:t>
            </a:r>
            <a:r>
              <a:rPr lang="ru-RU" sz="2000" dirty="0" smtClean="0"/>
              <a:t> — </a:t>
            </a:r>
            <a:r>
              <a:rPr lang="ru-RU" sz="2000" dirty="0" err="1" smtClean="0"/>
              <a:t>обирається</a:t>
            </a:r>
            <a:r>
              <a:rPr lang="ru-RU" sz="2000" dirty="0" smtClean="0"/>
              <a:t> ректором </a:t>
            </a:r>
            <a:r>
              <a:rPr lang="ru-RU" sz="2000" dirty="0" err="1" smtClean="0"/>
              <a:t>Таврійського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університету</a:t>
            </a:r>
            <a:r>
              <a:rPr lang="ru-RU" sz="2000" dirty="0" smtClean="0"/>
              <a:t>, 1921 — </a:t>
            </a:r>
            <a:r>
              <a:rPr lang="ru-RU" sz="2000" dirty="0" err="1" smtClean="0"/>
              <a:t>повернення</a:t>
            </a:r>
            <a:r>
              <a:rPr lang="ru-RU" sz="2000" dirty="0" smtClean="0"/>
              <a:t> в Петроград, </a:t>
            </a:r>
            <a:r>
              <a:rPr lang="ru-RU" sz="2000" dirty="0" err="1" smtClean="0"/>
              <a:t>призначений</a:t>
            </a:r>
            <a:r>
              <a:rPr lang="ru-RU" sz="2000" dirty="0" smtClean="0"/>
              <a:t> директором </a:t>
            </a:r>
            <a:r>
              <a:rPr lang="ru-RU" sz="2000" dirty="0" err="1" smtClean="0"/>
              <a:t>Радієвого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інституту</a:t>
            </a:r>
            <a:r>
              <a:rPr lang="ru-RU" sz="2000" dirty="0" smtClean="0"/>
              <a:t>, 1922—1926 — </a:t>
            </a:r>
            <a:r>
              <a:rPr lang="ru-RU" sz="2000" dirty="0" err="1" smtClean="0"/>
              <a:t>відрядження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Франції</a:t>
            </a:r>
            <a:r>
              <a:rPr lang="ru-RU" sz="2000" dirty="0" smtClean="0"/>
              <a:t> на </a:t>
            </a:r>
            <a:r>
              <a:rPr lang="ru-RU" sz="2000" dirty="0" err="1" smtClean="0"/>
              <a:t>запрошення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Сорбонни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читання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лекцій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геохімії</a:t>
            </a:r>
            <a:r>
              <a:rPr lang="ru-RU" sz="2000" dirty="0" smtClean="0"/>
              <a:t>. З </a:t>
            </a:r>
            <a:r>
              <a:rPr lang="ru-RU" sz="2000" dirty="0" err="1" smtClean="0"/>
              <a:t>поверненням</a:t>
            </a:r>
            <a:r>
              <a:rPr lang="ru-RU" sz="2000" dirty="0" smtClean="0"/>
              <a:t> у </a:t>
            </a:r>
            <a:r>
              <a:rPr lang="ru-RU" sz="2000" dirty="0" err="1" smtClean="0"/>
              <a:t>Ленінград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видає</a:t>
            </a:r>
            <a:r>
              <a:rPr lang="ru-RU" sz="2000" dirty="0" smtClean="0"/>
              <a:t> </a:t>
            </a:r>
            <a:r>
              <a:rPr lang="ru-RU" sz="2000" dirty="0" err="1" smtClean="0"/>
              <a:t>монографії</a:t>
            </a:r>
            <a:r>
              <a:rPr lang="ru-RU" sz="2000" dirty="0" smtClean="0"/>
              <a:t> «</a:t>
            </a:r>
            <a:r>
              <a:rPr lang="ru-RU" sz="2000" dirty="0" err="1" smtClean="0"/>
              <a:t>Біосфера</a:t>
            </a:r>
            <a:r>
              <a:rPr lang="ru-RU" sz="2000" dirty="0" smtClean="0"/>
              <a:t>», «</a:t>
            </a:r>
            <a:r>
              <a:rPr lang="ru-RU" sz="2000" dirty="0" err="1" smtClean="0"/>
              <a:t>Нариси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геохімії</a:t>
            </a:r>
            <a:r>
              <a:rPr lang="ru-RU" sz="2000" dirty="0" smtClean="0"/>
              <a:t>», </a:t>
            </a:r>
            <a:r>
              <a:rPr lang="ru-RU" sz="2000" dirty="0" err="1" smtClean="0"/>
              <a:t>організовує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відділ</a:t>
            </a:r>
            <a:r>
              <a:rPr lang="ru-RU" sz="2000" dirty="0" smtClean="0"/>
              <a:t> </a:t>
            </a:r>
            <a:r>
              <a:rPr lang="ru-RU" sz="2000" dirty="0" err="1" smtClean="0"/>
              <a:t>живої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речовини</a:t>
            </a:r>
            <a:r>
              <a:rPr lang="ru-RU" sz="2000" dirty="0" smtClean="0"/>
              <a:t> в АН СРСР, </a:t>
            </a:r>
            <a:r>
              <a:rPr lang="ru-RU" sz="2000" dirty="0" err="1" smtClean="0"/>
              <a:t>організовує</a:t>
            </a:r>
            <a:r>
              <a:rPr lang="ru-RU" sz="2000" dirty="0" smtClean="0"/>
              <a:t> </a:t>
            </a:r>
            <a:r>
              <a:rPr lang="ru-RU" sz="2000" dirty="0" err="1" smtClean="0"/>
              <a:t>Комісію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вивчення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важкої</a:t>
            </a:r>
            <a:r>
              <a:rPr lang="ru-RU" sz="2000" dirty="0" smtClean="0"/>
              <a:t> води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головує</a:t>
            </a:r>
            <a:r>
              <a:rPr lang="ru-RU" sz="2000" dirty="0" smtClean="0"/>
              <a:t> в </a:t>
            </a:r>
            <a:r>
              <a:rPr lang="ru-RU" sz="2000" dirty="0" err="1" smtClean="0"/>
              <a:t>ній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29698" name="Picture 2" descr="http://www.ccssu.crimea.ua/tnu/images/video_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714488"/>
            <a:ext cx="3357586" cy="26574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286388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1935 р. </a:t>
            </a:r>
            <a:r>
              <a:rPr lang="ru-RU" dirty="0" err="1" smtClean="0"/>
              <a:t>переїжджає</a:t>
            </a:r>
            <a:r>
              <a:rPr lang="ru-RU" dirty="0" smtClean="0"/>
              <a:t> в Москву, </a:t>
            </a:r>
            <a:r>
              <a:rPr lang="ru-RU" dirty="0" err="1" smtClean="0"/>
              <a:t>бере</a:t>
            </a:r>
            <a:r>
              <a:rPr lang="ru-RU" dirty="0" smtClean="0"/>
              <a:t> участь в </a:t>
            </a:r>
            <a:r>
              <a:rPr lang="ru-RU" dirty="0" err="1" smtClean="0"/>
              <a:t>організації</a:t>
            </a:r>
            <a:r>
              <a:rPr lang="ru-RU" dirty="0" smtClean="0"/>
              <a:t> ряду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 smtClean="0"/>
              <a:t>комісій</a:t>
            </a:r>
            <a:r>
              <a:rPr lang="ru-RU" dirty="0" smtClean="0"/>
              <a:t>, </a:t>
            </a:r>
            <a:r>
              <a:rPr lang="ru-RU" dirty="0" err="1" smtClean="0"/>
              <a:t>працює</a:t>
            </a:r>
            <a:r>
              <a:rPr lang="ru-RU" dirty="0" smtClean="0"/>
              <a:t> над проблемою «</a:t>
            </a:r>
            <a:r>
              <a:rPr lang="ru-RU" dirty="0" err="1" smtClean="0"/>
              <a:t>життя</a:t>
            </a:r>
            <a:r>
              <a:rPr lang="ru-RU" dirty="0" smtClean="0"/>
              <a:t> в </a:t>
            </a:r>
            <a:r>
              <a:rPr lang="ru-RU" dirty="0" err="1" smtClean="0"/>
              <a:t>космосі</a:t>
            </a:r>
            <a:r>
              <a:rPr lang="ru-RU" dirty="0" smtClean="0"/>
              <a:t>». У роки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евакуйований</a:t>
            </a:r>
            <a:r>
              <a:rPr lang="ru-RU" dirty="0" smtClean="0"/>
              <a:t> </a:t>
            </a:r>
            <a:r>
              <a:rPr lang="ru-RU" smtClean="0"/>
              <a:t>у </a:t>
            </a:r>
            <a:r>
              <a:rPr lang="ru-RU" smtClean="0"/>
              <a:t>с. Борове </a:t>
            </a:r>
            <a:r>
              <a:rPr lang="ru-RU" dirty="0" err="1" smtClean="0"/>
              <a:t>Кокчетавської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. У 1944 р. видав </a:t>
            </a:r>
            <a:r>
              <a:rPr lang="ru-RU" dirty="0" err="1" smtClean="0"/>
              <a:t>останню</a:t>
            </a:r>
            <a:r>
              <a:rPr lang="ru-RU" dirty="0" smtClean="0"/>
              <a:t> </a:t>
            </a:r>
            <a:r>
              <a:rPr lang="ru-RU" dirty="0" err="1" smtClean="0"/>
              <a:t>працю</a:t>
            </a:r>
            <a:r>
              <a:rPr lang="ru-RU" dirty="0" smtClean="0"/>
              <a:t> «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слів</a:t>
            </a:r>
            <a:r>
              <a:rPr lang="ru-RU" dirty="0" smtClean="0"/>
              <a:t> про ноосферу». Помер 6 </a:t>
            </a:r>
            <a:r>
              <a:rPr lang="ru-RU" dirty="0" err="1" smtClean="0"/>
              <a:t>січня</a:t>
            </a:r>
            <a:r>
              <a:rPr lang="ru-RU" dirty="0" smtClean="0"/>
              <a:t> 1945 року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крововиливу</a:t>
            </a:r>
            <a:r>
              <a:rPr lang="ru-RU" dirty="0" smtClean="0"/>
              <a:t> в </a:t>
            </a:r>
            <a:r>
              <a:rPr lang="ru-RU" dirty="0" err="1" smtClean="0"/>
              <a:t>мозок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Найвидатніші Досягнення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232160"/>
          </a:xfrm>
        </p:spPr>
        <p:txBody>
          <a:bodyPr>
            <a:normAutofit fontScale="77500" lnSpcReduction="20000"/>
          </a:bodyPr>
          <a:lstStyle/>
          <a:p>
            <a:r>
              <a:rPr lang="ru-RU" sz="2900" dirty="0" err="1" smtClean="0"/>
              <a:t>Важливе</a:t>
            </a:r>
            <a:r>
              <a:rPr lang="ru-RU" sz="2900" dirty="0" smtClean="0"/>
              <a:t> </a:t>
            </a:r>
            <a:r>
              <a:rPr lang="ru-RU" sz="2900" dirty="0" err="1" smtClean="0"/>
              <a:t>місце</a:t>
            </a:r>
            <a:r>
              <a:rPr lang="ru-RU" sz="2900" dirty="0" smtClean="0"/>
              <a:t> в </a:t>
            </a:r>
            <a:r>
              <a:rPr lang="ru-RU" sz="2900" dirty="0" err="1" smtClean="0"/>
              <a:t>його</a:t>
            </a:r>
            <a:r>
              <a:rPr lang="ru-RU" sz="2900" dirty="0" smtClean="0"/>
              <a:t> </a:t>
            </a:r>
            <a:r>
              <a:rPr lang="ru-RU" sz="2900" dirty="0" err="1" smtClean="0"/>
              <a:t>діяльності</a:t>
            </a:r>
            <a:r>
              <a:rPr lang="ru-RU" sz="2900" dirty="0" smtClean="0"/>
              <a:t> </a:t>
            </a:r>
            <a:r>
              <a:rPr lang="ru-RU" sz="2900" dirty="0" err="1" smtClean="0"/>
              <a:t>займали</a:t>
            </a:r>
            <a:r>
              <a:rPr lang="ru-RU" sz="2900" dirty="0" smtClean="0"/>
              <a:t>, </a:t>
            </a:r>
            <a:r>
              <a:rPr lang="ru-RU" sz="2900" dirty="0" err="1" smtClean="0"/>
              <a:t>зокрема</a:t>
            </a:r>
            <a:r>
              <a:rPr lang="ru-RU" sz="2900" dirty="0" smtClean="0"/>
              <a:t>, </a:t>
            </a:r>
            <a:r>
              <a:rPr lang="ru-RU" sz="2900" dirty="0" err="1" smtClean="0"/>
              <a:t>мінералогія</a:t>
            </a:r>
            <a:r>
              <a:rPr lang="ru-RU" sz="2900" dirty="0" smtClean="0"/>
              <a:t> </a:t>
            </a:r>
            <a:r>
              <a:rPr lang="ru-RU" sz="2900" dirty="0" err="1" smtClean="0"/>
              <a:t>і</a:t>
            </a:r>
            <a:r>
              <a:rPr lang="ru-RU" sz="2900" dirty="0" smtClean="0"/>
              <a:t> </a:t>
            </a:r>
            <a:r>
              <a:rPr lang="ru-RU" sz="2900" dirty="0" err="1" smtClean="0"/>
              <a:t>кристалографія</a:t>
            </a:r>
            <a:r>
              <a:rPr lang="ru-RU" sz="2900" dirty="0" smtClean="0"/>
              <a:t>. </a:t>
            </a:r>
            <a:r>
              <a:rPr lang="ru-RU" sz="2900" dirty="0" err="1" smtClean="0"/>
              <a:t>Розглянув</a:t>
            </a:r>
            <a:r>
              <a:rPr lang="ru-RU" sz="2900" dirty="0" smtClean="0"/>
              <a:t> </a:t>
            </a:r>
            <a:r>
              <a:rPr lang="ru-RU" sz="2900" dirty="0" err="1" smtClean="0"/>
              <a:t>історію</a:t>
            </a:r>
            <a:r>
              <a:rPr lang="ru-RU" sz="2900" dirty="0" smtClean="0"/>
              <a:t> </a:t>
            </a:r>
            <a:r>
              <a:rPr lang="ru-RU" sz="2900" dirty="0" err="1" smtClean="0"/>
              <a:t>виникнення</a:t>
            </a:r>
            <a:r>
              <a:rPr lang="ru-RU" sz="2900" dirty="0" smtClean="0"/>
              <a:t> в </a:t>
            </a:r>
            <a:r>
              <a:rPr lang="ru-RU" sz="2900" dirty="0" err="1" smtClean="0"/>
              <a:t>земній</a:t>
            </a:r>
            <a:r>
              <a:rPr lang="ru-RU" sz="2900" dirty="0" smtClean="0"/>
              <a:t> </a:t>
            </a:r>
            <a:r>
              <a:rPr lang="ru-RU" sz="2900" dirty="0" err="1" smtClean="0"/>
              <a:t>корі</a:t>
            </a:r>
            <a:r>
              <a:rPr lang="ru-RU" sz="2900" dirty="0" smtClean="0"/>
              <a:t> </a:t>
            </a:r>
            <a:r>
              <a:rPr lang="ru-RU" sz="2900" dirty="0" err="1" smtClean="0"/>
              <a:t>важливих</a:t>
            </a:r>
            <a:r>
              <a:rPr lang="ru-RU" sz="2900" dirty="0" smtClean="0"/>
              <a:t> </a:t>
            </a:r>
            <a:r>
              <a:rPr lang="ru-RU" sz="2900" dirty="0" err="1" smtClean="0"/>
              <a:t>мінералів</a:t>
            </a:r>
            <a:r>
              <a:rPr lang="ru-RU" sz="2900" dirty="0" smtClean="0"/>
              <a:t>, </a:t>
            </a:r>
            <a:r>
              <a:rPr lang="ru-RU" sz="2900" dirty="0" err="1" smtClean="0"/>
              <a:t>визначив</a:t>
            </a:r>
            <a:r>
              <a:rPr lang="ru-RU" sz="2900" dirty="0" smtClean="0"/>
              <a:t> </a:t>
            </a:r>
            <a:r>
              <a:rPr lang="ru-RU" sz="2900" dirty="0" err="1" smtClean="0"/>
              <a:t>хімічний</a:t>
            </a:r>
            <a:r>
              <a:rPr lang="ru-RU" sz="2900" dirty="0" smtClean="0"/>
              <a:t> склад </a:t>
            </a:r>
            <a:r>
              <a:rPr lang="ru-RU" sz="2900" dirty="0" err="1" smtClean="0"/>
              <a:t>і</a:t>
            </a:r>
            <a:r>
              <a:rPr lang="ru-RU" sz="2900" dirty="0" smtClean="0"/>
              <a:t> </a:t>
            </a:r>
            <a:r>
              <a:rPr lang="ru-RU" sz="2900" dirty="0" err="1" smtClean="0"/>
              <a:t>фізико-хімічні</a:t>
            </a:r>
            <a:r>
              <a:rPr lang="ru-RU" sz="2900" dirty="0" smtClean="0"/>
              <a:t> </a:t>
            </a:r>
            <a:r>
              <a:rPr lang="ru-RU" sz="2900" dirty="0" err="1" smtClean="0"/>
              <a:t>умови</a:t>
            </a:r>
            <a:r>
              <a:rPr lang="ru-RU" sz="2900" dirty="0" smtClean="0"/>
              <a:t> </a:t>
            </a:r>
            <a:r>
              <a:rPr lang="ru-RU" sz="2900" dirty="0" err="1" smtClean="0"/>
              <a:t>утворення</a:t>
            </a:r>
            <a:r>
              <a:rPr lang="ru-RU" sz="2900" dirty="0" smtClean="0"/>
              <a:t> </a:t>
            </a:r>
            <a:r>
              <a:rPr lang="ru-RU" sz="2900" dirty="0" err="1" smtClean="0"/>
              <a:t>багатьох</a:t>
            </a:r>
            <a:r>
              <a:rPr lang="ru-RU" sz="2900" dirty="0" smtClean="0"/>
              <a:t> </a:t>
            </a:r>
            <a:r>
              <a:rPr lang="ru-RU" sz="2900" dirty="0" err="1" smtClean="0"/>
              <a:t>мінеральних</a:t>
            </a:r>
            <a:r>
              <a:rPr lang="ru-RU" sz="2900" dirty="0" smtClean="0"/>
              <a:t> </a:t>
            </a:r>
            <a:r>
              <a:rPr lang="ru-RU" sz="2900" dirty="0" err="1" smtClean="0"/>
              <a:t>видів</a:t>
            </a:r>
            <a:r>
              <a:rPr lang="ru-RU" sz="2900" dirty="0" smtClean="0"/>
              <a:t>.</a:t>
            </a:r>
          </a:p>
          <a:p>
            <a:r>
              <a:rPr lang="ru-RU" sz="2900" dirty="0" smtClean="0"/>
              <a:t>Все </a:t>
            </a:r>
            <a:r>
              <a:rPr lang="ru-RU" sz="2900" dirty="0" err="1" smtClean="0"/>
              <a:t>життя</a:t>
            </a:r>
            <a:r>
              <a:rPr lang="ru-RU" sz="2900" dirty="0" smtClean="0"/>
              <a:t> </a:t>
            </a:r>
            <a:r>
              <a:rPr lang="ru-RU" sz="2900" dirty="0" err="1" smtClean="0"/>
              <a:t>Вернадський</a:t>
            </a:r>
            <a:r>
              <a:rPr lang="ru-RU" sz="2900" dirty="0" smtClean="0"/>
              <a:t> </a:t>
            </a:r>
            <a:r>
              <a:rPr lang="ru-RU" sz="2900" dirty="0" err="1" smtClean="0"/>
              <a:t>працював</a:t>
            </a:r>
            <a:r>
              <a:rPr lang="ru-RU" sz="2900" dirty="0" smtClean="0"/>
              <a:t> над проблемами </a:t>
            </a:r>
            <a:r>
              <a:rPr lang="ru-RU" sz="2900" dirty="0" err="1" smtClean="0"/>
              <a:t>радіогеології</a:t>
            </a:r>
            <a:r>
              <a:rPr lang="ru-RU" sz="2900" dirty="0" smtClean="0"/>
              <a:t>.</a:t>
            </a:r>
          </a:p>
          <a:p>
            <a:r>
              <a:rPr lang="ru-RU" sz="2900" dirty="0" err="1" smtClean="0"/>
              <a:t>Вернадський</a:t>
            </a:r>
            <a:r>
              <a:rPr lang="ru-RU" sz="2900" dirty="0" smtClean="0"/>
              <a:t> — </a:t>
            </a:r>
            <a:r>
              <a:rPr lang="ru-RU" sz="2900" dirty="0" err="1" smtClean="0"/>
              <a:t>творець</a:t>
            </a:r>
            <a:r>
              <a:rPr lang="ru-RU" sz="2900" dirty="0" smtClean="0"/>
              <a:t> нового </a:t>
            </a:r>
            <a:r>
              <a:rPr lang="ru-RU" sz="2900" dirty="0" err="1" smtClean="0"/>
              <a:t>наукового</a:t>
            </a:r>
            <a:r>
              <a:rPr lang="ru-RU" sz="2900" dirty="0" smtClean="0"/>
              <a:t> </a:t>
            </a:r>
            <a:r>
              <a:rPr lang="ru-RU" sz="2900" dirty="0" err="1" smtClean="0"/>
              <a:t>напрямку</a:t>
            </a:r>
            <a:r>
              <a:rPr lang="ru-RU" sz="2900" dirty="0" smtClean="0"/>
              <a:t>, </a:t>
            </a:r>
            <a:r>
              <a:rPr lang="ru-RU" sz="2900" dirty="0" err="1" smtClean="0"/>
              <a:t>який</a:t>
            </a:r>
            <a:r>
              <a:rPr lang="ru-RU" sz="2900" dirty="0" smtClean="0"/>
              <a:t> </a:t>
            </a:r>
            <a:r>
              <a:rPr lang="ru-RU" sz="2900" dirty="0" err="1" smtClean="0"/>
              <a:t>пізніше</a:t>
            </a:r>
            <a:r>
              <a:rPr lang="ru-RU" sz="2900" dirty="0" smtClean="0"/>
              <a:t> </a:t>
            </a:r>
            <a:r>
              <a:rPr lang="ru-RU" sz="2900" dirty="0" err="1" smtClean="0"/>
              <a:t>переріс</a:t>
            </a:r>
            <a:r>
              <a:rPr lang="ru-RU" sz="2900" dirty="0" smtClean="0"/>
              <a:t> у </a:t>
            </a:r>
            <a:r>
              <a:rPr lang="ru-RU" sz="2900" dirty="0" err="1" smtClean="0"/>
              <a:t>самостійну</a:t>
            </a:r>
            <a:r>
              <a:rPr lang="ru-RU" sz="2900" dirty="0" smtClean="0"/>
              <a:t> науку — </a:t>
            </a:r>
            <a:r>
              <a:rPr lang="ru-RU" sz="2900" dirty="0" err="1" smtClean="0"/>
              <a:t>біохімію</a:t>
            </a:r>
            <a:r>
              <a:rPr lang="ru-RU" sz="2900" dirty="0" smtClean="0"/>
              <a:t>.</a:t>
            </a:r>
          </a:p>
          <a:p>
            <a:r>
              <a:rPr lang="ru-RU" sz="2900" dirty="0" err="1" smtClean="0"/>
              <a:t>Творець</a:t>
            </a:r>
            <a:r>
              <a:rPr lang="ru-RU" sz="2900" dirty="0" smtClean="0"/>
              <a:t> науки </a:t>
            </a:r>
            <a:r>
              <a:rPr lang="ru-RU" sz="2900" dirty="0" err="1" smtClean="0"/>
              <a:t>біогеохімії</a:t>
            </a:r>
            <a:r>
              <a:rPr lang="ru-RU" sz="2900" dirty="0" smtClean="0"/>
              <a:t>, </a:t>
            </a:r>
            <a:r>
              <a:rPr lang="ru-RU" sz="2900" dirty="0" err="1" smtClean="0"/>
              <a:t>засновник</a:t>
            </a:r>
            <a:r>
              <a:rPr lang="ru-RU" sz="2900" dirty="0" smtClean="0"/>
              <a:t> </a:t>
            </a:r>
            <a:r>
              <a:rPr lang="ru-RU" sz="2900" dirty="0" err="1" smtClean="0"/>
              <a:t>вітчизняної</a:t>
            </a:r>
            <a:r>
              <a:rPr lang="ru-RU" sz="2900" dirty="0" smtClean="0"/>
              <a:t> </a:t>
            </a:r>
            <a:r>
              <a:rPr lang="ru-RU" sz="2900" dirty="0" err="1" smtClean="0"/>
              <a:t>школи</a:t>
            </a:r>
            <a:r>
              <a:rPr lang="ru-RU" sz="2900" dirty="0" smtClean="0"/>
              <a:t> </a:t>
            </a:r>
            <a:r>
              <a:rPr lang="ru-RU" sz="2900" dirty="0" err="1" smtClean="0"/>
              <a:t>геохіміків</a:t>
            </a:r>
            <a:r>
              <a:rPr lang="ru-RU" sz="2900" dirty="0" smtClean="0"/>
              <a:t>, основоположник </a:t>
            </a:r>
            <a:r>
              <a:rPr lang="ru-RU" sz="2900" dirty="0" err="1" smtClean="0"/>
              <a:t>учення</a:t>
            </a:r>
            <a:r>
              <a:rPr lang="ru-RU" sz="2900" dirty="0" smtClean="0"/>
              <a:t> про </a:t>
            </a:r>
            <a:r>
              <a:rPr lang="ru-RU" sz="2900" dirty="0" err="1" smtClean="0"/>
              <a:t>біосферу</a:t>
            </a:r>
            <a:r>
              <a:rPr lang="ru-RU" sz="2900" dirty="0" smtClean="0"/>
              <a:t> та ноосферу, </a:t>
            </a:r>
            <a:r>
              <a:rPr lang="ru-RU" sz="2900" dirty="0" err="1" smtClean="0"/>
              <a:t>історик</a:t>
            </a:r>
            <a:r>
              <a:rPr lang="ru-RU" sz="2900" dirty="0" smtClean="0"/>
              <a:t> науки, </a:t>
            </a:r>
            <a:r>
              <a:rPr lang="ru-RU" sz="2900" dirty="0" err="1" smtClean="0"/>
              <a:t>філософ</a:t>
            </a:r>
            <a:r>
              <a:rPr lang="ru-RU" sz="2900" dirty="0" smtClean="0"/>
              <a:t>, </a:t>
            </a:r>
            <a:r>
              <a:rPr lang="ru-RU" sz="2900" dirty="0" err="1" smtClean="0"/>
              <a:t>натураліст</a:t>
            </a:r>
            <a:r>
              <a:rPr lang="ru-RU" sz="2900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1748" name="Picture 4" descr="http://www.fototerra.ru/image.html?id=165571&amp;size=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286256"/>
            <a:ext cx="3214710" cy="2411032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142976" y="6286520"/>
            <a:ext cx="4143404" cy="446077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Один із копусів Радієвого університету.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4643446"/>
            <a:ext cx="50006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Організатор</a:t>
            </a:r>
            <a:r>
              <a:rPr lang="ru-RU" sz="2000" dirty="0" smtClean="0"/>
              <a:t> та директор </a:t>
            </a:r>
            <a:r>
              <a:rPr lang="ru-RU" sz="2000" dirty="0" err="1" smtClean="0"/>
              <a:t>Радієвого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інституту</a:t>
            </a:r>
            <a:r>
              <a:rPr lang="ru-RU" sz="2000" dirty="0" smtClean="0"/>
              <a:t> (1922—1939), </a:t>
            </a:r>
            <a:r>
              <a:rPr lang="ru-RU" sz="2000" dirty="0" err="1" smtClean="0"/>
              <a:t>Біохімічної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лабораторії</a:t>
            </a:r>
            <a:r>
              <a:rPr lang="ru-RU" sz="2000" dirty="0" smtClean="0"/>
              <a:t> (</a:t>
            </a:r>
            <a:r>
              <a:rPr lang="ru-RU" sz="2000" dirty="0" err="1" smtClean="0"/>
              <a:t>з</a:t>
            </a:r>
            <a:r>
              <a:rPr lang="ru-RU" sz="2000" dirty="0" smtClean="0"/>
              <a:t> 1929; зараз </a:t>
            </a:r>
            <a:r>
              <a:rPr lang="ru-RU" sz="2000" dirty="0" err="1" smtClean="0"/>
              <a:t>Інститут</a:t>
            </a:r>
            <a:r>
              <a:rPr lang="ru-RU" sz="2000" dirty="0" smtClean="0"/>
              <a:t> </a:t>
            </a:r>
            <a:r>
              <a:rPr lang="ru-RU" sz="2000" dirty="0" err="1" smtClean="0"/>
              <a:t>геохімії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аналітичної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хімії</a:t>
            </a:r>
            <a:r>
              <a:rPr lang="ru-RU" sz="2000" dirty="0" smtClean="0"/>
              <a:t> АН СРСР </a:t>
            </a:r>
            <a:r>
              <a:rPr lang="ru-RU" sz="2000" dirty="0" err="1" smtClean="0"/>
              <a:t>ім</a:t>
            </a:r>
            <a:r>
              <a:rPr lang="ru-RU" sz="2000" dirty="0" smtClean="0"/>
              <a:t>. </a:t>
            </a:r>
            <a:r>
              <a:rPr lang="ru-RU" sz="2000" dirty="0" err="1" smtClean="0"/>
              <a:t>Вернадського</a:t>
            </a:r>
            <a:r>
              <a:rPr lang="ru-RU" sz="2000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Внесок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5195894" cy="508954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Володимир</a:t>
            </a:r>
            <a:r>
              <a:rPr lang="ru-RU" dirty="0" smtClean="0"/>
              <a:t> </a:t>
            </a:r>
            <a:r>
              <a:rPr lang="ru-RU" dirty="0" err="1" smtClean="0"/>
              <a:t>Вернадський</a:t>
            </a:r>
            <a:r>
              <a:rPr lang="ru-RU" dirty="0" smtClean="0"/>
              <a:t> належав до тих </a:t>
            </a:r>
            <a:r>
              <a:rPr lang="ru-RU" dirty="0" err="1" smtClean="0"/>
              <a:t>патріотів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передбачали</a:t>
            </a:r>
            <a:r>
              <a:rPr lang="ru-RU" dirty="0" smtClean="0"/>
              <a:t> </a:t>
            </a:r>
            <a:r>
              <a:rPr lang="ru-RU" dirty="0" err="1" smtClean="0"/>
              <a:t>щасливе</a:t>
            </a:r>
            <a:r>
              <a:rPr lang="ru-RU" dirty="0" smtClean="0"/>
              <a:t> завтра </a:t>
            </a:r>
            <a:r>
              <a:rPr lang="ru-RU" dirty="0" err="1" smtClean="0"/>
              <a:t>свого</a:t>
            </a:r>
            <a:r>
              <a:rPr lang="ru-RU" dirty="0" smtClean="0"/>
              <a:t> народу,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обов'язково</a:t>
            </a:r>
            <a:r>
              <a:rPr lang="ru-RU" dirty="0" smtClean="0"/>
              <a:t> </a:t>
            </a:r>
            <a:r>
              <a:rPr lang="ru-RU" dirty="0" err="1" smtClean="0"/>
              <a:t>посяде</a:t>
            </a:r>
            <a:r>
              <a:rPr lang="ru-RU" dirty="0" smtClean="0"/>
              <a:t> </a:t>
            </a:r>
            <a:r>
              <a:rPr lang="ru-RU" dirty="0" err="1" smtClean="0"/>
              <a:t>гідне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Європі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Різнопланова</a:t>
            </a:r>
            <a:r>
              <a:rPr lang="ru-RU" dirty="0" smtClean="0"/>
              <a:t> </a:t>
            </a:r>
            <a:r>
              <a:rPr lang="ru-RU" dirty="0" err="1" smtClean="0"/>
              <a:t>творча</a:t>
            </a:r>
            <a:r>
              <a:rPr lang="ru-RU" dirty="0" smtClean="0"/>
              <a:t> </a:t>
            </a:r>
            <a:r>
              <a:rPr lang="ru-RU" dirty="0" err="1" smtClean="0"/>
              <a:t>спадщина</a:t>
            </a:r>
            <a:r>
              <a:rPr lang="ru-RU" dirty="0" smtClean="0"/>
              <a:t> </a:t>
            </a:r>
            <a:r>
              <a:rPr lang="ru-RU" dirty="0" err="1" smtClean="0"/>
              <a:t>Вернадського</a:t>
            </a:r>
            <a:r>
              <a:rPr lang="ru-RU" dirty="0" smtClean="0"/>
              <a:t> </a:t>
            </a:r>
            <a:r>
              <a:rPr lang="ru-RU" dirty="0" err="1" smtClean="0"/>
              <a:t>привертає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вчених</a:t>
            </a:r>
            <a:r>
              <a:rPr lang="ru-RU" dirty="0" smtClean="0"/>
              <a:t> </a:t>
            </a:r>
            <a:r>
              <a:rPr lang="ru-RU" dirty="0" err="1" smtClean="0"/>
              <a:t>світу.Він</a:t>
            </a:r>
            <a:r>
              <a:rPr lang="ru-RU" dirty="0" smtClean="0"/>
              <a:t> </a:t>
            </a:r>
            <a:r>
              <a:rPr lang="ru-RU" dirty="0" err="1" smtClean="0"/>
              <a:t>збагатив</a:t>
            </a:r>
            <a:r>
              <a:rPr lang="ru-RU" dirty="0" smtClean="0"/>
              <a:t> науку </a:t>
            </a:r>
            <a:r>
              <a:rPr lang="ru-RU" dirty="0" err="1" smtClean="0"/>
              <a:t>глибокими</a:t>
            </a:r>
            <a:r>
              <a:rPr lang="ru-RU" dirty="0" smtClean="0"/>
              <a:t> </a:t>
            </a:r>
            <a:r>
              <a:rPr lang="ru-RU" dirty="0" err="1" smtClean="0"/>
              <a:t>ідеями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лягли</a:t>
            </a:r>
            <a:r>
              <a:rPr lang="ru-RU" dirty="0" smtClean="0"/>
              <a:t> в основу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провідних</a:t>
            </a:r>
            <a:r>
              <a:rPr lang="ru-RU" dirty="0" smtClean="0"/>
              <a:t> </a:t>
            </a:r>
            <a:r>
              <a:rPr lang="ru-RU" dirty="0" err="1" smtClean="0"/>
              <a:t>напрямків</a:t>
            </a:r>
            <a:r>
              <a:rPr lang="ru-RU" dirty="0" smtClean="0"/>
              <a:t> </a:t>
            </a:r>
            <a:r>
              <a:rPr lang="ru-RU" dirty="0" err="1" smtClean="0"/>
              <a:t>сучасної</a:t>
            </a:r>
            <a:r>
              <a:rPr lang="ru-RU" dirty="0" smtClean="0"/>
              <a:t> </a:t>
            </a:r>
            <a:r>
              <a:rPr lang="ru-RU" dirty="0" err="1" smtClean="0"/>
              <a:t>мінералогії</a:t>
            </a:r>
            <a:r>
              <a:rPr lang="ru-RU" dirty="0" smtClean="0"/>
              <a:t>, </a:t>
            </a:r>
            <a:r>
              <a:rPr lang="ru-RU" dirty="0" err="1" smtClean="0"/>
              <a:t>геології</a:t>
            </a:r>
            <a:r>
              <a:rPr lang="ru-RU" dirty="0" smtClean="0"/>
              <a:t>, </a:t>
            </a:r>
            <a:r>
              <a:rPr lang="ru-RU" dirty="0" err="1" smtClean="0"/>
              <a:t>гідрогеології</a:t>
            </a:r>
            <a:r>
              <a:rPr lang="ru-RU" dirty="0" smtClean="0"/>
              <a:t>, </a:t>
            </a:r>
            <a:r>
              <a:rPr lang="ru-RU" dirty="0" err="1" smtClean="0"/>
              <a:t>визначив</a:t>
            </a:r>
            <a:r>
              <a:rPr lang="ru-RU" dirty="0" smtClean="0"/>
              <a:t> роль </a:t>
            </a:r>
            <a:r>
              <a:rPr lang="ru-RU" dirty="0" err="1" smtClean="0"/>
              <a:t>організмів</a:t>
            </a:r>
            <a:r>
              <a:rPr lang="ru-RU" dirty="0" smtClean="0"/>
              <a:t> у </a:t>
            </a:r>
            <a:r>
              <a:rPr lang="ru-RU" dirty="0" err="1" smtClean="0"/>
              <a:t>геохімічних</a:t>
            </a:r>
            <a:r>
              <a:rPr lang="ru-RU" dirty="0" smtClean="0"/>
              <a:t> </a:t>
            </a:r>
            <a:r>
              <a:rPr lang="ru-RU" dirty="0" err="1" smtClean="0"/>
              <a:t>процесах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22" name="Picture 2" descr="http://www.photoukraine.com/i/articles/Oblitsovochnyi%20Kamen%20Photos/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214422"/>
            <a:ext cx="3214710" cy="4647773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429224" y="6000744"/>
            <a:ext cx="3714776" cy="857256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ятник</a:t>
            </a:r>
            <a:r>
              <a:rPr kumimoji="0" lang="uk-UA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Вернадському у місті</a:t>
            </a:r>
            <a:r>
              <a:rPr lang="uk-UA" sz="2000" dirty="0" smtClean="0">
                <a:solidFill>
                  <a:schemeClr val="tx2"/>
                </a:solidFill>
              </a:rPr>
              <a:t> </a:t>
            </a:r>
            <a:r>
              <a:rPr kumimoji="0" lang="uk-UA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Києві на проспекті Перемоги.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97</TotalTime>
  <Words>463</Words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Вернадський Володимир Іванович </vt:lpstr>
      <vt:lpstr>Біографія</vt:lpstr>
      <vt:lpstr>Батьки Вернадського</vt:lpstr>
      <vt:lpstr>Діяльність</vt:lpstr>
      <vt:lpstr>Подальший Життєвий шлях</vt:lpstr>
      <vt:lpstr>Найвидатніші Досягнення</vt:lpstr>
      <vt:lpstr>Внесок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Вернадський Володимир Іванович </dc:title>
  <cp:lastModifiedBy>user</cp:lastModifiedBy>
  <cp:revision>18</cp:revision>
  <dcterms:modified xsi:type="dcterms:W3CDTF">2004-12-31T22:32:23Z</dcterms:modified>
</cp:coreProperties>
</file>