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07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9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77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6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54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1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0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75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0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4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5103C1E-FB18-40AB-B87A-EC8A50E0A92F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FF668E-14BC-4CFB-8639-D85554C0B8A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34004" y="624877"/>
            <a:ext cx="5733236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краснуха</a:t>
            </a:r>
            <a:endParaRPr lang="ru-RU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4400455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u="sng" dirty="0" smtClean="0">
                <a:solidFill>
                  <a:srgbClr val="FFFF00"/>
                </a:solidFill>
              </a:rPr>
              <a:t>Виконали учениці 10 класу</a:t>
            </a:r>
          </a:p>
          <a:p>
            <a:endParaRPr lang="uk-UA" sz="2400" b="1" i="1" u="sng" dirty="0" smtClean="0">
              <a:solidFill>
                <a:srgbClr val="FFFF00"/>
              </a:solidFill>
            </a:endParaRPr>
          </a:p>
          <a:p>
            <a:r>
              <a:rPr lang="uk-UA" sz="2400" b="1" i="1" dirty="0" err="1" smtClean="0">
                <a:solidFill>
                  <a:srgbClr val="FFFF00"/>
                </a:solidFill>
              </a:rPr>
              <a:t>Устимчук</a:t>
            </a:r>
            <a:r>
              <a:rPr lang="uk-UA" sz="2400" b="1" i="1" dirty="0" smtClean="0">
                <a:solidFill>
                  <a:srgbClr val="FFFF00"/>
                </a:solidFill>
              </a:rPr>
              <a:t> Ліда та </a:t>
            </a:r>
            <a:r>
              <a:rPr lang="uk-UA" sz="2400" b="1" i="1" dirty="0" err="1" smtClean="0">
                <a:solidFill>
                  <a:srgbClr val="FFFF00"/>
                </a:solidFill>
              </a:rPr>
              <a:t>Кучурікова</a:t>
            </a:r>
            <a:r>
              <a:rPr lang="uk-UA" sz="2400" b="1" i="1" dirty="0" smtClean="0">
                <a:solidFill>
                  <a:srgbClr val="FFFF00"/>
                </a:solidFill>
              </a:rPr>
              <a:t> Аліна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1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rgbClr val="C00000"/>
                </a:solidFill>
              </a:rPr>
              <a:t>Питання</a:t>
            </a:r>
            <a:r>
              <a:rPr lang="ru-RU" dirty="0" smtClean="0">
                <a:solidFill>
                  <a:srgbClr val="C00000"/>
                </a:solidFill>
              </a:rPr>
              <a:t> про </a:t>
            </a:r>
            <a:r>
              <a:rPr lang="ru-RU" dirty="0" err="1" smtClean="0">
                <a:solidFill>
                  <a:srgbClr val="C00000"/>
                </a:solidFill>
              </a:rPr>
              <a:t>масову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вакцинацію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проти</a:t>
            </a:r>
            <a:r>
              <a:rPr lang="ru-RU" dirty="0" smtClean="0">
                <a:solidFill>
                  <a:srgbClr val="C00000"/>
                </a:solidFill>
              </a:rPr>
              <a:t> краснухи в </a:t>
            </a:r>
            <a:r>
              <a:rPr lang="ru-RU" dirty="0" err="1" smtClean="0">
                <a:solidFill>
                  <a:srgbClr val="C00000"/>
                </a:solidFill>
              </a:rPr>
              <a:t>нашій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країні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ще</a:t>
            </a:r>
            <a:r>
              <a:rPr lang="ru-RU" dirty="0" smtClean="0">
                <a:solidFill>
                  <a:srgbClr val="C00000"/>
                </a:solidFill>
              </a:rPr>
              <a:t> не </a:t>
            </a:r>
            <a:r>
              <a:rPr lang="ru-RU" dirty="0" err="1" smtClean="0">
                <a:solidFill>
                  <a:srgbClr val="C00000"/>
                </a:solidFill>
              </a:rPr>
              <a:t>вирішене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хоча</a:t>
            </a:r>
            <a:r>
              <a:rPr lang="ru-RU" dirty="0" smtClean="0">
                <a:solidFill>
                  <a:srgbClr val="C00000"/>
                </a:solidFill>
              </a:rPr>
              <a:t> одержано </a:t>
            </a:r>
            <a:r>
              <a:rPr lang="ru-RU" dirty="0" err="1" smtClean="0">
                <a:solidFill>
                  <a:srgbClr val="C00000"/>
                </a:solidFill>
              </a:rPr>
              <a:t>вакцинальні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штами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вірусу</a:t>
            </a:r>
            <a:r>
              <a:rPr lang="ru-RU" dirty="0" smtClean="0">
                <a:solidFill>
                  <a:srgbClr val="C00000"/>
                </a:solidFill>
              </a:rPr>
              <a:t> краснухи, </a:t>
            </a:r>
            <a:r>
              <a:rPr lang="ru-RU" dirty="0" err="1" smtClean="0">
                <a:solidFill>
                  <a:srgbClr val="C00000"/>
                </a:solidFill>
              </a:rPr>
              <a:t>які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мають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високу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імунологічну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активність</a:t>
            </a:r>
            <a:r>
              <a:rPr lang="ru-RU" dirty="0" smtClean="0">
                <a:solidFill>
                  <a:srgbClr val="C00000"/>
                </a:solidFill>
              </a:rPr>
              <a:t> (жива </a:t>
            </a:r>
            <a:r>
              <a:rPr lang="ru-RU" dirty="0" err="1" smtClean="0">
                <a:solidFill>
                  <a:srgbClr val="C00000"/>
                </a:solidFill>
              </a:rPr>
              <a:t>атенуйована</a:t>
            </a:r>
            <a:r>
              <a:rPr lang="ru-RU" dirty="0" smtClean="0">
                <a:solidFill>
                  <a:srgbClr val="C00000"/>
                </a:solidFill>
              </a:rPr>
              <a:t> вакцина </a:t>
            </a:r>
            <a:r>
              <a:rPr lang="ru-RU" dirty="0" err="1" smtClean="0">
                <a:solidFill>
                  <a:srgbClr val="C00000"/>
                </a:solidFill>
              </a:rPr>
              <a:t>проти</a:t>
            </a:r>
            <a:r>
              <a:rPr lang="ru-RU" dirty="0" smtClean="0">
                <a:solidFill>
                  <a:srgbClr val="C00000"/>
                </a:solidFill>
              </a:rPr>
              <a:t> краснухи). </a:t>
            </a:r>
            <a:r>
              <a:rPr lang="ru-RU" dirty="0" err="1" smtClean="0">
                <a:solidFill>
                  <a:srgbClr val="C00000"/>
                </a:solidFill>
              </a:rPr>
              <a:t>Виготовлено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також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асоційовану</a:t>
            </a:r>
            <a:r>
              <a:rPr lang="ru-RU" dirty="0" smtClean="0">
                <a:solidFill>
                  <a:srgbClr val="C00000"/>
                </a:solidFill>
              </a:rPr>
              <a:t> вакцину </a:t>
            </a:r>
            <a:r>
              <a:rPr lang="ru-RU" dirty="0" err="1" smtClean="0">
                <a:solidFill>
                  <a:srgbClr val="C00000"/>
                </a:solidFill>
              </a:rPr>
              <a:t>проти</a:t>
            </a:r>
            <a:r>
              <a:rPr lang="ru-RU" dirty="0" smtClean="0">
                <a:solidFill>
                  <a:srgbClr val="C00000"/>
                </a:solidFill>
              </a:rPr>
              <a:t> кору, паротиту та краснухи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93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rgbClr val="FF0000"/>
                </a:solidFill>
              </a:rPr>
              <a:t> Краснуха — гостра інфекційна хвороба, яка характеризується незначною або помірною інтоксикацією, дрібним </a:t>
            </a:r>
            <a:r>
              <a:rPr lang="uk-UA" dirty="0" err="1" smtClean="0">
                <a:solidFill>
                  <a:srgbClr val="FF0000"/>
                </a:solidFill>
              </a:rPr>
              <a:t>плямисто-папульозним</a:t>
            </a:r>
            <a:r>
              <a:rPr lang="uk-UA" dirty="0" smtClean="0">
                <a:solidFill>
                  <a:srgbClr val="FF0000"/>
                </a:solidFill>
              </a:rPr>
              <a:t> висипом та лімфаденопатією.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534" y="2780928"/>
            <a:ext cx="4860032" cy="40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8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C00000"/>
                </a:solidFill>
              </a:rPr>
              <a:t> Краснуха в </a:t>
            </a:r>
            <a:r>
              <a:rPr lang="ru-RU" dirty="0" err="1" smtClean="0">
                <a:solidFill>
                  <a:srgbClr val="C00000"/>
                </a:solidFill>
              </a:rPr>
              <a:t>минулому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вважалася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однією</a:t>
            </a:r>
            <a:r>
              <a:rPr lang="ru-RU" dirty="0" smtClean="0">
                <a:solidFill>
                  <a:srgbClr val="C00000"/>
                </a:solidFill>
              </a:rPr>
              <a:t> з </a:t>
            </a:r>
            <a:r>
              <a:rPr lang="ru-RU" dirty="0" err="1" smtClean="0">
                <a:solidFill>
                  <a:srgbClr val="C00000"/>
                </a:solidFill>
              </a:rPr>
              <a:t>найлегших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інфекційних</a:t>
            </a:r>
            <a:r>
              <a:rPr lang="ru-RU" dirty="0" smtClean="0">
                <a:solidFill>
                  <a:srgbClr val="C00000"/>
                </a:solidFill>
              </a:rPr>
              <a:t> хвороб і становила </a:t>
            </a:r>
            <a:r>
              <a:rPr lang="ru-RU" dirty="0" err="1" smtClean="0">
                <a:solidFill>
                  <a:srgbClr val="C00000"/>
                </a:solidFill>
              </a:rPr>
              <a:t>інтерес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лише</a:t>
            </a:r>
            <a:r>
              <a:rPr lang="ru-RU" dirty="0" smtClean="0">
                <a:solidFill>
                  <a:srgbClr val="C00000"/>
                </a:solidFill>
              </a:rPr>
              <a:t> з точки </a:t>
            </a:r>
            <a:r>
              <a:rPr lang="ru-RU" dirty="0" err="1" smtClean="0">
                <a:solidFill>
                  <a:srgbClr val="C00000"/>
                </a:solidFill>
              </a:rPr>
              <a:t>зору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диференціальної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діагностики</a:t>
            </a:r>
            <a:r>
              <a:rPr lang="ru-RU" dirty="0" smtClean="0">
                <a:solidFill>
                  <a:srgbClr val="C00000"/>
                </a:solidFill>
              </a:rPr>
              <a:t> з </a:t>
            </a:r>
            <a:r>
              <a:rPr lang="ru-RU" dirty="0" err="1" smtClean="0">
                <a:solidFill>
                  <a:srgbClr val="C00000"/>
                </a:solidFill>
              </a:rPr>
              <a:t>кором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ru-RU" dirty="0" err="1" smtClean="0">
                <a:solidFill>
                  <a:srgbClr val="C00000"/>
                </a:solidFill>
              </a:rPr>
              <a:t>Останнім</a:t>
            </a:r>
            <a:r>
              <a:rPr lang="ru-RU" dirty="0" smtClean="0">
                <a:solidFill>
                  <a:srgbClr val="C00000"/>
                </a:solidFill>
              </a:rPr>
              <a:t>  часом </a:t>
            </a:r>
            <a:r>
              <a:rPr lang="ru-RU" dirty="0" err="1" smtClean="0">
                <a:solidFill>
                  <a:srgbClr val="C00000"/>
                </a:solidFill>
              </a:rPr>
              <a:t>цю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інфекцію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розглядають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також</a:t>
            </a:r>
            <a:r>
              <a:rPr lang="ru-RU" dirty="0" smtClean="0">
                <a:solidFill>
                  <a:srgbClr val="C00000"/>
                </a:solidFill>
              </a:rPr>
              <a:t> у </a:t>
            </a:r>
            <a:r>
              <a:rPr lang="ru-RU" dirty="0" err="1" smtClean="0">
                <a:solidFill>
                  <a:srgbClr val="C00000"/>
                </a:solidFill>
              </a:rPr>
              <a:t>зв'язку</a:t>
            </a:r>
            <a:r>
              <a:rPr lang="ru-RU" dirty="0" smtClean="0">
                <a:solidFill>
                  <a:srgbClr val="C00000"/>
                </a:solidFill>
              </a:rPr>
              <a:t> з </a:t>
            </a:r>
            <a:r>
              <a:rPr lang="ru-RU" dirty="0" err="1" smtClean="0">
                <a:solidFill>
                  <a:srgbClr val="C00000"/>
                </a:solidFill>
              </a:rPr>
              <a:t>встановленням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її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ролі</a:t>
            </a:r>
            <a:r>
              <a:rPr lang="ru-RU" dirty="0" smtClean="0">
                <a:solidFill>
                  <a:srgbClr val="C00000"/>
                </a:solidFill>
              </a:rPr>
              <a:t> у </a:t>
            </a:r>
            <a:r>
              <a:rPr lang="ru-RU" dirty="0" err="1" smtClean="0">
                <a:solidFill>
                  <a:srgbClr val="C00000"/>
                </a:solidFill>
              </a:rPr>
              <a:t>виникненні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природжених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вад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розвитку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38165"/>
            <a:ext cx="7416824" cy="50405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C00000"/>
                </a:solidFill>
              </a:rPr>
              <a:t>Збудник</a:t>
            </a:r>
            <a:r>
              <a:rPr lang="ru-RU" sz="2400" dirty="0" smtClean="0">
                <a:solidFill>
                  <a:srgbClr val="C00000"/>
                </a:solidFill>
              </a:rPr>
              <a:t> краснухи — </a:t>
            </a:r>
            <a:r>
              <a:rPr lang="ru-RU" sz="2400" dirty="0" err="1" smtClean="0">
                <a:solidFill>
                  <a:srgbClr val="C00000"/>
                </a:solidFill>
              </a:rPr>
              <a:t>вірус</a:t>
            </a:r>
            <a:r>
              <a:rPr lang="ru-RU" sz="2400" dirty="0" smtClean="0">
                <a:solidFill>
                  <a:srgbClr val="C00000"/>
                </a:solidFill>
              </a:rPr>
              <a:t> з </a:t>
            </a:r>
            <a:r>
              <a:rPr lang="ru-RU" sz="2400" dirty="0" err="1" smtClean="0">
                <a:solidFill>
                  <a:srgbClr val="C00000"/>
                </a:solidFill>
              </a:rPr>
              <a:t>групи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міксовірусів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містить</a:t>
            </a:r>
            <a:r>
              <a:rPr lang="ru-RU" sz="2400" dirty="0" smtClean="0">
                <a:solidFill>
                  <a:srgbClr val="C00000"/>
                </a:solidFill>
              </a:rPr>
              <a:t> РНК. </a:t>
            </a:r>
            <a:r>
              <a:rPr lang="ru-RU" sz="2400" dirty="0" err="1" smtClean="0">
                <a:solidFill>
                  <a:srgbClr val="C00000"/>
                </a:solidFill>
              </a:rPr>
              <a:t>Досить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стійкий</a:t>
            </a:r>
            <a:r>
              <a:rPr lang="ru-RU" sz="2400" dirty="0" smtClean="0">
                <a:solidFill>
                  <a:srgbClr val="C00000"/>
                </a:solidFill>
              </a:rPr>
              <a:t> у </a:t>
            </a:r>
            <a:r>
              <a:rPr lang="ru-RU" sz="2400" dirty="0" err="1" smtClean="0">
                <a:solidFill>
                  <a:srgbClr val="C00000"/>
                </a:solidFill>
              </a:rPr>
              <a:t>навколишньому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середовищі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може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зберігатися</a:t>
            </a:r>
            <a:r>
              <a:rPr lang="ru-RU" sz="2400" dirty="0" smtClean="0">
                <a:solidFill>
                  <a:srgbClr val="C00000"/>
                </a:solidFill>
              </a:rPr>
              <a:t> при </a:t>
            </a:r>
            <a:r>
              <a:rPr lang="ru-RU" sz="2400" dirty="0" err="1" smtClean="0">
                <a:solidFill>
                  <a:srgbClr val="C00000"/>
                </a:solidFill>
              </a:rPr>
              <a:t>кімнатній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температурі</a:t>
            </a:r>
            <a:r>
              <a:rPr lang="ru-RU" sz="2400" dirty="0" smtClean="0">
                <a:solidFill>
                  <a:srgbClr val="C00000"/>
                </a:solidFill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</a:rPr>
              <a:t>висушуванні</a:t>
            </a:r>
            <a:r>
              <a:rPr lang="ru-RU" sz="2400" dirty="0" smtClean="0">
                <a:solidFill>
                  <a:srgbClr val="C00000"/>
                </a:solidFill>
              </a:rPr>
              <a:t>. При </a:t>
            </a:r>
            <a:r>
              <a:rPr lang="ru-RU" sz="2400" dirty="0" err="1" smtClean="0">
                <a:solidFill>
                  <a:srgbClr val="C00000"/>
                </a:solidFill>
              </a:rPr>
              <a:t>ультрафіолетовому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опроміненні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відразу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гине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Чутливий</a:t>
            </a:r>
            <a:r>
              <a:rPr lang="ru-RU" sz="2400" dirty="0" smtClean="0">
                <a:solidFill>
                  <a:srgbClr val="C00000"/>
                </a:solidFill>
              </a:rPr>
              <a:t> до </a:t>
            </a:r>
            <a:r>
              <a:rPr lang="ru-RU" sz="2400" dirty="0" err="1" smtClean="0">
                <a:solidFill>
                  <a:srgbClr val="C00000"/>
                </a:solidFill>
              </a:rPr>
              <a:t>дії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хімічних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речовин</a:t>
            </a:r>
            <a:r>
              <a:rPr lang="ru-RU" sz="2400" dirty="0" smtClean="0">
                <a:solidFill>
                  <a:srgbClr val="C00000"/>
                </a:solidFill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</a:rPr>
              <a:t>високої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температури</a:t>
            </a:r>
            <a:r>
              <a:rPr lang="ru-RU" sz="2400" dirty="0" smtClean="0">
                <a:solidFill>
                  <a:srgbClr val="C00000"/>
                </a:solidFill>
              </a:rPr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068960"/>
            <a:ext cx="4437893" cy="37890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68760" y="-243408"/>
            <a:ext cx="1584176" cy="156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7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b="1" i="1" dirty="0" err="1" smtClean="0">
                <a:solidFill>
                  <a:srgbClr val="C00000"/>
                </a:solidFill>
              </a:rPr>
              <a:t>Джерелом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інфекції</a:t>
            </a:r>
            <a:r>
              <a:rPr lang="ru-RU" sz="2000" b="1" i="1" dirty="0" smtClean="0">
                <a:solidFill>
                  <a:srgbClr val="C00000"/>
                </a:solidFill>
              </a:rPr>
              <a:t> є хвора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людина</a:t>
            </a:r>
            <a:r>
              <a:rPr lang="ru-RU" sz="2000" b="1" i="1" dirty="0" smtClean="0">
                <a:solidFill>
                  <a:srgbClr val="C00000"/>
                </a:solidFill>
              </a:rPr>
              <a:t>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Найбільш</a:t>
            </a:r>
            <a:r>
              <a:rPr lang="ru-RU" sz="2000" b="1" i="1" dirty="0" smtClean="0">
                <a:solidFill>
                  <a:srgbClr val="C00000"/>
                </a:solidFill>
              </a:rPr>
              <a:t> заразна вона на 1—2-й день до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появи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висипу</a:t>
            </a:r>
            <a:r>
              <a:rPr lang="ru-RU" sz="2000" b="1" i="1" dirty="0" smtClean="0">
                <a:solidFill>
                  <a:srgbClr val="C00000"/>
                </a:solidFill>
              </a:rPr>
              <a:t> і в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перші</a:t>
            </a:r>
            <a:r>
              <a:rPr lang="ru-RU" sz="2000" b="1" i="1" dirty="0" smtClean="0">
                <a:solidFill>
                  <a:srgbClr val="C00000"/>
                </a:solidFill>
              </a:rPr>
              <a:t> 5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днів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після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його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появи</a:t>
            </a:r>
            <a:r>
              <a:rPr lang="ru-RU" sz="2000" b="1" i="1" dirty="0" smtClean="0">
                <a:solidFill>
                  <a:srgbClr val="C00000"/>
                </a:solidFill>
              </a:rPr>
              <a:t>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Основний</a:t>
            </a:r>
            <a:r>
              <a:rPr lang="ru-RU" sz="2000" b="1" i="1" dirty="0" smtClean="0">
                <a:solidFill>
                  <a:srgbClr val="C00000"/>
                </a:solidFill>
              </a:rPr>
              <a:t> шлях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передачі</a:t>
            </a:r>
            <a:r>
              <a:rPr lang="ru-RU" sz="2000" b="1" i="1" dirty="0" smtClean="0">
                <a:solidFill>
                  <a:srgbClr val="C00000"/>
                </a:solidFill>
              </a:rPr>
              <a:t> краснухи —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повітряно-краплинний</a:t>
            </a:r>
            <a:r>
              <a:rPr lang="ru-RU" sz="2000" b="1" i="1" dirty="0" smtClean="0">
                <a:solidFill>
                  <a:srgbClr val="C00000"/>
                </a:solidFill>
              </a:rPr>
              <a:t>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Оскільки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вірус</a:t>
            </a:r>
            <a:r>
              <a:rPr lang="ru-RU" sz="2000" b="1" i="1" dirty="0" smtClean="0">
                <a:solidFill>
                  <a:srgbClr val="C00000"/>
                </a:solidFill>
              </a:rPr>
              <a:t> е в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крові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сечі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випорожненнях</a:t>
            </a:r>
            <a:r>
              <a:rPr lang="ru-RU" sz="2000" b="1" i="1" dirty="0" smtClean="0">
                <a:solidFill>
                  <a:srgbClr val="C00000"/>
                </a:solidFill>
              </a:rPr>
              <a:t> та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має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відносну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стійкість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припускають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можливість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передачі</a:t>
            </a:r>
            <a:r>
              <a:rPr lang="ru-RU" sz="2000" b="1" i="1" dirty="0" smtClean="0">
                <a:solidFill>
                  <a:srgbClr val="C00000"/>
                </a:solidFill>
              </a:rPr>
              <a:t> краснухи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контактним</a:t>
            </a:r>
            <a:r>
              <a:rPr lang="ru-RU" sz="2000" b="1" i="1" dirty="0" smtClean="0">
                <a:solidFill>
                  <a:srgbClr val="C00000"/>
                </a:solidFill>
              </a:rPr>
              <a:t> шляхом, 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також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безпосередньо</a:t>
            </a:r>
            <a:r>
              <a:rPr lang="ru-RU" sz="2000" b="1" i="1" dirty="0" smtClean="0">
                <a:solidFill>
                  <a:srgbClr val="C00000"/>
                </a:solidFill>
              </a:rPr>
              <a:t> через кров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під</a:t>
            </a:r>
            <a:r>
              <a:rPr lang="ru-RU" sz="2000" b="1" i="1" dirty="0" smtClean="0">
                <a:solidFill>
                  <a:srgbClr val="C00000"/>
                </a:solidFill>
              </a:rPr>
              <a:t> час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ін'єкцій</a:t>
            </a:r>
            <a:r>
              <a:rPr lang="ru-RU" sz="2000" b="1" i="1" dirty="0" smtClean="0">
                <a:solidFill>
                  <a:srgbClr val="C00000"/>
                </a:solidFill>
              </a:rPr>
              <a:t>. Краснуха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передається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також</a:t>
            </a:r>
            <a:r>
              <a:rPr lang="ru-RU" sz="2000" b="1" i="1" dirty="0" smtClean="0">
                <a:solidFill>
                  <a:srgbClr val="C00000"/>
                </a:solidFill>
              </a:rPr>
              <a:t> через плаценту плода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від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вагітної</a:t>
            </a:r>
            <a:r>
              <a:rPr lang="ru-RU" sz="2000" b="1" i="1" dirty="0" smtClean="0">
                <a:solidFill>
                  <a:srgbClr val="C00000"/>
                </a:solidFill>
              </a:rPr>
              <a:t> з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клінічне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вираженою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або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безсимптомною</a:t>
            </a:r>
            <a:r>
              <a:rPr lang="ru-RU" sz="2000" b="1" i="1" dirty="0" smtClean="0">
                <a:solidFill>
                  <a:srgbClr val="C00000"/>
                </a:solidFill>
              </a:rPr>
              <a:t> формою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хвороби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864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b="1" dirty="0" err="1" smtClean="0">
                <a:solidFill>
                  <a:srgbClr val="C00000"/>
                </a:solidFill>
              </a:rPr>
              <a:t>Сприйнятливість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дітей</a:t>
            </a:r>
            <a:r>
              <a:rPr lang="ru-RU" sz="2800" b="1" dirty="0" smtClean="0">
                <a:solidFill>
                  <a:srgbClr val="C00000"/>
                </a:solidFill>
              </a:rPr>
              <a:t> до краснухи </a:t>
            </a:r>
            <a:r>
              <a:rPr lang="ru-RU" sz="2800" b="1" dirty="0" err="1" smtClean="0">
                <a:solidFill>
                  <a:srgbClr val="C00000"/>
                </a:solidFill>
              </a:rPr>
              <a:t>висока</a:t>
            </a:r>
            <a:r>
              <a:rPr lang="ru-RU" sz="2800" b="1" dirty="0" smtClean="0">
                <a:solidFill>
                  <a:srgbClr val="C00000"/>
                </a:solidFill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</a:rPr>
              <a:t>Хворіють</a:t>
            </a:r>
            <a:r>
              <a:rPr lang="ru-RU" sz="2800" b="1" dirty="0" smtClean="0">
                <a:solidFill>
                  <a:srgbClr val="C00000"/>
                </a:solidFill>
              </a:rPr>
              <a:t> в основному </a:t>
            </a:r>
            <a:r>
              <a:rPr lang="ru-RU" sz="2800" b="1" dirty="0" err="1" smtClean="0">
                <a:solidFill>
                  <a:srgbClr val="C00000"/>
                </a:solidFill>
              </a:rPr>
              <a:t>діти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від</a:t>
            </a:r>
            <a:r>
              <a:rPr lang="ru-RU" sz="2800" b="1" dirty="0" smtClean="0">
                <a:solidFill>
                  <a:srgbClr val="C00000"/>
                </a:solidFill>
              </a:rPr>
              <a:t> 1 до 10 </a:t>
            </a:r>
            <a:r>
              <a:rPr lang="ru-RU" sz="2800" b="1" dirty="0" err="1" smtClean="0">
                <a:solidFill>
                  <a:srgbClr val="C00000"/>
                </a:solidFill>
              </a:rPr>
              <a:t>років</a:t>
            </a:r>
            <a:r>
              <a:rPr lang="ru-RU" sz="2800" b="1" dirty="0" smtClean="0">
                <a:solidFill>
                  <a:srgbClr val="C00000"/>
                </a:solidFill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</a:rPr>
              <a:t>Діти</a:t>
            </a:r>
            <a:r>
              <a:rPr lang="ru-RU" sz="2800" b="1" dirty="0" smtClean="0">
                <a:solidFill>
                  <a:srgbClr val="C00000"/>
                </a:solidFill>
              </a:rPr>
              <a:t> старшого </a:t>
            </a:r>
            <a:r>
              <a:rPr lang="ru-RU" sz="2800" b="1" dirty="0" err="1" smtClean="0">
                <a:solidFill>
                  <a:srgbClr val="C00000"/>
                </a:solidFill>
              </a:rPr>
              <a:t>віку</a:t>
            </a:r>
            <a:r>
              <a:rPr lang="ru-RU" sz="2800" b="1" dirty="0" smtClean="0">
                <a:solidFill>
                  <a:srgbClr val="C00000"/>
                </a:solidFill>
              </a:rPr>
              <a:t> та </a:t>
            </a:r>
            <a:r>
              <a:rPr lang="ru-RU" sz="2800" b="1" dirty="0" err="1" smtClean="0">
                <a:solidFill>
                  <a:srgbClr val="C00000"/>
                </a:solidFill>
              </a:rPr>
              <a:t>дорослі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хворіють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рідко</a:t>
            </a:r>
            <a:r>
              <a:rPr lang="ru-RU" sz="2800" b="1" dirty="0" smtClean="0">
                <a:solidFill>
                  <a:srgbClr val="C00000"/>
                </a:solidFill>
              </a:rPr>
              <a:t>. </a:t>
            </a:r>
            <a:r>
              <a:rPr lang="ru-RU" sz="2800" b="1" dirty="0" err="1" smtClean="0">
                <a:solidFill>
                  <a:srgbClr val="C00000"/>
                </a:solidFill>
              </a:rPr>
              <a:t>Після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перенесеної</a:t>
            </a:r>
            <a:r>
              <a:rPr lang="ru-RU" sz="2800" b="1" dirty="0" smtClean="0">
                <a:solidFill>
                  <a:srgbClr val="C00000"/>
                </a:solidFill>
              </a:rPr>
              <a:t> краснухи </a:t>
            </a:r>
            <a:r>
              <a:rPr lang="ru-RU" sz="2800" b="1" dirty="0" err="1" smtClean="0">
                <a:solidFill>
                  <a:srgbClr val="C00000"/>
                </a:solidFill>
              </a:rPr>
              <a:t>залишається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стійкий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імунітет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48880"/>
            <a:ext cx="2520280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415" y="4434102"/>
            <a:ext cx="2535585" cy="24238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348880"/>
            <a:ext cx="2574032" cy="20852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121587"/>
            <a:ext cx="2430016" cy="26369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675506"/>
            <a:ext cx="2543175" cy="21550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372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rgbClr val="C00000"/>
                </a:solidFill>
              </a:rPr>
              <a:t>Тяжко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переносять</a:t>
            </a:r>
            <a:r>
              <a:rPr lang="ru-RU" sz="2000" b="1" i="1" dirty="0" smtClean="0">
                <a:solidFill>
                  <a:srgbClr val="C00000"/>
                </a:solidFill>
              </a:rPr>
              <a:t> краснуху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дорослі</a:t>
            </a:r>
            <a:r>
              <a:rPr lang="ru-RU" sz="2000" b="1" i="1" dirty="0" smtClean="0">
                <a:solidFill>
                  <a:srgbClr val="C00000"/>
                </a:solidFill>
              </a:rPr>
              <a:t>. У них часто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спостерігаються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явища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загальної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інтоксикації</a:t>
            </a:r>
            <a:r>
              <a:rPr lang="ru-RU" sz="2000" b="1" i="1" dirty="0" smtClean="0">
                <a:solidFill>
                  <a:srgbClr val="C00000"/>
                </a:solidFill>
              </a:rPr>
              <a:t> (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головний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біль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слабкість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втрата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апетиту</a:t>
            </a:r>
            <a:r>
              <a:rPr lang="ru-RU" sz="2000" b="1" i="1" dirty="0" smtClean="0">
                <a:solidFill>
                  <a:srgbClr val="C00000"/>
                </a:solidFill>
              </a:rPr>
              <a:t>),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біль</a:t>
            </a:r>
            <a:r>
              <a:rPr lang="ru-RU" sz="2000" b="1" i="1" dirty="0" smtClean="0">
                <a:solidFill>
                  <a:srgbClr val="C00000"/>
                </a:solidFill>
              </a:rPr>
              <a:t> у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м'язах</a:t>
            </a:r>
            <a:r>
              <a:rPr lang="ru-RU" sz="2000" b="1" i="1" dirty="0" smtClean="0">
                <a:solidFill>
                  <a:srgbClr val="C00000"/>
                </a:solidFill>
              </a:rPr>
              <a:t>, особливо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шийних</a:t>
            </a:r>
            <a:r>
              <a:rPr lang="ru-RU" sz="2000" b="1" i="1" dirty="0" smtClean="0">
                <a:solidFill>
                  <a:srgbClr val="C00000"/>
                </a:solidFill>
              </a:rPr>
              <a:t>, у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суглобах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помірно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або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інтенсивно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виражені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катаральні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явища</a:t>
            </a:r>
            <a:r>
              <a:rPr lang="ru-RU" sz="2000" b="1" i="1" dirty="0" smtClean="0">
                <a:solidFill>
                  <a:srgbClr val="C00000"/>
                </a:solidFill>
              </a:rPr>
              <a:t> з боку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верхніх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дихальних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шляхів</a:t>
            </a:r>
            <a:r>
              <a:rPr lang="ru-RU" sz="2000" b="1" i="1" dirty="0" smtClean="0">
                <a:solidFill>
                  <a:srgbClr val="C00000"/>
                </a:solidFill>
              </a:rPr>
              <a:t> та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кон'юнктив</a:t>
            </a:r>
            <a:r>
              <a:rPr lang="ru-RU" sz="2000" b="1" i="1" dirty="0" smtClean="0">
                <a:solidFill>
                  <a:srgbClr val="C00000"/>
                </a:solidFill>
              </a:rPr>
              <a:t>. Температура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тіла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може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досягати</a:t>
            </a:r>
            <a:r>
              <a:rPr lang="ru-RU" sz="2000" b="1" i="1" dirty="0" smtClean="0">
                <a:solidFill>
                  <a:srgbClr val="C00000"/>
                </a:solidFill>
              </a:rPr>
              <a:t> 39 ° С.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Висип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рясний</a:t>
            </a:r>
            <a:r>
              <a:rPr lang="ru-RU" sz="2000" b="1" i="1" dirty="0" smtClean="0">
                <a:solidFill>
                  <a:srgbClr val="C00000"/>
                </a:solidFill>
              </a:rPr>
              <a:t> і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має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схильність</a:t>
            </a:r>
            <a:r>
              <a:rPr lang="ru-RU" sz="2000" b="1" i="1" dirty="0" smtClean="0">
                <a:solidFill>
                  <a:srgbClr val="C00000"/>
                </a:solidFill>
              </a:rPr>
              <a:t> до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злиття</a:t>
            </a:r>
            <a:r>
              <a:rPr lang="ru-RU" sz="2000" b="1" i="1" dirty="0" smtClean="0">
                <a:solidFill>
                  <a:srgbClr val="C00000"/>
                </a:solidFill>
              </a:rPr>
              <a:t>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Такий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перебіг</a:t>
            </a:r>
            <a:r>
              <a:rPr lang="ru-RU" sz="2000" b="1" i="1" dirty="0" smtClean="0">
                <a:solidFill>
                  <a:srgbClr val="C00000"/>
                </a:solidFill>
              </a:rPr>
              <a:t> краснухи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буває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іноді</a:t>
            </a:r>
            <a:r>
              <a:rPr lang="ru-RU" sz="2000" b="1" i="1" dirty="0" smtClean="0">
                <a:solidFill>
                  <a:srgbClr val="C00000"/>
                </a:solidFill>
              </a:rPr>
              <a:t> і у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дітей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96952"/>
            <a:ext cx="5688632" cy="35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800" b="1" dirty="0" err="1" smtClean="0">
                <a:solidFill>
                  <a:srgbClr val="C00000"/>
                </a:solidFill>
              </a:rPr>
              <a:t>Внутрішньоутробне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зараження</a:t>
            </a:r>
            <a:r>
              <a:rPr lang="ru-RU" sz="1800" b="1" dirty="0" smtClean="0">
                <a:solidFill>
                  <a:srgbClr val="C00000"/>
                </a:solidFill>
              </a:rPr>
              <a:t> в </a:t>
            </a:r>
            <a:r>
              <a:rPr lang="ru-RU" sz="1800" b="1" dirty="0" err="1" smtClean="0">
                <a:solidFill>
                  <a:srgbClr val="C00000"/>
                </a:solidFill>
              </a:rPr>
              <a:t>початкові</a:t>
            </a:r>
            <a:r>
              <a:rPr lang="ru-RU" sz="1800" b="1" dirty="0" smtClean="0">
                <a:solidFill>
                  <a:srgbClr val="C00000"/>
                </a:solidFill>
              </a:rPr>
              <a:t> строки </a:t>
            </a:r>
            <a:r>
              <a:rPr lang="ru-RU" sz="1800" b="1" dirty="0" err="1" smtClean="0">
                <a:solidFill>
                  <a:srgbClr val="C00000"/>
                </a:solidFill>
              </a:rPr>
              <a:t>вагітності</a:t>
            </a:r>
            <a:r>
              <a:rPr lang="ru-RU" sz="1800" b="1" dirty="0" smtClean="0">
                <a:solidFill>
                  <a:srgbClr val="C00000"/>
                </a:solidFill>
              </a:rPr>
              <a:t> (</a:t>
            </a:r>
            <a:r>
              <a:rPr lang="ru-RU" sz="1800" b="1" dirty="0" err="1" smtClean="0">
                <a:solidFill>
                  <a:srgbClr val="C00000"/>
                </a:solidFill>
              </a:rPr>
              <a:t>перші</a:t>
            </a:r>
            <a:r>
              <a:rPr lang="ru-RU" sz="1800" b="1" dirty="0" smtClean="0">
                <a:solidFill>
                  <a:srgbClr val="C00000"/>
                </a:solidFill>
              </a:rPr>
              <a:t> 2—3 </a:t>
            </a:r>
            <a:r>
              <a:rPr lang="ru-RU" sz="1800" b="1" dirty="0" err="1" smtClean="0">
                <a:solidFill>
                  <a:srgbClr val="C00000"/>
                </a:solidFill>
              </a:rPr>
              <a:t>міс</a:t>
            </a:r>
            <a:r>
              <a:rPr lang="ru-RU" sz="1800" b="1" dirty="0" smtClean="0">
                <a:solidFill>
                  <a:srgbClr val="C00000"/>
                </a:solidFill>
              </a:rPr>
              <a:t>) </a:t>
            </a:r>
            <a:r>
              <a:rPr lang="ru-RU" sz="1800" b="1" dirty="0" err="1" smtClean="0">
                <a:solidFill>
                  <a:srgbClr val="C00000"/>
                </a:solidFill>
              </a:rPr>
              <a:t>нерідко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веде</a:t>
            </a:r>
            <a:r>
              <a:rPr lang="ru-RU" sz="1800" b="1" dirty="0" smtClean="0">
                <a:solidFill>
                  <a:srgbClr val="C00000"/>
                </a:solidFill>
              </a:rPr>
              <a:t> до </a:t>
            </a:r>
            <a:r>
              <a:rPr lang="ru-RU" sz="1800" b="1" dirty="0" err="1" smtClean="0">
                <a:solidFill>
                  <a:srgbClr val="C00000"/>
                </a:solidFill>
              </a:rPr>
              <a:t>порушень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ембріогенезу</a:t>
            </a:r>
            <a:r>
              <a:rPr lang="ru-RU" sz="1800" b="1" dirty="0" smtClean="0">
                <a:solidFill>
                  <a:srgbClr val="C00000"/>
                </a:solidFill>
              </a:rPr>
              <a:t> та </a:t>
            </a:r>
            <a:r>
              <a:rPr lang="ru-RU" sz="1800" b="1" dirty="0" err="1" smtClean="0">
                <a:solidFill>
                  <a:srgbClr val="C00000"/>
                </a:solidFill>
              </a:rPr>
              <a:t>розвитку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виродливості</a:t>
            </a:r>
            <a:r>
              <a:rPr lang="ru-RU" sz="1800" b="1" dirty="0" smtClean="0">
                <a:solidFill>
                  <a:srgbClr val="C00000"/>
                </a:solidFill>
              </a:rPr>
              <a:t> (</a:t>
            </a:r>
            <a:r>
              <a:rPr lang="ru-RU" sz="1800" b="1" dirty="0" err="1" smtClean="0">
                <a:solidFill>
                  <a:srgbClr val="C00000"/>
                </a:solidFill>
              </a:rPr>
              <a:t>мікроцефалія</a:t>
            </a:r>
            <a:r>
              <a:rPr lang="ru-RU" sz="1800" b="1" dirty="0" smtClean="0">
                <a:solidFill>
                  <a:srgbClr val="C00000"/>
                </a:solidFill>
              </a:rPr>
              <a:t>, </a:t>
            </a:r>
            <a:r>
              <a:rPr lang="ru-RU" sz="1800" b="1" dirty="0" err="1" smtClean="0">
                <a:solidFill>
                  <a:srgbClr val="C00000"/>
                </a:solidFill>
              </a:rPr>
              <a:t>гідроцефалія</a:t>
            </a:r>
            <a:r>
              <a:rPr lang="ru-RU" sz="1800" b="1" dirty="0" smtClean="0">
                <a:solidFill>
                  <a:srgbClr val="C00000"/>
                </a:solidFill>
              </a:rPr>
              <a:t>, катаракта, глухота, </a:t>
            </a:r>
            <a:r>
              <a:rPr lang="ru-RU" sz="1800" b="1" dirty="0" err="1" smtClean="0">
                <a:solidFill>
                  <a:srgbClr val="C00000"/>
                </a:solidFill>
              </a:rPr>
              <a:t>ретинопатія</a:t>
            </a:r>
            <a:r>
              <a:rPr lang="ru-RU" sz="1800" b="1" dirty="0" smtClean="0">
                <a:solidFill>
                  <a:srgbClr val="C00000"/>
                </a:solidFill>
              </a:rPr>
              <a:t>, глаукома, пороки </a:t>
            </a:r>
            <a:r>
              <a:rPr lang="ru-RU" sz="1800" b="1" dirty="0" err="1" smtClean="0">
                <a:solidFill>
                  <a:srgbClr val="C00000"/>
                </a:solidFill>
              </a:rPr>
              <a:t>серця</a:t>
            </a:r>
            <a:r>
              <a:rPr lang="ru-RU" sz="1800" b="1" dirty="0" smtClean="0">
                <a:solidFill>
                  <a:srgbClr val="C00000"/>
                </a:solidFill>
              </a:rPr>
              <a:t>, </a:t>
            </a:r>
            <a:r>
              <a:rPr lang="ru-RU" sz="1800" b="1" dirty="0" err="1" smtClean="0">
                <a:solidFill>
                  <a:srgbClr val="C00000"/>
                </a:solidFill>
              </a:rPr>
              <a:t>зміни</a:t>
            </a:r>
            <a:r>
              <a:rPr lang="ru-RU" sz="1800" b="1" dirty="0" smtClean="0">
                <a:solidFill>
                  <a:srgbClr val="C00000"/>
                </a:solidFill>
              </a:rPr>
              <a:t> в </a:t>
            </a:r>
            <a:r>
              <a:rPr lang="ru-RU" sz="1800" b="1" dirty="0" err="1" smtClean="0">
                <a:solidFill>
                  <a:srgbClr val="C00000"/>
                </a:solidFill>
              </a:rPr>
              <a:t>будові</a:t>
            </a:r>
            <a:r>
              <a:rPr lang="ru-RU" sz="1800" b="1" dirty="0" smtClean="0">
                <a:solidFill>
                  <a:srgbClr val="C00000"/>
                </a:solidFill>
              </a:rPr>
              <a:t> скелета). </a:t>
            </a:r>
            <a:r>
              <a:rPr lang="ru-RU" sz="1800" b="1" dirty="0" err="1" smtClean="0">
                <a:solidFill>
                  <a:srgbClr val="C00000"/>
                </a:solidFill>
              </a:rPr>
              <a:t>Різноманітні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форми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ембріопатій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можуть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комбінуватися</a:t>
            </a:r>
            <a:r>
              <a:rPr lang="ru-RU" sz="1800" b="1" dirty="0" smtClean="0">
                <a:solidFill>
                  <a:srgbClr val="C00000"/>
                </a:solidFill>
              </a:rPr>
              <a:t> (</a:t>
            </a:r>
            <a:r>
              <a:rPr lang="ru-RU" sz="1800" b="1" dirty="0" err="1" smtClean="0">
                <a:solidFill>
                  <a:srgbClr val="C00000"/>
                </a:solidFill>
              </a:rPr>
              <a:t>природжений</a:t>
            </a:r>
            <a:r>
              <a:rPr lang="ru-RU" sz="1800" b="1" dirty="0" smtClean="0">
                <a:solidFill>
                  <a:srgbClr val="C00000"/>
                </a:solidFill>
              </a:rPr>
              <a:t> синдром краснухи). При </a:t>
            </a:r>
            <a:r>
              <a:rPr lang="ru-RU" sz="1800" b="1" dirty="0" err="1" smtClean="0">
                <a:solidFill>
                  <a:srgbClr val="C00000"/>
                </a:solidFill>
              </a:rPr>
              <a:t>зараженні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краснухою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після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завершення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ембріогенезу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розвиваються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фетопатіі</a:t>
            </a:r>
            <a:r>
              <a:rPr lang="ru-RU" sz="1800" b="1" dirty="0" smtClean="0">
                <a:solidFill>
                  <a:srgbClr val="C00000"/>
                </a:solidFill>
              </a:rPr>
              <a:t>: гепатит, </a:t>
            </a:r>
            <a:r>
              <a:rPr lang="ru-RU" sz="1800" b="1" dirty="0" err="1" smtClean="0">
                <a:solidFill>
                  <a:srgbClr val="C00000"/>
                </a:solidFill>
              </a:rPr>
              <a:t>ураження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легень</a:t>
            </a:r>
            <a:r>
              <a:rPr lang="ru-RU" sz="1800" b="1" dirty="0" smtClean="0">
                <a:solidFill>
                  <a:srgbClr val="C00000"/>
                </a:solidFill>
              </a:rPr>
              <a:t>, </a:t>
            </a:r>
            <a:r>
              <a:rPr lang="ru-RU" sz="1800" b="1" dirty="0" err="1" smtClean="0">
                <a:solidFill>
                  <a:srgbClr val="C00000"/>
                </a:solidFill>
              </a:rPr>
              <a:t>тромбоцитопенічна</a:t>
            </a:r>
            <a:r>
              <a:rPr lang="ru-RU" sz="1800" b="1" dirty="0" smtClean="0">
                <a:solidFill>
                  <a:srgbClr val="C00000"/>
                </a:solidFill>
              </a:rPr>
              <a:t> пурпура, </a:t>
            </a:r>
            <a:r>
              <a:rPr lang="ru-RU" sz="1800" b="1" dirty="0" err="1" smtClean="0">
                <a:solidFill>
                  <a:srgbClr val="C00000"/>
                </a:solidFill>
              </a:rPr>
              <a:t>анемія</a:t>
            </a:r>
            <a:r>
              <a:rPr lang="ru-RU" sz="1800" b="1" dirty="0" smtClean="0">
                <a:solidFill>
                  <a:srgbClr val="C00000"/>
                </a:solidFill>
              </a:rPr>
              <a:t> та </a:t>
            </a:r>
            <a:r>
              <a:rPr lang="ru-RU" sz="1800" b="1" dirty="0" err="1" smtClean="0">
                <a:solidFill>
                  <a:srgbClr val="C00000"/>
                </a:solidFill>
              </a:rPr>
              <a:t>ін</a:t>
            </a:r>
            <a:r>
              <a:rPr lang="ru-RU" sz="1800" b="1" dirty="0" smtClean="0">
                <a:solidFill>
                  <a:srgbClr val="C00000"/>
                </a:solidFill>
              </a:rPr>
              <a:t>. У </a:t>
            </a:r>
            <a:r>
              <a:rPr lang="ru-RU" sz="1800" b="1" dirty="0" err="1" smtClean="0">
                <a:solidFill>
                  <a:srgbClr val="C00000"/>
                </a:solidFill>
              </a:rPr>
              <a:t>разі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зараження</a:t>
            </a:r>
            <a:r>
              <a:rPr lang="ru-RU" sz="1800" b="1" dirty="0" smtClean="0">
                <a:solidFill>
                  <a:srgbClr val="C00000"/>
                </a:solidFill>
              </a:rPr>
              <a:t> плода </a:t>
            </a:r>
            <a:r>
              <a:rPr lang="ru-RU" sz="1800" b="1" dirty="0" err="1" smtClean="0">
                <a:solidFill>
                  <a:srgbClr val="C00000"/>
                </a:solidFill>
              </a:rPr>
              <a:t>наприкінці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вагітності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може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народитися</a:t>
            </a:r>
            <a:r>
              <a:rPr lang="ru-RU" sz="1800" b="1" dirty="0" smtClean="0">
                <a:solidFill>
                  <a:srgbClr val="C00000"/>
                </a:solidFill>
              </a:rPr>
              <a:t> хвора на краснуху </a:t>
            </a:r>
            <a:r>
              <a:rPr lang="ru-RU" sz="1800" b="1" dirty="0" err="1" smtClean="0">
                <a:solidFill>
                  <a:srgbClr val="C00000"/>
                </a:solidFill>
              </a:rPr>
              <a:t>дитина</a:t>
            </a:r>
            <a:r>
              <a:rPr lang="ru-RU" sz="1800" b="1" dirty="0" smtClean="0">
                <a:solidFill>
                  <a:srgbClr val="C00000"/>
                </a:solidFill>
              </a:rPr>
              <a:t>. Хвороба в таких </a:t>
            </a:r>
            <a:r>
              <a:rPr lang="ru-RU" sz="1800" b="1" dirty="0" err="1" smtClean="0">
                <a:solidFill>
                  <a:srgbClr val="C00000"/>
                </a:solidFill>
              </a:rPr>
              <a:t>випадках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має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затяжний</a:t>
            </a:r>
            <a:r>
              <a:rPr lang="ru-RU" sz="1800" b="1" dirty="0" smtClean="0">
                <a:solidFill>
                  <a:srgbClr val="C00000"/>
                </a:solidFill>
              </a:rPr>
              <a:t> характер, </a:t>
            </a:r>
            <a:r>
              <a:rPr lang="ru-RU" sz="1800" b="1" dirty="0" err="1" smtClean="0">
                <a:solidFill>
                  <a:srgbClr val="C00000"/>
                </a:solidFill>
              </a:rPr>
              <a:t>тривалим</a:t>
            </a:r>
            <a:r>
              <a:rPr lang="ru-RU" sz="1800" b="1" dirty="0" smtClean="0">
                <a:solidFill>
                  <a:srgbClr val="C00000"/>
                </a:solidFill>
              </a:rPr>
              <a:t> є </a:t>
            </a:r>
            <a:r>
              <a:rPr lang="ru-RU" sz="1800" b="1" dirty="0" err="1" smtClean="0">
                <a:solidFill>
                  <a:srgbClr val="C00000"/>
                </a:solidFill>
              </a:rPr>
              <a:t>вірусоносійство</a:t>
            </a:r>
            <a:r>
              <a:rPr lang="ru-RU" sz="18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84984"/>
            <a:ext cx="2880320" cy="35730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08" y="3559324"/>
            <a:ext cx="3456384" cy="30243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604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C00000"/>
                </a:solidFill>
              </a:rPr>
              <a:t>Профілактика</a:t>
            </a:r>
            <a:r>
              <a:rPr lang="ru-RU" sz="2400" dirty="0" smtClean="0">
                <a:solidFill>
                  <a:srgbClr val="C00000"/>
                </a:solidFill>
              </a:rPr>
              <a:t> краснухи </a:t>
            </a:r>
            <a:r>
              <a:rPr lang="ru-RU" sz="2400" dirty="0" err="1" smtClean="0">
                <a:solidFill>
                  <a:srgbClr val="C00000"/>
                </a:solidFill>
              </a:rPr>
              <a:t>полягає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ізоляції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хворих</a:t>
            </a:r>
            <a:r>
              <a:rPr lang="ru-RU" sz="2400" dirty="0" smtClean="0">
                <a:solidFill>
                  <a:srgbClr val="C00000"/>
                </a:solidFill>
              </a:rPr>
              <a:t> до 5-го дня </a:t>
            </a:r>
            <a:r>
              <a:rPr lang="ru-RU" sz="2400" dirty="0" err="1" smtClean="0">
                <a:solidFill>
                  <a:srgbClr val="C00000"/>
                </a:solidFill>
              </a:rPr>
              <a:t>від</a:t>
            </a:r>
            <a:r>
              <a:rPr lang="ru-RU" sz="2400" dirty="0" smtClean="0">
                <a:solidFill>
                  <a:srgbClr val="C00000"/>
                </a:solidFill>
              </a:rPr>
              <a:t> моменту </a:t>
            </a:r>
            <a:r>
              <a:rPr lang="ru-RU" sz="2400" dirty="0" err="1" smtClean="0">
                <a:solidFill>
                  <a:srgbClr val="C00000"/>
                </a:solidFill>
              </a:rPr>
              <a:t>висипань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Дезинфекцію</a:t>
            </a:r>
            <a:r>
              <a:rPr lang="ru-RU" sz="2400" dirty="0" smtClean="0">
                <a:solidFill>
                  <a:srgbClr val="C00000"/>
                </a:solidFill>
              </a:rPr>
              <a:t> не </a:t>
            </a:r>
            <a:r>
              <a:rPr lang="ru-RU" sz="2400" dirty="0" err="1" smtClean="0">
                <a:solidFill>
                  <a:srgbClr val="C00000"/>
                </a:solidFill>
              </a:rPr>
              <a:t>роблять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Дітей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які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були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контакті</a:t>
            </a:r>
            <a:r>
              <a:rPr lang="ru-RU" sz="2400" dirty="0" smtClean="0">
                <a:solidFill>
                  <a:srgbClr val="C00000"/>
                </a:solidFill>
              </a:rPr>
              <a:t> з </a:t>
            </a:r>
            <a:r>
              <a:rPr lang="ru-RU" sz="2400" dirty="0" err="1" smtClean="0">
                <a:solidFill>
                  <a:srgbClr val="C00000"/>
                </a:solidFill>
              </a:rPr>
              <a:t>хворим</a:t>
            </a:r>
            <a:r>
              <a:rPr lang="ru-RU" sz="2400" dirty="0" smtClean="0">
                <a:solidFill>
                  <a:srgbClr val="C00000"/>
                </a:solidFill>
              </a:rPr>
              <a:t>, не </a:t>
            </a:r>
            <a:r>
              <a:rPr lang="ru-RU" sz="2400" dirty="0" err="1" smtClean="0">
                <a:solidFill>
                  <a:srgbClr val="C00000"/>
                </a:solidFill>
              </a:rPr>
              <a:t>ізолюють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Слід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оберігати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вагітних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жінок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які</a:t>
            </a:r>
            <a:r>
              <a:rPr lang="ru-RU" sz="2400" dirty="0" smtClean="0">
                <a:solidFill>
                  <a:srgbClr val="C00000"/>
                </a:solidFill>
              </a:rPr>
              <a:t> не </a:t>
            </a:r>
            <a:r>
              <a:rPr lang="ru-RU" sz="2400" dirty="0" err="1" smtClean="0">
                <a:solidFill>
                  <a:srgbClr val="C00000"/>
                </a:solidFill>
              </a:rPr>
              <a:t>хворіли</a:t>
            </a:r>
            <a:r>
              <a:rPr lang="ru-RU" sz="2400" dirty="0" smtClean="0">
                <a:solidFill>
                  <a:srgbClr val="C00000"/>
                </a:solidFill>
              </a:rPr>
              <a:t> на краснуху, </a:t>
            </a:r>
            <a:r>
              <a:rPr lang="ru-RU" sz="2400" dirty="0" err="1" smtClean="0">
                <a:solidFill>
                  <a:srgbClr val="C00000"/>
                </a:solidFill>
              </a:rPr>
              <a:t>від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спілкування</a:t>
            </a:r>
            <a:r>
              <a:rPr lang="ru-RU" sz="2400" dirty="0" smtClean="0">
                <a:solidFill>
                  <a:srgbClr val="C00000"/>
                </a:solidFill>
              </a:rPr>
              <a:t> з </a:t>
            </a:r>
            <a:r>
              <a:rPr lang="ru-RU" sz="2400" dirty="0" err="1" smtClean="0">
                <a:solidFill>
                  <a:srgbClr val="C00000"/>
                </a:solidFill>
              </a:rPr>
              <a:t>тими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хто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захворів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Вважають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що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захворювання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жінки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перші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місяці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вагітності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лабораторне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підтвердженою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краснухою</a:t>
            </a:r>
            <a:r>
              <a:rPr lang="ru-RU" sz="2400" dirty="0" smtClean="0">
                <a:solidFill>
                  <a:srgbClr val="C00000"/>
                </a:solidFill>
              </a:rPr>
              <a:t> є </a:t>
            </a:r>
            <a:r>
              <a:rPr lang="ru-RU" sz="2400" dirty="0" err="1" smtClean="0">
                <a:solidFill>
                  <a:srgbClr val="C00000"/>
                </a:solidFill>
              </a:rPr>
              <a:t>показанням</a:t>
            </a:r>
            <a:r>
              <a:rPr lang="ru-RU" sz="2400" dirty="0" smtClean="0">
                <a:solidFill>
                  <a:srgbClr val="C00000"/>
                </a:solidFill>
              </a:rPr>
              <a:t> для </a:t>
            </a:r>
            <a:r>
              <a:rPr lang="ru-RU" sz="2400" dirty="0" err="1" smtClean="0">
                <a:solidFill>
                  <a:srgbClr val="C00000"/>
                </a:solidFill>
              </a:rPr>
              <a:t>припинення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вагітності</a:t>
            </a:r>
            <a:r>
              <a:rPr lang="ru-RU" sz="2400" dirty="0" smtClean="0">
                <a:solidFill>
                  <a:srgbClr val="C00000"/>
                </a:solidFill>
              </a:rPr>
              <a:t> у </a:t>
            </a:r>
            <a:r>
              <a:rPr lang="ru-RU" sz="2400" dirty="0" err="1" smtClean="0">
                <a:solidFill>
                  <a:srgbClr val="C00000"/>
                </a:solidFill>
              </a:rPr>
              <a:t>зв'язку</a:t>
            </a:r>
            <a:r>
              <a:rPr lang="ru-RU" sz="2400" dirty="0" smtClean="0">
                <a:solidFill>
                  <a:srgbClr val="C00000"/>
                </a:solidFill>
              </a:rPr>
              <a:t> з великим </a:t>
            </a:r>
            <a:r>
              <a:rPr lang="ru-RU" sz="2400" dirty="0" err="1" smtClean="0">
                <a:solidFill>
                  <a:srgbClr val="C00000"/>
                </a:solidFill>
              </a:rPr>
              <a:t>ризиком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ембріопатії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Введення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імуноглобуліну</a:t>
            </a:r>
            <a:r>
              <a:rPr lang="ru-RU" sz="2400" dirty="0" smtClean="0">
                <a:solidFill>
                  <a:srgbClr val="C00000"/>
                </a:solidFill>
              </a:rPr>
              <a:t> з метою </a:t>
            </a:r>
            <a:r>
              <a:rPr lang="ru-RU" sz="2400" dirty="0" err="1" smtClean="0">
                <a:solidFill>
                  <a:srgbClr val="C00000"/>
                </a:solidFill>
              </a:rPr>
              <a:t>профілактики</a:t>
            </a:r>
            <a:r>
              <a:rPr lang="ru-RU" sz="2400" dirty="0" smtClean="0">
                <a:solidFill>
                  <a:srgbClr val="C00000"/>
                </a:solidFill>
              </a:rPr>
              <a:t> краснухи у </a:t>
            </a:r>
            <a:r>
              <a:rPr lang="ru-RU" sz="2400" dirty="0" err="1" smtClean="0">
                <a:solidFill>
                  <a:srgbClr val="C00000"/>
                </a:solidFill>
              </a:rPr>
              <a:t>контактних</a:t>
            </a:r>
            <a:r>
              <a:rPr lang="ru-RU" sz="2400" dirty="0" smtClean="0">
                <a:solidFill>
                  <a:srgbClr val="C00000"/>
                </a:solidFill>
              </a:rPr>
              <a:t> з </a:t>
            </a:r>
            <a:r>
              <a:rPr lang="ru-RU" sz="2400" dirty="0" err="1" smtClean="0">
                <a:solidFill>
                  <a:srgbClr val="C00000"/>
                </a:solidFill>
              </a:rPr>
              <a:t>хворим</a:t>
            </a:r>
            <a:r>
              <a:rPr lang="ru-RU" sz="2400" dirty="0" smtClean="0">
                <a:solidFill>
                  <a:srgbClr val="C00000"/>
                </a:solidFill>
              </a:rPr>
              <a:t> (</a:t>
            </a:r>
            <a:r>
              <a:rPr lang="ru-RU" sz="2400" dirty="0" err="1" smtClean="0">
                <a:solidFill>
                  <a:srgbClr val="C00000"/>
                </a:solidFill>
              </a:rPr>
              <a:t>дітей</a:t>
            </a:r>
            <a:r>
              <a:rPr lang="ru-RU" sz="2400" dirty="0" smtClean="0">
                <a:solidFill>
                  <a:srgbClr val="C00000"/>
                </a:solidFill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</a:rPr>
              <a:t>дорослих</a:t>
            </a:r>
            <a:r>
              <a:rPr lang="ru-RU" sz="2400" dirty="0" smtClean="0">
                <a:solidFill>
                  <a:srgbClr val="C00000"/>
                </a:solidFill>
              </a:rPr>
              <a:t>) не є </a:t>
            </a:r>
            <a:r>
              <a:rPr lang="ru-RU" sz="2400" dirty="0" err="1" smtClean="0">
                <a:solidFill>
                  <a:srgbClr val="C00000"/>
                </a:solidFill>
              </a:rPr>
              <a:t>ефективним</a:t>
            </a:r>
            <a:r>
              <a:rPr lang="ru-RU" sz="2400" dirty="0" smtClean="0">
                <a:solidFill>
                  <a:srgbClr val="C00000"/>
                </a:solidFill>
              </a:rPr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Medsestra</Template>
  <TotalTime>74</TotalTime>
  <Words>517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краснуха</dc:title>
  <dc:creator>HOME</dc:creator>
  <cp:lastModifiedBy>HOME</cp:lastModifiedBy>
  <cp:revision>8</cp:revision>
  <dcterms:created xsi:type="dcterms:W3CDTF">2014-03-11T16:07:53Z</dcterms:created>
  <dcterms:modified xsi:type="dcterms:W3CDTF">2014-03-11T17:22:21Z</dcterms:modified>
</cp:coreProperties>
</file>