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8" r:id="rId12"/>
    <p:sldId id="266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Эрнест Миллер Хемингуэй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(1899-1961)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24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11960" y="332656"/>
            <a:ext cx="4680520" cy="61206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войны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Хемингуэй живет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Кубе,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 пишет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но почти ничего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издает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изредка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выезжает в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Африку и в Европу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Только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произведения того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времени были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 изданы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“За рекой в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тени деревьев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и “Старик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море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”, именно за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эту повесть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1954 году писатель получил Нобелевскую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премию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Умер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Хемингуэй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1961 году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614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Сюжет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  Старый </a:t>
            </a:r>
            <a:r>
              <a:rPr lang="ru-RU" dirty="0"/>
              <a:t>рыбак Сантьяго вот уже </a:t>
            </a:r>
            <a:r>
              <a:rPr lang="ru-RU" dirty="0" smtClean="0"/>
              <a:t>84 дня </a:t>
            </a:r>
            <a:r>
              <a:rPr lang="ru-RU" dirty="0"/>
              <a:t>возвращался без рыбы</a:t>
            </a:r>
            <a:r>
              <a:rPr lang="ru-RU" dirty="0" smtClean="0"/>
              <a:t>. Помогавший </a:t>
            </a:r>
            <a:r>
              <a:rPr lang="ru-RU" dirty="0"/>
              <a:t>ему </a:t>
            </a:r>
            <a:r>
              <a:rPr lang="ru-RU" dirty="0" smtClean="0"/>
              <a:t>мальчик обнадеживал </a:t>
            </a:r>
            <a:r>
              <a:rPr lang="ru-RU" dirty="0"/>
              <a:t>его, провожая на </a:t>
            </a:r>
            <a:r>
              <a:rPr lang="ru-RU" dirty="0" smtClean="0"/>
              <a:t>85-й день </a:t>
            </a:r>
            <a:r>
              <a:rPr lang="ru-RU" dirty="0"/>
              <a:t>в море. Уплывшему далеко </a:t>
            </a:r>
            <a:r>
              <a:rPr lang="ru-RU" dirty="0" smtClean="0"/>
              <a:t>в море </a:t>
            </a:r>
            <a:r>
              <a:rPr lang="ru-RU" dirty="0"/>
              <a:t>старику с трудом </a:t>
            </a:r>
            <a:r>
              <a:rPr lang="ru-RU" dirty="0" smtClean="0"/>
              <a:t>удалось поймать </a:t>
            </a:r>
            <a:r>
              <a:rPr lang="ru-RU" dirty="0"/>
              <a:t>огромную </a:t>
            </a:r>
            <a:r>
              <a:rPr lang="ru-RU" dirty="0" smtClean="0"/>
              <a:t>рыбу.</a:t>
            </a:r>
          </a:p>
          <a:p>
            <a:pPr marL="0" indent="0">
              <a:buNone/>
            </a:pPr>
            <a:r>
              <a:rPr lang="ru-RU" dirty="0" smtClean="0"/>
              <a:t>   Трое </a:t>
            </a:r>
            <a:r>
              <a:rPr lang="ru-RU" dirty="0"/>
              <a:t>суток боровшись с ней</a:t>
            </a:r>
            <a:r>
              <a:rPr lang="ru-RU" dirty="0" smtClean="0"/>
              <a:t>, обессилев</a:t>
            </a:r>
            <a:r>
              <a:rPr lang="ru-RU" dirty="0"/>
              <a:t>, он пустился в </a:t>
            </a:r>
            <a:r>
              <a:rPr lang="ru-RU" dirty="0" smtClean="0"/>
              <a:t>обратный путь</a:t>
            </a:r>
            <a:r>
              <a:rPr lang="ru-RU" dirty="0"/>
              <a:t>, привязав рыбу к лодке. Но </a:t>
            </a:r>
            <a:r>
              <a:rPr lang="ru-RU" dirty="0" smtClean="0"/>
              <a:t>на рыбу </a:t>
            </a:r>
            <a:r>
              <a:rPr lang="ru-RU" dirty="0"/>
              <a:t>напали акулы и съели ее, </a:t>
            </a:r>
            <a:r>
              <a:rPr lang="ru-RU" dirty="0" smtClean="0"/>
              <a:t>как ни </a:t>
            </a:r>
            <a:r>
              <a:rPr lang="ru-RU" dirty="0"/>
              <a:t>боролся старик с </a:t>
            </a:r>
            <a:r>
              <a:rPr lang="ru-RU" dirty="0" smtClean="0"/>
              <a:t>ними.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Старик </a:t>
            </a:r>
            <a:r>
              <a:rPr lang="ru-RU" dirty="0"/>
              <a:t>вернулся со скелетом </a:t>
            </a:r>
            <a:r>
              <a:rPr lang="ru-RU" dirty="0" smtClean="0"/>
              <a:t>рыбы только </a:t>
            </a:r>
            <a:r>
              <a:rPr lang="ru-RU" dirty="0"/>
              <a:t>на четвертые </a:t>
            </a:r>
            <a:r>
              <a:rPr lang="ru-RU" dirty="0" smtClean="0"/>
              <a:t>сутки, голодный</a:t>
            </a:r>
            <a:r>
              <a:rPr lang="ru-RU" dirty="0"/>
              <a:t>, ослабевший, но суверенностью, что его никто </a:t>
            </a:r>
            <a:r>
              <a:rPr lang="ru-RU" dirty="0" smtClean="0"/>
              <a:t>не победил</a:t>
            </a:r>
            <a:r>
              <a:rPr lang="ru-RU" dirty="0"/>
              <a:t>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12776"/>
            <a:ext cx="4316288" cy="4617550"/>
          </a:xfrm>
        </p:spPr>
      </p:pic>
    </p:spTree>
    <p:extLst>
      <p:ext uri="{BB962C8B-B14F-4D97-AF65-F5344CB8AC3E}">
        <p14:creationId xmlns:p14="http://schemas.microsoft.com/office/powerpoint/2010/main" val="359408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 flipV="1">
            <a:off x="1792288" y="4754881"/>
            <a:ext cx="5486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r="3796"/>
          <a:stretch>
            <a:fillRect/>
          </a:stretch>
        </p:blipFill>
        <p:spPr>
          <a:xfrm>
            <a:off x="971600" y="116632"/>
            <a:ext cx="6192688" cy="3259309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3429000"/>
            <a:ext cx="9144000" cy="3312368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/>
              <a:t>Уважение </a:t>
            </a:r>
            <a:r>
              <a:rPr lang="ru-RU" sz="1800" b="1" dirty="0"/>
              <a:t>к рыбе</a:t>
            </a:r>
            <a:r>
              <a:rPr lang="ru-RU" sz="1800" b="1" dirty="0" smtClean="0"/>
              <a:t>:</a:t>
            </a:r>
          </a:p>
          <a:p>
            <a:r>
              <a:rPr lang="ru-RU" sz="1800" dirty="0" smtClean="0"/>
              <a:t>-“</a:t>
            </a:r>
            <a:r>
              <a:rPr lang="ru-RU" sz="1800" dirty="0"/>
              <a:t>Рыба, я тебя очень люблю и уважаю. Но я </a:t>
            </a:r>
            <a:r>
              <a:rPr lang="ru-RU" sz="1800" dirty="0" smtClean="0"/>
              <a:t>убью тебя </a:t>
            </a:r>
            <a:r>
              <a:rPr lang="ru-RU" sz="1800" dirty="0"/>
              <a:t>прежде, чем настанет вечер</a:t>
            </a:r>
            <a:r>
              <a:rPr lang="ru-RU" sz="1800" dirty="0" smtClean="0"/>
              <a:t>”.</a:t>
            </a:r>
          </a:p>
          <a:p>
            <a:r>
              <a:rPr lang="ru-RU" sz="1800" b="1" dirty="0" smtClean="0"/>
              <a:t> </a:t>
            </a:r>
            <a:r>
              <a:rPr lang="ru-RU" sz="1800" b="1" dirty="0"/>
              <a:t>Заботится: </a:t>
            </a:r>
            <a:endParaRPr lang="ru-RU" sz="1800" b="1" dirty="0" smtClean="0"/>
          </a:p>
          <a:p>
            <a:r>
              <a:rPr lang="ru-RU" sz="1800" dirty="0" smtClean="0"/>
              <a:t>-«Худо </a:t>
            </a:r>
            <a:r>
              <a:rPr lang="ru-RU" sz="1800" dirty="0"/>
              <a:t>тебе, рыба</a:t>
            </a:r>
            <a:r>
              <a:rPr lang="ru-RU" sz="1800" dirty="0" smtClean="0"/>
              <a:t>?”</a:t>
            </a:r>
          </a:p>
          <a:p>
            <a:r>
              <a:rPr lang="ru-RU" sz="1800" dirty="0" smtClean="0"/>
              <a:t>-“</a:t>
            </a:r>
            <a:r>
              <a:rPr lang="ru-RU" sz="1800" dirty="0"/>
              <a:t>Если ты еще не устала, то на самом деле –необыкновенная рыба</a:t>
            </a:r>
            <a:r>
              <a:rPr lang="ru-RU" sz="1800" dirty="0" smtClean="0"/>
              <a:t>…”</a:t>
            </a:r>
          </a:p>
          <a:p>
            <a:pPr marL="285750" indent="-285750">
              <a:buFontTx/>
              <a:buChar char="-"/>
            </a:pPr>
            <a:r>
              <a:rPr lang="ru-RU" sz="1800" dirty="0" smtClean="0"/>
              <a:t>“</a:t>
            </a:r>
            <a:r>
              <a:rPr lang="ru-RU" sz="1800" dirty="0"/>
              <a:t>Как хорошо, что нам не приходится </a:t>
            </a:r>
            <a:r>
              <a:rPr lang="ru-RU" sz="1800" dirty="0" smtClean="0"/>
              <a:t>убивать звезды!”</a:t>
            </a:r>
          </a:p>
          <a:p>
            <a:pPr marL="285750" indent="-285750">
              <a:buFontTx/>
              <a:buChar char="-"/>
            </a:pPr>
            <a:r>
              <a:rPr lang="ru-RU" sz="1800" dirty="0" smtClean="0"/>
              <a:t>“</a:t>
            </a:r>
            <a:r>
              <a:rPr lang="ru-RU" sz="1800" dirty="0"/>
              <a:t>Жалко рыбу, которой нечего есть. Сколько </a:t>
            </a:r>
            <a:r>
              <a:rPr lang="ru-RU" sz="1800" dirty="0" smtClean="0"/>
              <a:t>людей она </a:t>
            </a:r>
            <a:r>
              <a:rPr lang="ru-RU" sz="1800" dirty="0"/>
              <a:t>насытит! Но достойны ли люди </a:t>
            </a:r>
            <a:r>
              <a:rPr lang="ru-RU" sz="1800" dirty="0" smtClean="0"/>
              <a:t>ею питаться</a:t>
            </a:r>
            <a:r>
              <a:rPr lang="ru-RU" sz="1800" dirty="0"/>
              <a:t>? Конечно, нет. Никто на свете недостоин ею питаться: поглядите только, как </a:t>
            </a:r>
            <a:r>
              <a:rPr lang="ru-RU" sz="1800" dirty="0" smtClean="0"/>
              <a:t>она себя </a:t>
            </a:r>
            <a:r>
              <a:rPr lang="ru-RU" sz="1800" dirty="0"/>
              <a:t>ведет и с каким благородством</a:t>
            </a:r>
            <a:r>
              <a:rPr lang="ru-RU" sz="1800" dirty="0" smtClean="0"/>
              <a:t>.”</a:t>
            </a:r>
          </a:p>
          <a:p>
            <a:r>
              <a:rPr lang="ru-RU" sz="1800" dirty="0" smtClean="0"/>
              <a:t>- </a:t>
            </a:r>
            <a:r>
              <a:rPr lang="ru-RU" sz="1800" dirty="0"/>
              <a:t>“Может быть, грешно было убивать рыбу. Хоть я </a:t>
            </a:r>
            <a:r>
              <a:rPr lang="ru-RU" sz="1800" dirty="0" smtClean="0"/>
              <a:t>и убил </a:t>
            </a:r>
            <a:r>
              <a:rPr lang="ru-RU" sz="1800" dirty="0"/>
              <a:t>ее для того, чтобы не умереть с голоду </a:t>
            </a:r>
            <a:r>
              <a:rPr lang="ru-RU" sz="1800" dirty="0" smtClean="0"/>
              <a:t>и накормить </a:t>
            </a:r>
            <a:r>
              <a:rPr lang="ru-RU" sz="1800" dirty="0"/>
              <a:t>еще уйму людей.</a:t>
            </a:r>
          </a:p>
        </p:txBody>
      </p:sp>
    </p:spTree>
    <p:extLst>
      <p:ext uri="{BB962C8B-B14F-4D97-AF65-F5344CB8AC3E}">
        <p14:creationId xmlns:p14="http://schemas.microsoft.com/office/powerpoint/2010/main" val="31638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Старик – частица этого мира природы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- </a:t>
            </a:r>
            <a:r>
              <a:rPr lang="ru-RU" sz="2400" dirty="0"/>
              <a:t>“Я все равно ее одолею. Хоть это и несправедливо, но я ей докажу</a:t>
            </a:r>
            <a:r>
              <a:rPr lang="ru-RU" sz="2400" dirty="0" smtClean="0"/>
              <a:t>, на </a:t>
            </a:r>
            <a:r>
              <a:rPr lang="ru-RU" sz="2400" dirty="0"/>
              <a:t>что способен человек и что он может вынести</a:t>
            </a:r>
            <a:r>
              <a:rPr lang="ru-RU" sz="2400" dirty="0" smtClean="0"/>
              <a:t>.”</a:t>
            </a:r>
            <a:br>
              <a:rPr lang="ru-RU" sz="2400" dirty="0" smtClean="0"/>
            </a:br>
            <a:r>
              <a:rPr lang="ru-RU" sz="2400" dirty="0" smtClean="0"/>
              <a:t>- </a:t>
            </a:r>
            <a:r>
              <a:rPr lang="ru-RU" sz="2400" dirty="0"/>
              <a:t>“Мне жаль, рыба, что все так получилось. Ты уж прости </a:t>
            </a:r>
            <a:r>
              <a:rPr lang="ru-RU" sz="2400" dirty="0" smtClean="0"/>
              <a:t>меня, рыба».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417149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92896"/>
            <a:ext cx="4233664" cy="3175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919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5" y="1"/>
            <a:ext cx="483260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0"/>
            <a:ext cx="428396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55577" y="404664"/>
            <a:ext cx="743247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“Все хорошие книги сходны в одном, - когда вы дочитаете до конца, вам кажется, что все это случилось с вами, и так оно всегда при вас и останется: хорошее или плохое, восторги и печали, и сожаления, люди и места”.</a:t>
            </a:r>
          </a:p>
          <a:p>
            <a:pPr algn="r"/>
            <a:r>
              <a:rPr lang="ru-RU" sz="40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Э. Хемингуэй</a:t>
            </a:r>
            <a:endParaRPr lang="ru-RU" sz="40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638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2578298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i="1" dirty="0" smtClean="0">
                <a:solidFill>
                  <a:srgbClr val="7030A0"/>
                </a:solidFill>
              </a:rPr>
              <a:t>Человек </a:t>
            </a:r>
            <a:r>
              <a:rPr lang="ru-RU" sz="5400" i="1" dirty="0">
                <a:solidFill>
                  <a:srgbClr val="7030A0"/>
                </a:solidFill>
              </a:rPr>
              <a:t>не для того создан, чтобы </a:t>
            </a:r>
            <a:r>
              <a:rPr lang="ru-RU" sz="5400" i="1" dirty="0" smtClean="0">
                <a:solidFill>
                  <a:srgbClr val="7030A0"/>
                </a:solidFill>
              </a:rPr>
              <a:t>терпеть поражение</a:t>
            </a:r>
            <a:r>
              <a:rPr lang="ru-RU" sz="5400" i="1" dirty="0">
                <a:solidFill>
                  <a:srgbClr val="7030A0"/>
                </a:solidFill>
              </a:rPr>
              <a:t>. Человека можно уничтожить, </a:t>
            </a:r>
            <a:r>
              <a:rPr lang="ru-RU" sz="5400" i="1" dirty="0" smtClean="0">
                <a:solidFill>
                  <a:srgbClr val="7030A0"/>
                </a:solidFill>
              </a:rPr>
              <a:t>но его </a:t>
            </a:r>
            <a:r>
              <a:rPr lang="ru-RU" sz="5400" i="1" dirty="0">
                <a:solidFill>
                  <a:srgbClr val="7030A0"/>
                </a:solidFill>
              </a:rPr>
              <a:t>нельзя победить</a:t>
            </a:r>
            <a:r>
              <a:rPr lang="ru-RU" sz="5400" i="1" dirty="0" smtClean="0">
                <a:solidFill>
                  <a:srgbClr val="7030A0"/>
                </a:solidFill>
              </a:rPr>
              <a:t>.</a:t>
            </a:r>
            <a:br>
              <a:rPr lang="ru-RU" sz="5400" i="1" dirty="0" smtClean="0">
                <a:solidFill>
                  <a:srgbClr val="7030A0"/>
                </a:solidFill>
              </a:rPr>
            </a:br>
            <a:r>
              <a:rPr lang="ru-RU" sz="5400" dirty="0"/>
              <a:t> </a:t>
            </a:r>
            <a:r>
              <a:rPr lang="ru-RU" sz="5400" dirty="0" smtClean="0"/>
              <a:t>                       </a:t>
            </a:r>
            <a:r>
              <a:rPr lang="ru-RU" sz="5400" i="1" dirty="0" smtClean="0">
                <a:solidFill>
                  <a:srgbClr val="7030A0"/>
                </a:solidFill>
              </a:rPr>
              <a:t>Э</a:t>
            </a:r>
            <a:r>
              <a:rPr lang="ru-RU" sz="5400" i="1" dirty="0">
                <a:solidFill>
                  <a:srgbClr val="7030A0"/>
                </a:solidFill>
              </a:rPr>
              <a:t>. </a:t>
            </a:r>
            <a:r>
              <a:rPr lang="ru-RU" sz="5400" i="1" dirty="0" smtClean="0">
                <a:solidFill>
                  <a:srgbClr val="7030A0"/>
                </a:solidFill>
              </a:rPr>
              <a:t>Хемингуэй</a:t>
            </a:r>
            <a:endParaRPr lang="ru-RU" sz="5400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255165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27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4316288" cy="3312368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038600" cy="56494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Родился </a:t>
            </a:r>
            <a:r>
              <a:rPr lang="ru-RU" dirty="0"/>
              <a:t>21 июля 1899 в городе </a:t>
            </a:r>
            <a:r>
              <a:rPr lang="ru-RU" dirty="0" err="1"/>
              <a:t>Оук</a:t>
            </a:r>
            <a:r>
              <a:rPr lang="ru-RU" dirty="0"/>
              <a:t> Парк (</a:t>
            </a:r>
            <a:r>
              <a:rPr lang="ru-RU" dirty="0" err="1"/>
              <a:t>Oak</a:t>
            </a:r>
            <a:r>
              <a:rPr lang="ru-RU" dirty="0"/>
              <a:t> </a:t>
            </a:r>
            <a:r>
              <a:rPr lang="ru-RU" dirty="0" err="1"/>
              <a:t>Park</a:t>
            </a:r>
            <a:r>
              <a:rPr lang="ru-RU" dirty="0"/>
              <a:t>) недалеко от Чикаго, штат Иллинойс (США</a:t>
            </a:r>
            <a:r>
              <a:rPr lang="ru-RU" dirty="0" smtClean="0"/>
              <a:t>). </a:t>
            </a:r>
          </a:p>
          <a:p>
            <a:pPr marL="0" indent="0">
              <a:buNone/>
            </a:pPr>
            <a:r>
              <a:rPr lang="ru-RU" dirty="0" smtClean="0"/>
              <a:t>   Его </a:t>
            </a:r>
            <a:r>
              <a:rPr lang="ru-RU" dirty="0"/>
              <a:t>отец, </a:t>
            </a:r>
            <a:r>
              <a:rPr lang="ru-RU" dirty="0" err="1" smtClean="0"/>
              <a:t>Кларенс</a:t>
            </a:r>
            <a:r>
              <a:rPr lang="ru-RU" dirty="0" smtClean="0"/>
              <a:t> </a:t>
            </a:r>
            <a:r>
              <a:rPr lang="ru-RU" dirty="0" err="1" smtClean="0"/>
              <a:t>Эдмонт</a:t>
            </a:r>
            <a:r>
              <a:rPr lang="ru-RU" dirty="0" smtClean="0"/>
              <a:t> </a:t>
            </a:r>
            <a:r>
              <a:rPr lang="ru-RU" dirty="0"/>
              <a:t>Хемингуэй(1871—1928), </a:t>
            </a:r>
            <a:r>
              <a:rPr lang="ru-RU" dirty="0" smtClean="0"/>
              <a:t>был врачом</a:t>
            </a:r>
            <a:r>
              <a:rPr lang="ru-RU" dirty="0"/>
              <a:t>, а мать, </a:t>
            </a:r>
            <a:r>
              <a:rPr lang="ru-RU" dirty="0" smtClean="0"/>
              <a:t>Грейс Холл </a:t>
            </a:r>
            <a:r>
              <a:rPr lang="ru-RU" dirty="0"/>
              <a:t>(1872—1951</a:t>
            </a:r>
            <a:r>
              <a:rPr lang="ru-RU" dirty="0" smtClean="0"/>
              <a:t>), посвятила жизнь воспитанию </a:t>
            </a:r>
            <a:r>
              <a:rPr lang="ru-RU" dirty="0"/>
              <a:t>детей. </a:t>
            </a:r>
            <a:r>
              <a:rPr lang="ru-RU" dirty="0" smtClean="0"/>
              <a:t>В семье </a:t>
            </a:r>
            <a:r>
              <a:rPr lang="ru-RU" dirty="0"/>
              <a:t>кроме него </a:t>
            </a:r>
            <a:r>
              <a:rPr lang="ru-RU" dirty="0" smtClean="0"/>
              <a:t>еще было </a:t>
            </a:r>
            <a:r>
              <a:rPr lang="ru-RU" dirty="0"/>
              <a:t>5 братьев </a:t>
            </a:r>
            <a:r>
              <a:rPr lang="ru-RU" dirty="0" smtClean="0"/>
              <a:t>и сестер</a:t>
            </a:r>
            <a:r>
              <a:rPr lang="ru-RU" dirty="0"/>
              <a:t>: </a:t>
            </a:r>
            <a:r>
              <a:rPr lang="ru-RU" dirty="0" err="1"/>
              <a:t>Марселина</a:t>
            </a:r>
            <a:r>
              <a:rPr lang="ru-RU" dirty="0"/>
              <a:t>(1898—1963), Урсула(1902—1966</a:t>
            </a:r>
            <a:r>
              <a:rPr lang="ru-RU" dirty="0" smtClean="0"/>
              <a:t>), </a:t>
            </a:r>
            <a:r>
              <a:rPr lang="ru-RU" dirty="0" err="1" smtClean="0"/>
              <a:t>Мэделин</a:t>
            </a:r>
            <a:r>
              <a:rPr lang="ru-RU" dirty="0" smtClean="0"/>
              <a:t> </a:t>
            </a:r>
            <a:r>
              <a:rPr lang="ru-RU" dirty="0"/>
              <a:t>(1904—1995), Кэрол (1911—2002), </a:t>
            </a:r>
            <a:r>
              <a:rPr lang="ru-RU" dirty="0" err="1"/>
              <a:t>Лестер</a:t>
            </a:r>
            <a:r>
              <a:rPr lang="ru-RU" dirty="0"/>
              <a:t> (</a:t>
            </a:r>
            <a:r>
              <a:rPr lang="ru-RU" dirty="0" smtClean="0"/>
              <a:t>1915-1982).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93096"/>
            <a:ext cx="377433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994203"/>
            <a:ext cx="3467100" cy="4410807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512" y="260648"/>
            <a:ext cx="5112568" cy="5865515"/>
          </a:xfrm>
        </p:spPr>
        <p:txBody>
          <a:bodyPr>
            <a:noAutofit/>
          </a:bodyPr>
          <a:lstStyle/>
          <a:p>
            <a:r>
              <a:rPr lang="ru-RU" sz="2800" dirty="0"/>
              <a:t> </a:t>
            </a:r>
            <a:r>
              <a:rPr lang="ru-RU" sz="2800" dirty="0" smtClean="0"/>
              <a:t>Учился </a:t>
            </a:r>
            <a:r>
              <a:rPr lang="ru-RU" sz="2800" dirty="0"/>
              <a:t>в местных школах, но обычно его имя ассоциируется с северным Мичиганом, где он проводил в детстве летние месяцы и где разворачивается действие нескольких наиболее известных его рассказов. В школьные годы активно занимался спортом. Окончив школу, навсегда покинул дом и стал репортером в канзасской газете «Стар», где приобрел ценные писательские навыки.</a:t>
            </a:r>
          </a:p>
        </p:txBody>
      </p:sp>
    </p:spTree>
    <p:extLst>
      <p:ext uri="{BB962C8B-B14F-4D97-AF65-F5344CB8AC3E}">
        <p14:creationId xmlns:p14="http://schemas.microsoft.com/office/powerpoint/2010/main" val="276429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3"/>
            <a:ext cx="2628800" cy="412008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995936" y="188641"/>
            <a:ext cx="4762872" cy="3456384"/>
          </a:xfrm>
        </p:spPr>
        <p:txBody>
          <a:bodyPr>
            <a:noAutofit/>
          </a:bodyPr>
          <a:lstStyle/>
          <a:p>
            <a:r>
              <a:rPr lang="ru-RU" sz="2000" dirty="0"/>
              <a:t>Неоднократно пытался поступить на военную службу, но из-за полученного в отрочестве повреждения глаза его всякий раз признавали негодным. Хемингуэй все же попал на Первую мировую войну водителем санитарной машины Красного Креста. В июле 1918 он получил тяжелое ранение под </a:t>
            </a:r>
            <a:r>
              <a:rPr lang="ru-RU" sz="2000" dirty="0" err="1"/>
              <a:t>Фоссальта-ди-Пьяве</a:t>
            </a:r>
            <a:r>
              <a:rPr lang="ru-RU" sz="2000" dirty="0"/>
              <a:t> в Италии и впоследствии был награжден итальянской медалью.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365104"/>
            <a:ext cx="604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 увольнения уехал долечиваться в Мичиган, но вскоре снова отправился в Европу иностранным корреспондентом газеты «Торонто стар». Он поселился в Париже и там, ободряемый Гертрудой </a:t>
            </a:r>
            <a:r>
              <a:rPr lang="ru-RU" dirty="0" err="1"/>
              <a:t>Стайн</a:t>
            </a:r>
            <a:r>
              <a:rPr lang="ru-RU" dirty="0"/>
              <a:t>, Э</a:t>
            </a:r>
            <a:r>
              <a:rPr lang="ru-RU" dirty="0" smtClean="0"/>
              <a:t>. </a:t>
            </a:r>
            <a:r>
              <a:rPr lang="ru-RU" dirty="0" err="1" smtClean="0"/>
              <a:t>Паундом</a:t>
            </a:r>
            <a:r>
              <a:rPr lang="ru-RU" dirty="0" smtClean="0"/>
              <a:t> </a:t>
            </a:r>
            <a:r>
              <a:rPr lang="ru-RU" dirty="0"/>
              <a:t>и другими, решил стать писателем. Воспоминаниям об этом периоде посвящена его посмертно опубликованная книга </a:t>
            </a:r>
            <a:r>
              <a:rPr lang="ru-RU" dirty="0" smtClean="0"/>
              <a:t>«Праздник</a:t>
            </a:r>
            <a:r>
              <a:rPr lang="ru-RU" dirty="0"/>
              <a:t>, который всегда с </a:t>
            </a:r>
            <a:r>
              <a:rPr lang="ru-RU" dirty="0" smtClean="0"/>
              <a:t>тобой» </a:t>
            </a:r>
            <a:r>
              <a:rPr lang="ru-RU" dirty="0"/>
              <a:t>(A </a:t>
            </a:r>
            <a:r>
              <a:rPr lang="ru-RU" dirty="0" err="1"/>
              <a:t>Moveable</a:t>
            </a:r>
            <a:r>
              <a:rPr lang="ru-RU" dirty="0"/>
              <a:t> </a:t>
            </a:r>
            <a:r>
              <a:rPr lang="ru-RU" dirty="0" err="1"/>
              <a:t>Feast</a:t>
            </a:r>
            <a:r>
              <a:rPr lang="ru-RU" dirty="0"/>
              <a:t>, 1964).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344" y="3212976"/>
            <a:ext cx="2122535" cy="340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4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sz="half" idx="1"/>
          </p:nvPr>
        </p:nvSpPr>
        <p:spPr>
          <a:xfrm>
            <a:off x="224045" y="188640"/>
            <a:ext cx="3627875" cy="6480720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dirty="0" smtClean="0"/>
              <a:t>   </a:t>
            </a:r>
            <a:r>
              <a:rPr lang="ru-RU" dirty="0" smtClean="0"/>
              <a:t>В </a:t>
            </a:r>
            <a:r>
              <a:rPr lang="ru-RU" dirty="0"/>
              <a:t>1923 в Париже выходит                                                                                                                    </a:t>
            </a:r>
            <a:r>
              <a:rPr lang="ru-RU" dirty="0" smtClean="0"/>
              <a:t>дебютный </a:t>
            </a:r>
            <a:r>
              <a:rPr lang="ru-RU" dirty="0"/>
              <a:t>сборник рассказов Хемингуэя "</a:t>
            </a:r>
            <a:r>
              <a:rPr lang="en-US" dirty="0"/>
              <a:t>Tree Stories and Ten Poems", </a:t>
            </a:r>
            <a:r>
              <a:rPr lang="ru-RU" dirty="0"/>
              <a:t>в январе 1924 - вторая книга - "</a:t>
            </a:r>
            <a:r>
              <a:rPr lang="en-US" dirty="0"/>
              <a:t>In my home", </a:t>
            </a:r>
            <a:r>
              <a:rPr lang="ru-RU" dirty="0"/>
              <a:t>а в октябре 1926 в США издается первый роман Хемингуэя "И восходит солнце" (</a:t>
            </a:r>
            <a:r>
              <a:rPr lang="en-US" dirty="0"/>
              <a:t>The Sun Also Rises).</a:t>
            </a:r>
            <a:endParaRPr lang="ru-RU" dirty="0"/>
          </a:p>
          <a:p>
            <a:pPr marL="0" indent="0" algn="l">
              <a:buNone/>
            </a:pPr>
            <a:r>
              <a:rPr lang="en-US" dirty="0" smtClean="0"/>
              <a:t>   </a:t>
            </a:r>
            <a:r>
              <a:rPr lang="ru-RU" dirty="0" smtClean="0"/>
              <a:t>За </a:t>
            </a:r>
            <a:r>
              <a:rPr lang="ru-RU" dirty="0"/>
              <a:t>первыми триумфами последовало несколько менее заметных произведений – </a:t>
            </a:r>
            <a:r>
              <a:rPr lang="ru-RU" dirty="0" smtClean="0"/>
              <a:t>«Смерть </a:t>
            </a:r>
            <a:r>
              <a:rPr lang="ru-RU" dirty="0"/>
              <a:t>после </a:t>
            </a:r>
            <a:r>
              <a:rPr lang="ru-RU" dirty="0" smtClean="0"/>
              <a:t>полудня» </a:t>
            </a:r>
            <a:r>
              <a:rPr lang="ru-RU" dirty="0"/>
              <a:t>(</a:t>
            </a:r>
            <a:r>
              <a:rPr lang="ru-RU" dirty="0" err="1"/>
              <a:t>Death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Afternoon</a:t>
            </a:r>
            <a:r>
              <a:rPr lang="ru-RU" dirty="0"/>
              <a:t>, 1932) и </a:t>
            </a:r>
            <a:r>
              <a:rPr lang="ru-RU" dirty="0" smtClean="0"/>
              <a:t>«Зеленые </a:t>
            </a:r>
            <a:r>
              <a:rPr lang="ru-RU" dirty="0"/>
              <a:t>холмы </a:t>
            </a:r>
            <a:r>
              <a:rPr lang="ru-RU" dirty="0" smtClean="0"/>
              <a:t>Африки» (</a:t>
            </a:r>
            <a:r>
              <a:rPr lang="en-US" dirty="0" err="1" smtClean="0"/>
              <a:t>Gree</a:t>
            </a:r>
            <a:r>
              <a:rPr lang="ru-RU" dirty="0" smtClean="0"/>
              <a:t>n </a:t>
            </a:r>
            <a:r>
              <a:rPr lang="ru-RU" dirty="0" err="1"/>
              <a:t>Hills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Africa</a:t>
            </a:r>
            <a:r>
              <a:rPr lang="ru-RU" dirty="0"/>
              <a:t>, 1935); 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76672"/>
            <a:ext cx="468052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Autofit/>
          </a:bodyPr>
          <a:lstStyle/>
          <a:p>
            <a:r>
              <a:rPr lang="ru-RU" sz="2800" dirty="0"/>
              <a:t> В романе </a:t>
            </a:r>
            <a:r>
              <a:rPr lang="ru-RU" sz="2800" dirty="0" smtClean="0"/>
              <a:t>«Иметь </a:t>
            </a:r>
            <a:r>
              <a:rPr lang="ru-RU" sz="2800" dirty="0"/>
              <a:t>и не </a:t>
            </a:r>
            <a:r>
              <a:rPr lang="ru-RU" sz="2800" dirty="0" smtClean="0"/>
              <a:t>иметь» </a:t>
            </a:r>
            <a:r>
              <a:rPr lang="ru-RU" sz="2800" dirty="0"/>
              <a:t>(</a:t>
            </a:r>
            <a:r>
              <a:rPr lang="ru-RU" sz="2800" dirty="0" err="1"/>
              <a:t>To</a:t>
            </a:r>
            <a:r>
              <a:rPr lang="ru-RU" sz="2800" dirty="0"/>
              <a:t> </a:t>
            </a:r>
            <a:r>
              <a:rPr lang="ru-RU" sz="2800" dirty="0" err="1"/>
              <a:t>Have</a:t>
            </a:r>
            <a:r>
              <a:rPr lang="ru-RU" sz="2800" dirty="0"/>
              <a:t> </a:t>
            </a:r>
            <a:r>
              <a:rPr lang="ru-RU" sz="2800" dirty="0" err="1"/>
              <a:t>and</a:t>
            </a:r>
            <a:r>
              <a:rPr lang="ru-RU" sz="2800" dirty="0"/>
              <a:t> </a:t>
            </a:r>
            <a:r>
              <a:rPr lang="ru-RU" sz="2800" dirty="0" err="1"/>
              <a:t>Have</a:t>
            </a:r>
            <a:r>
              <a:rPr lang="ru-RU" sz="2800" dirty="0"/>
              <a:t> </a:t>
            </a:r>
            <a:r>
              <a:rPr lang="ru-RU" sz="2800" dirty="0" err="1"/>
              <a:t>Not</a:t>
            </a:r>
            <a:r>
              <a:rPr lang="ru-RU" sz="2800" dirty="0"/>
              <a:t>, 1937), действие которого происходит во время экономической депрессии, Хемингуэй впервые повел речь об общественных проблемах и о возможности согласованных, коллективных действий. Этот новый интерес привел его снова в Испанию, раздираемую гражданской войной. Результатом длительного пребывания Хемингуэя в стране стала его единственная большая пьеса </a:t>
            </a:r>
            <a:r>
              <a:rPr lang="ru-RU" sz="2800" dirty="0" smtClean="0"/>
              <a:t>«Пятая колонна» </a:t>
            </a:r>
            <a:r>
              <a:rPr lang="ru-RU" sz="2800" dirty="0"/>
              <a:t>(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Fifth</a:t>
            </a:r>
            <a:r>
              <a:rPr lang="ru-RU" sz="2800" dirty="0"/>
              <a:t> </a:t>
            </a:r>
            <a:r>
              <a:rPr lang="ru-RU" sz="2800" dirty="0" err="1"/>
              <a:t>Column</a:t>
            </a:r>
            <a:r>
              <a:rPr lang="ru-RU" sz="2800" dirty="0"/>
              <a:t>, 1938), действие которой происходит в осажденном Мадриде, и самый длинный роман, первое после 1929 масштабное и значительное произведение, </a:t>
            </a:r>
            <a:r>
              <a:rPr lang="ru-RU" sz="2800" dirty="0" smtClean="0"/>
              <a:t>«По </a:t>
            </a:r>
            <a:r>
              <a:rPr lang="ru-RU" sz="2800" dirty="0"/>
              <a:t>ком звонит </a:t>
            </a:r>
            <a:r>
              <a:rPr lang="ru-RU" sz="2800" dirty="0" smtClean="0"/>
              <a:t>колокол» </a:t>
            </a:r>
            <a:r>
              <a:rPr lang="ru-RU" sz="2800" dirty="0"/>
              <a:t>(</a:t>
            </a:r>
            <a:r>
              <a:rPr lang="ru-RU" sz="2800" dirty="0" err="1"/>
              <a:t>For</a:t>
            </a:r>
            <a:r>
              <a:rPr lang="ru-RU" sz="2800" dirty="0"/>
              <a:t> </a:t>
            </a:r>
            <a:r>
              <a:rPr lang="ru-RU" sz="2800" dirty="0" err="1"/>
              <a:t>Whom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Bell</a:t>
            </a:r>
            <a:r>
              <a:rPr lang="ru-RU" sz="2800" dirty="0"/>
              <a:t> </a:t>
            </a:r>
            <a:r>
              <a:rPr lang="ru-RU" sz="2800" dirty="0" err="1"/>
              <a:t>Tolls</a:t>
            </a:r>
            <a:r>
              <a:rPr lang="ru-RU" sz="2800" dirty="0"/>
              <a:t>, 1940).</a:t>
            </a:r>
          </a:p>
        </p:txBody>
      </p:sp>
    </p:spTree>
    <p:extLst>
      <p:ext uri="{BB962C8B-B14F-4D97-AF65-F5344CB8AC3E}">
        <p14:creationId xmlns:p14="http://schemas.microsoft.com/office/powerpoint/2010/main" val="39343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640"/>
            <a:ext cx="4427984" cy="396044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85353" y="404664"/>
            <a:ext cx="4248472" cy="3816424"/>
          </a:xfrm>
        </p:spPr>
        <p:txBody>
          <a:bodyPr>
            <a:normAutofit fontScale="92500"/>
          </a:bodyPr>
          <a:lstStyle/>
          <a:p>
            <a:r>
              <a:rPr lang="ru-RU" dirty="0"/>
              <a:t> </a:t>
            </a:r>
            <a:r>
              <a:rPr lang="ru-RU" sz="1800" dirty="0" smtClean="0"/>
              <a:t>В 1939 </a:t>
            </a:r>
            <a:r>
              <a:rPr lang="ru-RU" sz="1800" dirty="0"/>
              <a:t>году разразилась </a:t>
            </a:r>
            <a:r>
              <a:rPr lang="ru-RU" sz="1800" dirty="0" smtClean="0"/>
              <a:t>Вторая мировая </a:t>
            </a:r>
          </a:p>
          <a:p>
            <a:r>
              <a:rPr lang="ru-RU" sz="1800" dirty="0" smtClean="0"/>
              <a:t>война</a:t>
            </a:r>
            <a:r>
              <a:rPr lang="ru-RU" sz="1800" dirty="0"/>
              <a:t>. Хемингуэй </a:t>
            </a:r>
            <a:r>
              <a:rPr lang="ru-RU" sz="1800" dirty="0" smtClean="0"/>
              <a:t>работает военным </a:t>
            </a:r>
          </a:p>
          <a:p>
            <a:r>
              <a:rPr lang="ru-RU" sz="1800" dirty="0" smtClean="0"/>
              <a:t>корреспондентом</a:t>
            </a:r>
            <a:r>
              <a:rPr lang="ru-RU" sz="1800" dirty="0"/>
              <a:t>. </a:t>
            </a:r>
            <a:r>
              <a:rPr lang="ru-RU" sz="1800" dirty="0" smtClean="0"/>
              <a:t>Он считает</a:t>
            </a:r>
            <a:r>
              <a:rPr lang="ru-RU" sz="1800" dirty="0"/>
              <a:t>, что </a:t>
            </a:r>
            <a:endParaRPr lang="ru-RU" sz="1800" dirty="0" smtClean="0"/>
          </a:p>
          <a:p>
            <a:r>
              <a:rPr lang="ru-RU" sz="1800" dirty="0" smtClean="0"/>
              <a:t>его </a:t>
            </a:r>
            <a:r>
              <a:rPr lang="ru-RU" sz="1800" dirty="0"/>
              <a:t>как </a:t>
            </a:r>
            <a:r>
              <a:rPr lang="ru-RU" sz="1800" dirty="0" smtClean="0"/>
              <a:t>писателя будут слушать </a:t>
            </a:r>
            <a:r>
              <a:rPr lang="ru-RU" sz="1800" dirty="0"/>
              <a:t>миллионы </a:t>
            </a:r>
            <a:endParaRPr lang="ru-RU" sz="1800" dirty="0" smtClean="0"/>
          </a:p>
          <a:p>
            <a:r>
              <a:rPr lang="ru-RU" sz="1800" dirty="0" smtClean="0"/>
              <a:t>людей</a:t>
            </a:r>
            <a:r>
              <a:rPr lang="ru-RU" sz="1800" dirty="0"/>
              <a:t>, </a:t>
            </a:r>
            <a:r>
              <a:rPr lang="ru-RU" sz="1800" dirty="0" smtClean="0"/>
              <a:t>и он публично </a:t>
            </a:r>
            <a:r>
              <a:rPr lang="ru-RU" sz="1800" dirty="0"/>
              <a:t>выражает </a:t>
            </a:r>
            <a:r>
              <a:rPr lang="ru-RU" sz="1800" dirty="0" smtClean="0"/>
              <a:t>свое </a:t>
            </a:r>
          </a:p>
          <a:p>
            <a:r>
              <a:rPr lang="ru-RU" sz="1800" dirty="0" smtClean="0"/>
              <a:t>отношение </a:t>
            </a:r>
            <a:r>
              <a:rPr lang="ru-RU" sz="1800" dirty="0"/>
              <a:t>к этой войне. В 1941году Германия, нарушив пакт </a:t>
            </a:r>
            <a:r>
              <a:rPr lang="ru-RU" sz="1800" dirty="0" smtClean="0"/>
              <a:t>о ненападении</a:t>
            </a:r>
            <a:r>
              <a:rPr lang="ru-RU" sz="1800" dirty="0"/>
              <a:t>, перешла </a:t>
            </a:r>
            <a:r>
              <a:rPr lang="ru-RU" sz="1800" dirty="0" smtClean="0"/>
              <a:t>границы Советского </a:t>
            </a:r>
            <a:r>
              <a:rPr lang="ru-RU" sz="1800" dirty="0"/>
              <a:t>Союза. И сразу </a:t>
            </a:r>
            <a:r>
              <a:rPr lang="ru-RU" sz="1800" dirty="0" smtClean="0"/>
              <a:t>же Хемингуэй </a:t>
            </a:r>
            <a:r>
              <a:rPr lang="ru-RU" sz="1800" dirty="0"/>
              <a:t>посылает </a:t>
            </a:r>
            <a:r>
              <a:rPr lang="ru-RU" sz="1800" dirty="0" smtClean="0"/>
              <a:t>советскому правительству </a:t>
            </a:r>
            <a:r>
              <a:rPr lang="ru-RU" sz="1800" dirty="0"/>
              <a:t>телеграмму: “</a:t>
            </a:r>
            <a:r>
              <a:rPr lang="ru-RU" sz="1800" dirty="0" smtClean="0"/>
              <a:t>Народ Советского </a:t>
            </a:r>
            <a:r>
              <a:rPr lang="ru-RU" sz="1800" dirty="0"/>
              <a:t>Союза своей </a:t>
            </a:r>
            <a:r>
              <a:rPr lang="ru-RU" sz="1800" dirty="0" smtClean="0"/>
              <a:t>борьбой</a:t>
            </a:r>
          </a:p>
          <a:p>
            <a:r>
              <a:rPr lang="ru-RU" sz="1800" dirty="0" smtClean="0"/>
              <a:t>защищает </a:t>
            </a:r>
            <a:r>
              <a:rPr lang="ru-RU" sz="1800" dirty="0"/>
              <a:t>все народы</a:t>
            </a:r>
            <a:r>
              <a:rPr lang="ru-RU" sz="1800" dirty="0" smtClean="0"/>
              <a:t>, сопротивляющиеся фашистскому порабощению”.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509120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 того как США в декабре 1941года </a:t>
            </a:r>
            <a:r>
              <a:rPr lang="ru-RU" dirty="0" smtClean="0"/>
              <a:t> вступили </a:t>
            </a:r>
            <a:r>
              <a:rPr lang="ru-RU" dirty="0"/>
              <a:t>во вторую </a:t>
            </a:r>
            <a:r>
              <a:rPr lang="ru-RU" dirty="0" smtClean="0"/>
              <a:t>мировую войну</a:t>
            </a:r>
            <a:r>
              <a:rPr lang="ru-RU" dirty="0"/>
              <a:t>, писатель рвался на фронт, </a:t>
            </a:r>
            <a:r>
              <a:rPr lang="ru-RU" dirty="0" smtClean="0"/>
              <a:t>но правительство </a:t>
            </a:r>
            <a:r>
              <a:rPr lang="ru-RU" dirty="0"/>
              <a:t>США не </a:t>
            </a:r>
            <a:r>
              <a:rPr lang="ru-RU" dirty="0" smtClean="0"/>
              <a:t>разрешило ему </a:t>
            </a:r>
            <a:r>
              <a:rPr lang="ru-RU" dirty="0"/>
              <a:t>участвовать в </a:t>
            </a:r>
            <a:r>
              <a:rPr lang="ru-RU" dirty="0" smtClean="0"/>
              <a:t>военных действиях </a:t>
            </a:r>
            <a:r>
              <a:rPr lang="ru-RU" dirty="0"/>
              <a:t>в Европе. Получив отказ</a:t>
            </a:r>
            <a:r>
              <a:rPr lang="ru-RU" dirty="0" smtClean="0"/>
              <a:t>, Хемингуэй </a:t>
            </a:r>
            <a:r>
              <a:rPr lang="ru-RU" dirty="0"/>
              <a:t>поселился на Кубе, </a:t>
            </a:r>
            <a:r>
              <a:rPr lang="ru-RU" dirty="0" smtClean="0"/>
              <a:t>и чтобы </a:t>
            </a:r>
            <a:r>
              <a:rPr lang="ru-RU" dirty="0"/>
              <a:t>хоть как-то участвовать </a:t>
            </a:r>
            <a:r>
              <a:rPr lang="ru-RU" dirty="0" smtClean="0"/>
              <a:t>в борьбе </a:t>
            </a:r>
            <a:r>
              <a:rPr lang="ru-RU" dirty="0"/>
              <a:t>с фашизмом, </a:t>
            </a:r>
            <a:r>
              <a:rPr lang="ru-RU" dirty="0" smtClean="0"/>
              <a:t>он переоборудовал </a:t>
            </a:r>
            <a:r>
              <a:rPr lang="ru-RU" dirty="0"/>
              <a:t>свой катер “</a:t>
            </a:r>
            <a:r>
              <a:rPr lang="ru-RU" dirty="0" err="1"/>
              <a:t>Пилар</a:t>
            </a:r>
            <a:r>
              <a:rPr lang="ru-RU" dirty="0" smtClean="0"/>
              <a:t>” для </a:t>
            </a:r>
            <a:r>
              <a:rPr lang="ru-RU" dirty="0"/>
              <a:t>охоты за </a:t>
            </a:r>
            <a:r>
              <a:rPr lang="ru-RU" dirty="0" smtClean="0"/>
              <a:t>немецкими подводными </a:t>
            </a:r>
            <a:r>
              <a:rPr lang="ru-RU" dirty="0"/>
              <a:t>лодками. После </a:t>
            </a:r>
            <a:r>
              <a:rPr lang="ru-RU" dirty="0" smtClean="0"/>
              <a:t>смерти писателя </a:t>
            </a:r>
            <a:r>
              <a:rPr lang="ru-RU" dirty="0"/>
              <a:t>жена опубликовала </a:t>
            </a:r>
            <a:r>
              <a:rPr lang="ru-RU" dirty="0" smtClean="0"/>
              <a:t>его роман </a:t>
            </a:r>
            <a:r>
              <a:rPr lang="ru-RU" dirty="0"/>
              <a:t>“Острова в океане”, в </a:t>
            </a:r>
            <a:r>
              <a:rPr lang="ru-RU" dirty="0" smtClean="0"/>
              <a:t>котором писатель </a:t>
            </a:r>
            <a:r>
              <a:rPr lang="ru-RU" dirty="0"/>
              <a:t>рассказывал о </a:t>
            </a:r>
            <a:r>
              <a:rPr lang="ru-RU" dirty="0" smtClean="0"/>
              <a:t>событиях того </a:t>
            </a:r>
            <a:r>
              <a:rPr lang="ru-RU" dirty="0"/>
              <a:t>времени</a:t>
            </a:r>
          </a:p>
        </p:txBody>
      </p:sp>
    </p:spTree>
    <p:extLst>
      <p:ext uri="{BB962C8B-B14F-4D97-AF65-F5344CB8AC3E}">
        <p14:creationId xmlns:p14="http://schemas.microsoft.com/office/powerpoint/2010/main" val="9889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76672"/>
            <a:ext cx="8280920" cy="6192688"/>
          </a:xfrm>
        </p:spPr>
        <p:txBody>
          <a:bodyPr>
            <a:norm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вещи и хуже войны. Трусость хуже, предательство хуже,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эгоизм хуже.</a:t>
            </a: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это главное в жизни. От всех неприятностей, от всех бед можно найти одно избавление — в работе.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любишь, хочется что-то делать во имя любви. Хочется жертвовать собой. Хочется служить.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Человеку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нужно два года, чтобы научиться говорить, и пятьдесят, чтобы научиться молчать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блестящее лечение, вот только пациента потеряли.</a:t>
            </a:r>
          </a:p>
        </p:txBody>
      </p:sp>
    </p:spTree>
    <p:extLst>
      <p:ext uri="{BB962C8B-B14F-4D97-AF65-F5344CB8AC3E}">
        <p14:creationId xmlns:p14="http://schemas.microsoft.com/office/powerpoint/2010/main" val="4843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1043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Эрнест Миллер Хемингуэй</vt:lpstr>
      <vt:lpstr>   Человек не для того создан, чтобы терпеть поражение. Человека можно уничтожить, но его нельзя победить.                         Э. Хемингуэй</vt:lpstr>
      <vt:lpstr>Презентация PowerPoint</vt:lpstr>
      <vt:lpstr>Презентация PowerPoint</vt:lpstr>
      <vt:lpstr>Презентация PowerPoint</vt:lpstr>
      <vt:lpstr>Презентация PowerPoint</vt:lpstr>
      <vt:lpstr> В романе «Иметь и не иметь» (To Have and Have Not, 1937), действие которого происходит во время экономической депрессии, Хемингуэй впервые повел речь об общественных проблемах и о возможности согласованных, коллективных действий. Этот новый интерес привел его снова в Испанию, раздираемую гражданской войной. Результатом длительного пребывания Хемингуэя в стране стала его единственная большая пьеса «Пятая колонна» (The Fifth Column, 1938), действие которой происходит в осажденном Мадриде, и самый длинный роман, первое после 1929 масштабное и значительное произведение, «По ком звонит колокол» (For Whom the Bell Tolls, 1940).</vt:lpstr>
      <vt:lpstr>Презентация PowerPoint</vt:lpstr>
      <vt:lpstr>Презентация PowerPoint</vt:lpstr>
      <vt:lpstr>Презентация PowerPoint</vt:lpstr>
      <vt:lpstr>Сюжет</vt:lpstr>
      <vt:lpstr>Презентация PowerPoint</vt:lpstr>
      <vt:lpstr>Старик – частица этого мира природы. - “Я все равно ее одолею. Хоть это и несправедливо, но я ей докажу, на что способен человек и что он может вынести.” - “Мне жаль, рыба, что все так получилось. Ты уж прости меня, рыба».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Эрнест Миллер Хемингуэй</dc:title>
  <dc:creator>Валерия</dc:creator>
  <cp:lastModifiedBy>Валерия</cp:lastModifiedBy>
  <cp:revision>21</cp:revision>
  <dcterms:created xsi:type="dcterms:W3CDTF">2014-03-02T13:52:00Z</dcterms:created>
  <dcterms:modified xsi:type="dcterms:W3CDTF">2014-03-02T18:36:53Z</dcterms:modified>
</cp:coreProperties>
</file>