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4" r:id="rId6"/>
    <p:sldId id="260" r:id="rId7"/>
    <p:sldId id="261" r:id="rId8"/>
    <p:sldId id="262" r:id="rId9"/>
    <p:sldId id="263" r:id="rId10"/>
    <p:sldId id="264" r:id="rId11"/>
    <p:sldId id="265" r:id="rId12"/>
    <p:sldId id="266" r:id="rId13"/>
    <p:sldId id="267" r:id="rId14"/>
    <p:sldId id="268" r:id="rId15"/>
    <p:sldId id="269" r:id="rId16"/>
    <p:sldId id="271" r:id="rId17"/>
    <p:sldId id="270" r:id="rId18"/>
    <p:sldId id="272" r:id="rId19"/>
    <p:sldId id="273" r:id="rId2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A73ED03A-A3B7-4477-A41D-CFA781C84238}" type="datetimeFigureOut">
              <a:rPr lang="uk-UA" smtClean="0"/>
              <a:t>31.10.2013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B56DA0F-FC87-49E2-AFD2-07348E1467EE}" type="slidenum">
              <a:rPr lang="uk-UA" smtClean="0"/>
              <a:t>‹#›</a:t>
            </a:fld>
            <a:endParaRPr lang="uk-UA"/>
          </a:p>
        </p:txBody>
      </p:sp>
    </p:spTree>
    <p:extLst>
      <p:ext uri="{BB962C8B-B14F-4D97-AF65-F5344CB8AC3E}">
        <p14:creationId xmlns:p14="http://schemas.microsoft.com/office/powerpoint/2010/main" val="1569324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A73ED03A-A3B7-4477-A41D-CFA781C84238}" type="datetimeFigureOut">
              <a:rPr lang="uk-UA" smtClean="0"/>
              <a:t>31.10.2013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B56DA0F-FC87-49E2-AFD2-07348E1467EE}" type="slidenum">
              <a:rPr lang="uk-UA" smtClean="0"/>
              <a:t>‹#›</a:t>
            </a:fld>
            <a:endParaRPr lang="uk-UA"/>
          </a:p>
        </p:txBody>
      </p:sp>
    </p:spTree>
    <p:extLst>
      <p:ext uri="{BB962C8B-B14F-4D97-AF65-F5344CB8AC3E}">
        <p14:creationId xmlns:p14="http://schemas.microsoft.com/office/powerpoint/2010/main" val="176137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A73ED03A-A3B7-4477-A41D-CFA781C84238}" type="datetimeFigureOut">
              <a:rPr lang="uk-UA" smtClean="0"/>
              <a:t>31.10.2013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B56DA0F-FC87-49E2-AFD2-07348E1467EE}" type="slidenum">
              <a:rPr lang="uk-UA" smtClean="0"/>
              <a:t>‹#›</a:t>
            </a:fld>
            <a:endParaRPr lang="uk-UA"/>
          </a:p>
        </p:txBody>
      </p:sp>
    </p:spTree>
    <p:extLst>
      <p:ext uri="{BB962C8B-B14F-4D97-AF65-F5344CB8AC3E}">
        <p14:creationId xmlns:p14="http://schemas.microsoft.com/office/powerpoint/2010/main" val="3526018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A73ED03A-A3B7-4477-A41D-CFA781C84238}" type="datetimeFigureOut">
              <a:rPr lang="uk-UA" smtClean="0"/>
              <a:t>31.10.2013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B56DA0F-FC87-49E2-AFD2-07348E1467EE}" type="slidenum">
              <a:rPr lang="uk-UA" smtClean="0"/>
              <a:t>‹#›</a:t>
            </a:fld>
            <a:endParaRPr lang="uk-UA"/>
          </a:p>
        </p:txBody>
      </p:sp>
    </p:spTree>
    <p:extLst>
      <p:ext uri="{BB962C8B-B14F-4D97-AF65-F5344CB8AC3E}">
        <p14:creationId xmlns:p14="http://schemas.microsoft.com/office/powerpoint/2010/main" val="1334224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73ED03A-A3B7-4477-A41D-CFA781C84238}" type="datetimeFigureOut">
              <a:rPr lang="uk-UA" smtClean="0"/>
              <a:t>31.10.2013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B56DA0F-FC87-49E2-AFD2-07348E1467EE}" type="slidenum">
              <a:rPr lang="uk-UA" smtClean="0"/>
              <a:t>‹#›</a:t>
            </a:fld>
            <a:endParaRPr lang="uk-UA"/>
          </a:p>
        </p:txBody>
      </p:sp>
    </p:spTree>
    <p:extLst>
      <p:ext uri="{BB962C8B-B14F-4D97-AF65-F5344CB8AC3E}">
        <p14:creationId xmlns:p14="http://schemas.microsoft.com/office/powerpoint/2010/main" val="1527229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A73ED03A-A3B7-4477-A41D-CFA781C84238}" type="datetimeFigureOut">
              <a:rPr lang="uk-UA" smtClean="0"/>
              <a:t>31.10.2013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B56DA0F-FC87-49E2-AFD2-07348E1467EE}" type="slidenum">
              <a:rPr lang="uk-UA" smtClean="0"/>
              <a:t>‹#›</a:t>
            </a:fld>
            <a:endParaRPr lang="uk-UA"/>
          </a:p>
        </p:txBody>
      </p:sp>
    </p:spTree>
    <p:extLst>
      <p:ext uri="{BB962C8B-B14F-4D97-AF65-F5344CB8AC3E}">
        <p14:creationId xmlns:p14="http://schemas.microsoft.com/office/powerpoint/2010/main" val="3352141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A73ED03A-A3B7-4477-A41D-CFA781C84238}" type="datetimeFigureOut">
              <a:rPr lang="uk-UA" smtClean="0"/>
              <a:t>31.10.2013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DB56DA0F-FC87-49E2-AFD2-07348E1467EE}" type="slidenum">
              <a:rPr lang="uk-UA" smtClean="0"/>
              <a:t>‹#›</a:t>
            </a:fld>
            <a:endParaRPr lang="uk-UA"/>
          </a:p>
        </p:txBody>
      </p:sp>
    </p:spTree>
    <p:extLst>
      <p:ext uri="{BB962C8B-B14F-4D97-AF65-F5344CB8AC3E}">
        <p14:creationId xmlns:p14="http://schemas.microsoft.com/office/powerpoint/2010/main" val="3687854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A73ED03A-A3B7-4477-A41D-CFA781C84238}" type="datetimeFigureOut">
              <a:rPr lang="uk-UA" smtClean="0"/>
              <a:t>31.10.2013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DB56DA0F-FC87-49E2-AFD2-07348E1467EE}" type="slidenum">
              <a:rPr lang="uk-UA" smtClean="0"/>
              <a:t>‹#›</a:t>
            </a:fld>
            <a:endParaRPr lang="uk-UA"/>
          </a:p>
        </p:txBody>
      </p:sp>
    </p:spTree>
    <p:extLst>
      <p:ext uri="{BB962C8B-B14F-4D97-AF65-F5344CB8AC3E}">
        <p14:creationId xmlns:p14="http://schemas.microsoft.com/office/powerpoint/2010/main" val="1172884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73ED03A-A3B7-4477-A41D-CFA781C84238}" type="datetimeFigureOut">
              <a:rPr lang="uk-UA" smtClean="0"/>
              <a:t>31.10.2013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DB56DA0F-FC87-49E2-AFD2-07348E1467EE}" type="slidenum">
              <a:rPr lang="uk-UA" smtClean="0"/>
              <a:t>‹#›</a:t>
            </a:fld>
            <a:endParaRPr lang="uk-UA"/>
          </a:p>
        </p:txBody>
      </p:sp>
    </p:spTree>
    <p:extLst>
      <p:ext uri="{BB962C8B-B14F-4D97-AF65-F5344CB8AC3E}">
        <p14:creationId xmlns:p14="http://schemas.microsoft.com/office/powerpoint/2010/main" val="3900626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73ED03A-A3B7-4477-A41D-CFA781C84238}" type="datetimeFigureOut">
              <a:rPr lang="uk-UA" smtClean="0"/>
              <a:t>31.10.2013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B56DA0F-FC87-49E2-AFD2-07348E1467EE}" type="slidenum">
              <a:rPr lang="uk-UA" smtClean="0"/>
              <a:t>‹#›</a:t>
            </a:fld>
            <a:endParaRPr lang="uk-UA"/>
          </a:p>
        </p:txBody>
      </p:sp>
    </p:spTree>
    <p:extLst>
      <p:ext uri="{BB962C8B-B14F-4D97-AF65-F5344CB8AC3E}">
        <p14:creationId xmlns:p14="http://schemas.microsoft.com/office/powerpoint/2010/main" val="1065826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73ED03A-A3B7-4477-A41D-CFA781C84238}" type="datetimeFigureOut">
              <a:rPr lang="uk-UA" smtClean="0"/>
              <a:t>31.10.2013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B56DA0F-FC87-49E2-AFD2-07348E1467EE}" type="slidenum">
              <a:rPr lang="uk-UA" smtClean="0"/>
              <a:t>‹#›</a:t>
            </a:fld>
            <a:endParaRPr lang="uk-UA"/>
          </a:p>
        </p:txBody>
      </p:sp>
    </p:spTree>
    <p:extLst>
      <p:ext uri="{BB962C8B-B14F-4D97-AF65-F5344CB8AC3E}">
        <p14:creationId xmlns:p14="http://schemas.microsoft.com/office/powerpoint/2010/main" val="253124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3ED03A-A3B7-4477-A41D-CFA781C84238}" type="datetimeFigureOut">
              <a:rPr lang="uk-UA" smtClean="0"/>
              <a:t>31.10.2013</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56DA0F-FC87-49E2-AFD2-07348E1467EE}" type="slidenum">
              <a:rPr lang="uk-UA" smtClean="0"/>
              <a:t>‹#›</a:t>
            </a:fld>
            <a:endParaRPr lang="uk-UA"/>
          </a:p>
        </p:txBody>
      </p:sp>
    </p:spTree>
    <p:extLst>
      <p:ext uri="{BB962C8B-B14F-4D97-AF65-F5344CB8AC3E}">
        <p14:creationId xmlns:p14="http://schemas.microsoft.com/office/powerpoint/2010/main" val="2745279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teachua.com/" TargetMode="External"/><Relationship Id="rId2" Type="http://schemas.openxmlformats.org/officeDocument/2006/relationships/hyperlink" Target="http://school.xvatit.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k-UA" dirty="0"/>
              <a:t>Різноманітність живих організмів та їх класифікація</a:t>
            </a:r>
            <a:br>
              <a:rPr lang="uk-UA" dirty="0"/>
            </a:br>
            <a:endParaRPr lang="uk-UA" dirty="0"/>
          </a:p>
        </p:txBody>
      </p:sp>
      <p:sp>
        <p:nvSpPr>
          <p:cNvPr id="3" name="Подзаголовок 2"/>
          <p:cNvSpPr>
            <a:spLocks noGrp="1"/>
          </p:cNvSpPr>
          <p:nvPr>
            <p:ph type="subTitle" idx="1"/>
          </p:nvPr>
        </p:nvSpPr>
        <p:spPr/>
        <p:txBody>
          <a:bodyPr/>
          <a:lstStyle/>
          <a:p>
            <a:endParaRPr lang="uk-UA" dirty="0"/>
          </a:p>
        </p:txBody>
      </p:sp>
    </p:spTree>
    <p:extLst>
      <p:ext uri="{BB962C8B-B14F-4D97-AF65-F5344CB8AC3E}">
        <p14:creationId xmlns:p14="http://schemas.microsoft.com/office/powerpoint/2010/main" val="747929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О</a:t>
            </a:r>
            <a:r>
              <a:rPr lang="uk-UA" dirty="0" smtClean="0"/>
              <a:t>диниці класифікації організмів</a:t>
            </a:r>
            <a:endParaRPr lang="uk-UA" dirty="0"/>
          </a:p>
        </p:txBody>
      </p:sp>
      <p:sp>
        <p:nvSpPr>
          <p:cNvPr id="3" name="Объект 2"/>
          <p:cNvSpPr>
            <a:spLocks noGrp="1"/>
          </p:cNvSpPr>
          <p:nvPr>
            <p:ph idx="1"/>
          </p:nvPr>
        </p:nvSpPr>
        <p:spPr/>
        <p:txBody>
          <a:bodyPr/>
          <a:lstStyle/>
          <a:p>
            <a:r>
              <a:rPr lang="uk-UA" dirty="0"/>
              <a:t>Які одиниці використовують для класифікації організмів? Зі свого повсякденного досвіду ви знаєте, що за певними зовнішніми ознаками можна відрізнити березу від тополі, сосну від ялини, шипшину від малини тощо. Тобто ми об'єднуємо в групи організми, подібні за певними ознаками, і відрізняємо їх від інших груп з відмінними рисами.</a:t>
            </a:r>
          </a:p>
        </p:txBody>
      </p:sp>
    </p:spTree>
    <p:extLst>
      <p:ext uri="{BB962C8B-B14F-4D97-AF65-F5344CB8AC3E}">
        <p14:creationId xmlns:p14="http://schemas.microsoft.com/office/powerpoint/2010/main" val="4192301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С</a:t>
            </a:r>
            <a:r>
              <a:rPr lang="ru-RU" dirty="0" err="1" smtClean="0"/>
              <a:t>истематичні</a:t>
            </a:r>
            <a:r>
              <a:rPr lang="ru-RU" dirty="0" smtClean="0"/>
              <a:t> </a:t>
            </a:r>
            <a:r>
              <a:rPr lang="ru-RU" dirty="0" err="1" smtClean="0"/>
              <a:t>одиниці</a:t>
            </a:r>
            <a:endParaRPr lang="uk-UA" dirty="0"/>
          </a:p>
        </p:txBody>
      </p:sp>
      <p:sp>
        <p:nvSpPr>
          <p:cNvPr id="3" name="Объект 2"/>
          <p:cNvSpPr>
            <a:spLocks noGrp="1"/>
          </p:cNvSpPr>
          <p:nvPr>
            <p:ph idx="1"/>
          </p:nvPr>
        </p:nvSpPr>
        <p:spPr/>
        <p:txBody>
          <a:bodyPr/>
          <a:lstStyle/>
          <a:p>
            <a:r>
              <a:rPr lang="ru-RU" dirty="0" err="1"/>
              <a:t>Саме</a:t>
            </a:r>
            <a:r>
              <a:rPr lang="ru-RU" dirty="0"/>
              <a:t> так </a:t>
            </a:r>
            <a:r>
              <a:rPr lang="ru-RU" dirty="0" err="1"/>
              <a:t>учені</a:t>
            </a:r>
            <a:r>
              <a:rPr lang="ru-RU" dirty="0"/>
              <a:t>, </a:t>
            </a:r>
            <a:r>
              <a:rPr lang="ru-RU" dirty="0" err="1"/>
              <a:t>спираючись</a:t>
            </a:r>
            <a:r>
              <a:rPr lang="ru-RU" dirty="0"/>
              <a:t> на </a:t>
            </a:r>
            <a:r>
              <a:rPr lang="ru-RU" dirty="0" err="1"/>
              <a:t>всебічне</a:t>
            </a:r>
            <a:r>
              <a:rPr lang="ru-RU" dirty="0"/>
              <a:t> </a:t>
            </a:r>
            <a:r>
              <a:rPr lang="ru-RU" dirty="0" err="1"/>
              <a:t>вивчення</a:t>
            </a:r>
            <a:r>
              <a:rPr lang="ru-RU" dirty="0"/>
              <a:t> </a:t>
            </a:r>
            <a:r>
              <a:rPr lang="ru-RU" dirty="0" err="1"/>
              <a:t>організмів</a:t>
            </a:r>
            <a:r>
              <a:rPr lang="ru-RU" dirty="0"/>
              <a:t>, а не </a:t>
            </a:r>
            <a:r>
              <a:rPr lang="ru-RU" dirty="0" err="1"/>
              <a:t>лише</a:t>
            </a:r>
            <a:r>
              <a:rPr lang="ru-RU" dirty="0"/>
              <a:t> на </a:t>
            </a:r>
            <a:r>
              <a:rPr lang="ru-RU" dirty="0" err="1"/>
              <a:t>підставі</a:t>
            </a:r>
            <a:r>
              <a:rPr lang="ru-RU" dirty="0"/>
              <a:t> </a:t>
            </a:r>
            <a:r>
              <a:rPr lang="ru-RU" dirty="0" err="1"/>
              <a:t>особливостей</a:t>
            </a:r>
            <a:r>
              <a:rPr lang="ru-RU" dirty="0"/>
              <a:t> </a:t>
            </a:r>
            <a:r>
              <a:rPr lang="ru-RU" dirty="0" err="1"/>
              <a:t>будови</a:t>
            </a:r>
            <a:r>
              <a:rPr lang="ru-RU" dirty="0"/>
              <a:t>, </a:t>
            </a:r>
            <a:r>
              <a:rPr lang="ru-RU" dirty="0" err="1"/>
              <a:t>об'єднують</a:t>
            </a:r>
            <a:r>
              <a:rPr lang="ru-RU" dirty="0"/>
              <a:t> </a:t>
            </a:r>
            <a:r>
              <a:rPr lang="ru-RU" dirty="0" err="1"/>
              <a:t>їх</a:t>
            </a:r>
            <a:r>
              <a:rPr lang="ru-RU" dirty="0"/>
              <a:t> у </a:t>
            </a:r>
            <a:r>
              <a:rPr lang="ru-RU" dirty="0" err="1"/>
              <a:t>певні</a:t>
            </a:r>
            <a:r>
              <a:rPr lang="ru-RU" dirty="0"/>
              <a:t> </a:t>
            </a:r>
            <a:r>
              <a:rPr lang="ru-RU" dirty="0" err="1"/>
              <a:t>групи</a:t>
            </a:r>
            <a:r>
              <a:rPr lang="ru-RU" dirty="0"/>
              <a:t> - </a:t>
            </a:r>
            <a:r>
              <a:rPr lang="ru-RU" dirty="0" err="1"/>
              <a:t>систематичні</a:t>
            </a:r>
            <a:r>
              <a:rPr lang="ru-RU" dirty="0"/>
              <a:t> </a:t>
            </a:r>
            <a:r>
              <a:rPr lang="ru-RU" dirty="0" err="1"/>
              <a:t>одиниці</a:t>
            </a:r>
            <a:r>
              <a:rPr lang="ru-RU" dirty="0"/>
              <a:t>.</a:t>
            </a:r>
            <a:endParaRPr lang="uk-UA" dirty="0"/>
          </a:p>
        </p:txBody>
      </p:sp>
    </p:spTree>
    <p:extLst>
      <p:ext uri="{BB962C8B-B14F-4D97-AF65-F5344CB8AC3E}">
        <p14:creationId xmlns:p14="http://schemas.microsoft.com/office/powerpoint/2010/main" val="4123779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Вид</a:t>
            </a:r>
            <a:endParaRPr lang="uk-UA" dirty="0"/>
          </a:p>
        </p:txBody>
      </p:sp>
      <p:sp>
        <p:nvSpPr>
          <p:cNvPr id="3" name="Объект 2"/>
          <p:cNvSpPr>
            <a:spLocks noGrp="1"/>
          </p:cNvSpPr>
          <p:nvPr>
            <p:ph idx="1"/>
          </p:nvPr>
        </p:nvSpPr>
        <p:spPr/>
        <p:txBody>
          <a:bodyPr>
            <a:normAutofit lnSpcReduction="10000"/>
          </a:bodyPr>
          <a:lstStyle/>
          <a:p>
            <a:r>
              <a:rPr lang="uk-UA" dirty="0"/>
              <a:t>Основною систематичною одиницею є вид. Вид - це група організмів, подібних за особливостями будови та процесів життєдіяльності, які можуть вільно схрещуватися між собою в природі і давати плідне </a:t>
            </a:r>
            <a:r>
              <a:rPr lang="uk-UA" dirty="0" smtClean="0"/>
              <a:t>потомство. </a:t>
            </a:r>
            <a:r>
              <a:rPr lang="uk-UA" dirty="0"/>
              <a:t>Кожен вид характеризується певними вимогами до умов існування і мешкає на певній території. Всі характерні ознаки виду нащадки успадковують від батьків.</a:t>
            </a:r>
          </a:p>
        </p:txBody>
      </p:sp>
    </p:spTree>
    <p:extLst>
      <p:ext uri="{BB962C8B-B14F-4D97-AF65-F5344CB8AC3E}">
        <p14:creationId xmlns:p14="http://schemas.microsoft.com/office/powerpoint/2010/main" val="2715730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i="1" dirty="0"/>
              <a:t>Приклади видів рослин</a:t>
            </a:r>
            <a:endParaRPr lang="uk-UA" dirty="0"/>
          </a:p>
        </p:txBody>
      </p:sp>
      <p:sp>
        <p:nvSpPr>
          <p:cNvPr id="3" name="Объект 2"/>
          <p:cNvSpPr>
            <a:spLocks noGrp="1"/>
          </p:cNvSpPr>
          <p:nvPr>
            <p:ph idx="1"/>
          </p:nvPr>
        </p:nvSpPr>
        <p:spPr>
          <a:xfrm>
            <a:off x="457200" y="4669138"/>
            <a:ext cx="8229600" cy="1457025"/>
          </a:xfrm>
        </p:spPr>
        <p:txBody>
          <a:bodyPr>
            <a:normAutofit/>
          </a:bodyPr>
          <a:lstStyle/>
          <a:p>
            <a:pPr marL="0" indent="0" algn="ctr">
              <a:buNone/>
            </a:pPr>
            <a:r>
              <a:rPr lang="ru-RU" sz="2400" i="1" dirty="0" smtClean="0"/>
              <a:t>1 - </a:t>
            </a:r>
            <a:r>
              <a:rPr lang="ru-RU" sz="2400" i="1" dirty="0" err="1" smtClean="0"/>
              <a:t>жовтець</a:t>
            </a:r>
            <a:r>
              <a:rPr lang="ru-RU" sz="2400" i="1" dirty="0" smtClean="0"/>
              <a:t> </a:t>
            </a:r>
            <a:r>
              <a:rPr lang="ru-RU" sz="2400" i="1" dirty="0" err="1" smtClean="0"/>
              <a:t>повзучий</a:t>
            </a:r>
            <a:r>
              <a:rPr lang="ru-RU" sz="2400" i="1" dirty="0" smtClean="0"/>
              <a:t>; 2 - </a:t>
            </a:r>
            <a:r>
              <a:rPr lang="ru-RU" sz="2400" i="1" dirty="0" err="1" smtClean="0"/>
              <a:t>жовтець</a:t>
            </a:r>
            <a:r>
              <a:rPr lang="ru-RU" sz="2400" i="1" dirty="0" smtClean="0"/>
              <a:t> </a:t>
            </a:r>
            <a:r>
              <a:rPr lang="ru-RU" sz="2400" i="1" dirty="0" err="1" smtClean="0"/>
              <a:t>язиколистий</a:t>
            </a:r>
            <a:r>
              <a:rPr lang="ru-RU" sz="2400" i="1" dirty="0" smtClean="0"/>
              <a:t>; 3 - </a:t>
            </a:r>
            <a:r>
              <a:rPr lang="ru-RU" sz="2400" i="1" dirty="0" err="1" smtClean="0"/>
              <a:t>жовтець</a:t>
            </a:r>
            <a:r>
              <a:rPr lang="ru-RU" sz="2400" i="1" dirty="0" smtClean="0"/>
              <a:t> </a:t>
            </a:r>
            <a:r>
              <a:rPr lang="ru-RU" sz="2400" i="1" dirty="0" err="1" smtClean="0"/>
              <a:t>золотистий</a:t>
            </a:r>
            <a:r>
              <a:rPr lang="ru-RU" sz="2400" dirty="0" smtClean="0"/>
              <a:t/>
            </a:r>
            <a:br>
              <a:rPr lang="ru-RU" sz="2400" dirty="0" smtClean="0"/>
            </a:br>
            <a:endParaRPr lang="uk-UA" sz="2400" dirty="0"/>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556792"/>
            <a:ext cx="7632848" cy="2968330"/>
          </a:xfrm>
          <a:prstGeom prst="rect">
            <a:avLst/>
          </a:prstGeom>
          <a:noFill/>
          <a:ln w="9525">
            <a:gradFill>
              <a:gsLst>
                <a:gs pos="49000">
                  <a:srgbClr val="AFC4E9"/>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miter lim="800000"/>
            <a:headEnd/>
            <a:tailEnd/>
          </a:ln>
          <a:effectLst>
            <a:outerShdw blurRad="50800" dist="50800" dir="5400000" algn="ctr" rotWithShape="0">
              <a:srgbClr val="000000">
                <a:alpha val="62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4106620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Рід</a:t>
            </a:r>
            <a:endParaRPr lang="uk-UA" dirty="0"/>
          </a:p>
        </p:txBody>
      </p:sp>
      <p:sp>
        <p:nvSpPr>
          <p:cNvPr id="3" name="Объект 2"/>
          <p:cNvSpPr>
            <a:spLocks noGrp="1"/>
          </p:cNvSpPr>
          <p:nvPr>
            <p:ph idx="1"/>
          </p:nvPr>
        </p:nvSpPr>
        <p:spPr/>
        <p:txBody>
          <a:bodyPr/>
          <a:lstStyle/>
          <a:p>
            <a:r>
              <a:rPr lang="ru-RU" dirty="0" err="1"/>
              <a:t>Крім</a:t>
            </a:r>
            <a:r>
              <a:rPr lang="ru-RU" dirty="0"/>
              <a:t> виду, </a:t>
            </a:r>
            <a:r>
              <a:rPr lang="ru-RU" dirty="0" err="1"/>
              <a:t>використовують</a:t>
            </a:r>
            <a:r>
              <a:rPr lang="ru-RU" dirty="0"/>
              <a:t> й </a:t>
            </a:r>
            <a:r>
              <a:rPr lang="ru-RU" dirty="0" err="1"/>
              <a:t>інші</a:t>
            </a:r>
            <a:r>
              <a:rPr lang="ru-RU" dirty="0"/>
              <a:t> </a:t>
            </a:r>
            <a:r>
              <a:rPr lang="ru-RU" dirty="0" err="1"/>
              <a:t>систематичні</a:t>
            </a:r>
            <a:r>
              <a:rPr lang="ru-RU" dirty="0"/>
              <a:t> </a:t>
            </a:r>
            <a:r>
              <a:rPr lang="ru-RU" dirty="0" err="1"/>
              <a:t>одиниці</a:t>
            </a:r>
            <a:r>
              <a:rPr lang="ru-RU" dirty="0"/>
              <a:t>. Так, </a:t>
            </a:r>
            <a:r>
              <a:rPr lang="ru-RU" dirty="0" err="1"/>
              <a:t>подібні</a:t>
            </a:r>
            <a:r>
              <a:rPr lang="ru-RU" dirty="0"/>
              <a:t> </a:t>
            </a:r>
            <a:r>
              <a:rPr lang="ru-RU" dirty="0" err="1"/>
              <a:t>між</a:t>
            </a:r>
            <a:r>
              <a:rPr lang="ru-RU" dirty="0"/>
              <a:t> собою </a:t>
            </a:r>
            <a:r>
              <a:rPr lang="ru-RU" dirty="0" err="1"/>
              <a:t>види</a:t>
            </a:r>
            <a:r>
              <a:rPr lang="ru-RU" dirty="0"/>
              <a:t> </a:t>
            </a:r>
            <a:r>
              <a:rPr lang="ru-RU" dirty="0" err="1"/>
              <a:t>рослин</a:t>
            </a:r>
            <a:r>
              <a:rPr lang="ru-RU" dirty="0"/>
              <a:t> </a:t>
            </a:r>
            <a:r>
              <a:rPr lang="ru-RU" dirty="0" err="1"/>
              <a:t>об'єднують</a:t>
            </a:r>
            <a:r>
              <a:rPr lang="ru-RU" dirty="0"/>
              <a:t> в один </a:t>
            </a:r>
            <a:r>
              <a:rPr lang="ru-RU" dirty="0" err="1"/>
              <a:t>рід</a:t>
            </a:r>
            <a:r>
              <a:rPr lang="ru-RU" dirty="0"/>
              <a:t>. </a:t>
            </a:r>
            <a:r>
              <a:rPr lang="ru-RU" dirty="0" err="1"/>
              <a:t>Наприклад</a:t>
            </a:r>
            <a:r>
              <a:rPr lang="ru-RU" dirty="0"/>
              <a:t>, </a:t>
            </a:r>
            <a:r>
              <a:rPr lang="ru-RU" dirty="0" err="1"/>
              <a:t>види</a:t>
            </a:r>
            <a:r>
              <a:rPr lang="ru-RU" dirty="0"/>
              <a:t> береза </a:t>
            </a:r>
            <a:r>
              <a:rPr lang="ru-RU" dirty="0" err="1"/>
              <a:t>бородавчаста</a:t>
            </a:r>
            <a:r>
              <a:rPr lang="ru-RU" dirty="0"/>
              <a:t> та береза </a:t>
            </a:r>
            <a:r>
              <a:rPr lang="ru-RU" dirty="0" err="1"/>
              <a:t>пухнаста</a:t>
            </a:r>
            <a:r>
              <a:rPr lang="ru-RU" dirty="0"/>
              <a:t> належать до роду Береза. </a:t>
            </a:r>
            <a:r>
              <a:rPr lang="ru-RU" dirty="0" err="1"/>
              <a:t>Близькі</a:t>
            </a:r>
            <a:r>
              <a:rPr lang="ru-RU" dirty="0"/>
              <a:t> роди </a:t>
            </a:r>
            <a:r>
              <a:rPr lang="ru-RU" dirty="0" err="1"/>
              <a:t>об'єднують</a:t>
            </a:r>
            <a:r>
              <a:rPr lang="ru-RU" dirty="0"/>
              <a:t> у </a:t>
            </a:r>
            <a:r>
              <a:rPr lang="ru-RU" dirty="0" err="1"/>
              <a:t>родини</a:t>
            </a:r>
            <a:r>
              <a:rPr lang="ru-RU" dirty="0"/>
              <a:t>. Так, роди Бук, Каштан та Дуб належать до </a:t>
            </a:r>
            <a:r>
              <a:rPr lang="ru-RU" dirty="0" err="1"/>
              <a:t>родини</a:t>
            </a:r>
            <a:r>
              <a:rPr lang="ru-RU" dirty="0"/>
              <a:t> </a:t>
            </a:r>
            <a:r>
              <a:rPr lang="ru-RU" dirty="0" err="1"/>
              <a:t>Букові</a:t>
            </a:r>
            <a:r>
              <a:rPr lang="ru-RU" dirty="0"/>
              <a:t>.</a:t>
            </a:r>
            <a:endParaRPr lang="uk-UA" dirty="0"/>
          </a:p>
        </p:txBody>
      </p:sp>
    </p:spTree>
    <p:extLst>
      <p:ext uri="{BB962C8B-B14F-4D97-AF65-F5344CB8AC3E}">
        <p14:creationId xmlns:p14="http://schemas.microsoft.com/office/powerpoint/2010/main" val="1931651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Порядки. Класи</a:t>
            </a:r>
            <a:endParaRPr lang="uk-UA" dirty="0"/>
          </a:p>
        </p:txBody>
      </p:sp>
      <p:sp>
        <p:nvSpPr>
          <p:cNvPr id="3" name="Объект 2"/>
          <p:cNvSpPr>
            <a:spLocks noGrp="1"/>
          </p:cNvSpPr>
          <p:nvPr>
            <p:ph idx="1"/>
          </p:nvPr>
        </p:nvSpPr>
        <p:spPr/>
        <p:txBody>
          <a:bodyPr>
            <a:normAutofit lnSpcReduction="10000"/>
          </a:bodyPr>
          <a:lstStyle/>
          <a:p>
            <a:r>
              <a:rPr lang="ru-RU" dirty="0" err="1"/>
              <a:t>Близькі</a:t>
            </a:r>
            <a:r>
              <a:rPr lang="ru-RU" dirty="0"/>
              <a:t> </a:t>
            </a:r>
            <a:r>
              <a:rPr lang="ru-RU" dirty="0" err="1"/>
              <a:t>родини</a:t>
            </a:r>
            <a:r>
              <a:rPr lang="ru-RU" dirty="0"/>
              <a:t> </a:t>
            </a:r>
            <a:r>
              <a:rPr lang="ru-RU" dirty="0" err="1"/>
              <a:t>об'єднують</a:t>
            </a:r>
            <a:r>
              <a:rPr lang="ru-RU" dirty="0"/>
              <a:t> у порядки. </a:t>
            </a:r>
            <a:r>
              <a:rPr lang="ru-RU" dirty="0" err="1"/>
              <a:t>Наприклад</a:t>
            </a:r>
            <a:r>
              <a:rPr lang="ru-RU" dirty="0"/>
              <a:t>, </a:t>
            </a:r>
            <a:r>
              <a:rPr lang="ru-RU" dirty="0" err="1"/>
              <a:t>родини</a:t>
            </a:r>
            <a:r>
              <a:rPr lang="ru-RU" dirty="0"/>
              <a:t> </a:t>
            </a:r>
            <a:r>
              <a:rPr lang="ru-RU" dirty="0" err="1"/>
              <a:t>Ліщинові</a:t>
            </a:r>
            <a:r>
              <a:rPr lang="ru-RU" dirty="0"/>
              <a:t> та </a:t>
            </a:r>
            <a:r>
              <a:rPr lang="ru-RU" dirty="0" err="1"/>
              <a:t>Березові</a:t>
            </a:r>
            <a:r>
              <a:rPr lang="ru-RU" dirty="0"/>
              <a:t> </a:t>
            </a:r>
            <a:r>
              <a:rPr lang="ru-RU" dirty="0" err="1"/>
              <a:t>входять</a:t>
            </a:r>
            <a:r>
              <a:rPr lang="ru-RU" dirty="0"/>
              <a:t> до порядку </a:t>
            </a:r>
            <a:r>
              <a:rPr lang="ru-RU" dirty="0" err="1"/>
              <a:t>Березоцвіті</a:t>
            </a:r>
            <a:r>
              <a:rPr lang="ru-RU" dirty="0"/>
              <a:t>. </a:t>
            </a:r>
            <a:r>
              <a:rPr lang="ru-RU" dirty="0" err="1"/>
              <a:t>Близькі</a:t>
            </a:r>
            <a:r>
              <a:rPr lang="ru-RU" dirty="0"/>
              <a:t> порядки </a:t>
            </a:r>
            <a:r>
              <a:rPr lang="ru-RU" dirty="0" err="1"/>
              <a:t>об'єднують</a:t>
            </a:r>
            <a:r>
              <a:rPr lang="ru-RU" dirty="0"/>
              <a:t> у </a:t>
            </a:r>
            <a:r>
              <a:rPr lang="ru-RU" dirty="0" err="1"/>
              <a:t>класи</a:t>
            </a:r>
            <a:r>
              <a:rPr lang="ru-RU" dirty="0"/>
              <a:t>. Так, порядок </a:t>
            </a:r>
            <a:r>
              <a:rPr lang="ru-RU" dirty="0" err="1"/>
              <a:t>Букоцвіті</a:t>
            </a:r>
            <a:r>
              <a:rPr lang="ru-RU" dirty="0"/>
              <a:t> разом з </a:t>
            </a:r>
            <a:r>
              <a:rPr lang="ru-RU" dirty="0" err="1"/>
              <a:t>багатьма</a:t>
            </a:r>
            <a:r>
              <a:rPr lang="ru-RU" dirty="0"/>
              <a:t> </a:t>
            </a:r>
            <a:r>
              <a:rPr lang="ru-RU" dirty="0" err="1"/>
              <a:t>іншими</a:t>
            </a:r>
            <a:r>
              <a:rPr lang="ru-RU" dirty="0"/>
              <a:t> порядками входить до </a:t>
            </a:r>
            <a:r>
              <a:rPr lang="ru-RU" dirty="0" err="1"/>
              <a:t>класу</a:t>
            </a:r>
            <a:r>
              <a:rPr lang="ru-RU" dirty="0"/>
              <a:t> </a:t>
            </a:r>
            <a:r>
              <a:rPr lang="ru-RU" dirty="0" err="1" smtClean="0"/>
              <a:t>Дводольні</a:t>
            </a:r>
            <a:r>
              <a:rPr lang="ru-RU" dirty="0" smtClean="0"/>
              <a:t>. </a:t>
            </a:r>
            <a:r>
              <a:rPr lang="ru-RU" dirty="0" err="1" smtClean="0"/>
              <a:t>Класи</a:t>
            </a:r>
            <a:r>
              <a:rPr lang="ru-RU" dirty="0" smtClean="0"/>
              <a:t> </a:t>
            </a:r>
            <a:r>
              <a:rPr lang="ru-RU" dirty="0" err="1"/>
              <a:t>входять</a:t>
            </a:r>
            <a:r>
              <a:rPr lang="ru-RU" dirty="0"/>
              <a:t> до складу </a:t>
            </a:r>
            <a:r>
              <a:rPr lang="ru-RU" dirty="0" err="1"/>
              <a:t>відділів</a:t>
            </a:r>
            <a:r>
              <a:rPr lang="ru-RU" dirty="0"/>
              <a:t>. </a:t>
            </a:r>
            <a:r>
              <a:rPr lang="ru-RU" dirty="0" err="1"/>
              <a:t>Наприклад</a:t>
            </a:r>
            <a:r>
              <a:rPr lang="ru-RU" dirty="0"/>
              <a:t>, </a:t>
            </a:r>
            <a:r>
              <a:rPr lang="ru-RU" dirty="0" err="1"/>
              <a:t>класи</a:t>
            </a:r>
            <a:r>
              <a:rPr lang="ru-RU" dirty="0"/>
              <a:t> </a:t>
            </a:r>
            <a:r>
              <a:rPr lang="ru-RU" dirty="0" err="1"/>
              <a:t>Дводольні</a:t>
            </a:r>
            <a:r>
              <a:rPr lang="ru-RU" dirty="0"/>
              <a:t> та </a:t>
            </a:r>
            <a:r>
              <a:rPr lang="ru-RU" dirty="0" err="1"/>
              <a:t>Однодольні</a:t>
            </a:r>
            <a:r>
              <a:rPr lang="ru-RU" dirty="0"/>
              <a:t> належать до </a:t>
            </a:r>
            <a:r>
              <a:rPr lang="ru-RU" dirty="0" err="1"/>
              <a:t>відділу</a:t>
            </a:r>
            <a:r>
              <a:rPr lang="ru-RU" dirty="0"/>
              <a:t> </a:t>
            </a:r>
            <a:r>
              <a:rPr lang="ru-RU" dirty="0" err="1"/>
              <a:t>Покритонасінні</a:t>
            </a:r>
            <a:r>
              <a:rPr lang="ru-RU" dirty="0"/>
              <a:t> </a:t>
            </a:r>
            <a:r>
              <a:rPr lang="ru-RU" dirty="0" err="1"/>
              <a:t>рослини</a:t>
            </a:r>
            <a:r>
              <a:rPr lang="ru-RU" dirty="0"/>
              <a:t>. </a:t>
            </a:r>
            <a:endParaRPr lang="uk-UA" dirty="0"/>
          </a:p>
        </p:txBody>
      </p:sp>
    </p:spTree>
    <p:extLst>
      <p:ext uri="{BB962C8B-B14F-4D97-AF65-F5344CB8AC3E}">
        <p14:creationId xmlns:p14="http://schemas.microsoft.com/office/powerpoint/2010/main" val="358094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i="1" dirty="0" err="1" smtClean="0"/>
              <a:t>Рослини</a:t>
            </a:r>
            <a:r>
              <a:rPr lang="ru-RU" i="1" dirty="0" smtClean="0"/>
              <a:t> </a:t>
            </a:r>
            <a:r>
              <a:rPr lang="ru-RU" i="1" dirty="0" err="1" smtClean="0"/>
              <a:t>порядків</a:t>
            </a:r>
            <a:endParaRPr lang="uk-UA" dirty="0"/>
          </a:p>
        </p:txBody>
      </p:sp>
      <p:sp>
        <p:nvSpPr>
          <p:cNvPr id="3" name="Объект 2"/>
          <p:cNvSpPr>
            <a:spLocks noGrp="1"/>
          </p:cNvSpPr>
          <p:nvPr>
            <p:ph idx="1"/>
          </p:nvPr>
        </p:nvSpPr>
        <p:spPr>
          <a:xfrm>
            <a:off x="457200" y="4869160"/>
            <a:ext cx="8229600" cy="1257003"/>
          </a:xfrm>
        </p:spPr>
        <p:txBody>
          <a:bodyPr/>
          <a:lstStyle/>
          <a:p>
            <a:pPr marL="0" indent="0" algn="ctr">
              <a:buNone/>
            </a:pPr>
            <a:r>
              <a:rPr lang="ru-RU" i="1" dirty="0" err="1" smtClean="0"/>
              <a:t>Березоцвіті</a:t>
            </a:r>
            <a:r>
              <a:rPr lang="ru-RU" i="1" dirty="0" smtClean="0"/>
              <a:t> </a:t>
            </a:r>
            <a:r>
              <a:rPr lang="ru-RU" i="1" dirty="0"/>
              <a:t>(1) і </a:t>
            </a:r>
            <a:r>
              <a:rPr lang="ru-RU" i="1" dirty="0" err="1" smtClean="0"/>
              <a:t>Букоцвіті</a:t>
            </a:r>
            <a:r>
              <a:rPr lang="ru-RU" i="1" dirty="0" smtClean="0"/>
              <a:t> </a:t>
            </a:r>
            <a:r>
              <a:rPr lang="ru-RU" i="1" dirty="0"/>
              <a:t>(2)</a:t>
            </a:r>
            <a:endParaRPr lang="uk-UA"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700808"/>
            <a:ext cx="5605139" cy="30476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218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Царство</a:t>
            </a:r>
            <a:endParaRPr lang="uk-UA" dirty="0"/>
          </a:p>
        </p:txBody>
      </p:sp>
      <p:sp>
        <p:nvSpPr>
          <p:cNvPr id="3" name="Объект 2"/>
          <p:cNvSpPr>
            <a:spLocks noGrp="1"/>
          </p:cNvSpPr>
          <p:nvPr>
            <p:ph idx="1"/>
          </p:nvPr>
        </p:nvSpPr>
        <p:spPr/>
        <p:txBody>
          <a:bodyPr/>
          <a:lstStyle/>
          <a:p>
            <a:r>
              <a:rPr lang="ru-RU" dirty="0" smtClean="0"/>
              <a:t>А </a:t>
            </a:r>
            <a:r>
              <a:rPr lang="ru-RU" dirty="0" err="1" smtClean="0"/>
              <a:t>найвищою</a:t>
            </a:r>
            <a:r>
              <a:rPr lang="ru-RU" dirty="0" smtClean="0"/>
              <a:t> систематичною </a:t>
            </a:r>
            <a:r>
              <a:rPr lang="ru-RU" dirty="0" err="1" smtClean="0"/>
              <a:t>одиницею</a:t>
            </a:r>
            <a:r>
              <a:rPr lang="ru-RU" dirty="0" smtClean="0"/>
              <a:t> є царство. Так, </a:t>
            </a:r>
            <a:r>
              <a:rPr lang="ru-RU" dirty="0" err="1" smtClean="0"/>
              <a:t>усі</a:t>
            </a:r>
            <a:r>
              <a:rPr lang="ru-RU" dirty="0" smtClean="0"/>
              <a:t> </a:t>
            </a:r>
            <a:r>
              <a:rPr lang="ru-RU" dirty="0" err="1" smtClean="0"/>
              <a:t>відділи</a:t>
            </a:r>
            <a:r>
              <a:rPr lang="ru-RU" dirty="0" smtClean="0"/>
              <a:t> </a:t>
            </a:r>
            <a:r>
              <a:rPr lang="ru-RU" dirty="0" err="1" smtClean="0"/>
              <a:t>рослин</a:t>
            </a:r>
            <a:r>
              <a:rPr lang="ru-RU" dirty="0" smtClean="0"/>
              <a:t> належать до царства </a:t>
            </a:r>
            <a:r>
              <a:rPr lang="ru-RU" dirty="0" err="1" smtClean="0"/>
              <a:t>Рослини</a:t>
            </a:r>
            <a:r>
              <a:rPr lang="ru-RU" dirty="0" smtClean="0"/>
              <a:t>. </a:t>
            </a:r>
            <a:r>
              <a:rPr lang="ru-RU" dirty="0" err="1" smtClean="0"/>
              <a:t>Цей</a:t>
            </a:r>
            <a:r>
              <a:rPr lang="ru-RU" dirty="0" smtClean="0"/>
              <a:t> </a:t>
            </a:r>
            <a:r>
              <a:rPr lang="ru-RU" dirty="0" err="1" smtClean="0"/>
              <a:t>підручник</a:t>
            </a:r>
            <a:r>
              <a:rPr lang="ru-RU" dirty="0" smtClean="0"/>
              <a:t> </a:t>
            </a:r>
            <a:r>
              <a:rPr lang="ru-RU" dirty="0" err="1" smtClean="0"/>
              <a:t>ознайомить</a:t>
            </a:r>
            <a:r>
              <a:rPr lang="ru-RU" dirty="0" smtClean="0"/>
              <a:t> вас з </a:t>
            </a:r>
            <a:r>
              <a:rPr lang="ru-RU" dirty="0" err="1" smtClean="0"/>
              <a:t>представниками</a:t>
            </a:r>
            <a:r>
              <a:rPr lang="ru-RU" dirty="0" smtClean="0"/>
              <a:t> царств </a:t>
            </a:r>
            <a:r>
              <a:rPr lang="ru-RU" dirty="0" err="1" smtClean="0"/>
              <a:t>Рослини</a:t>
            </a:r>
            <a:r>
              <a:rPr lang="ru-RU" dirty="0" smtClean="0"/>
              <a:t>, </a:t>
            </a:r>
            <a:r>
              <a:rPr lang="ru-RU" dirty="0" err="1" smtClean="0"/>
              <a:t>Гриби</a:t>
            </a:r>
            <a:r>
              <a:rPr lang="ru-RU" dirty="0" smtClean="0"/>
              <a:t> та </a:t>
            </a:r>
            <a:r>
              <a:rPr lang="ru-RU" dirty="0" err="1" smtClean="0"/>
              <a:t>Бактерії</a:t>
            </a:r>
            <a:r>
              <a:rPr lang="ru-RU" dirty="0" smtClean="0"/>
              <a:t>.</a:t>
            </a:r>
            <a:endParaRPr lang="uk-UA" dirty="0"/>
          </a:p>
        </p:txBody>
      </p:sp>
    </p:spTree>
    <p:extLst>
      <p:ext uri="{BB962C8B-B14F-4D97-AF65-F5344CB8AC3E}">
        <p14:creationId xmlns:p14="http://schemas.microsoft.com/office/powerpoint/2010/main" val="3368783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Висновок</a:t>
            </a:r>
            <a:endParaRPr lang="uk-UA" dirty="0"/>
          </a:p>
        </p:txBody>
      </p:sp>
      <p:sp>
        <p:nvSpPr>
          <p:cNvPr id="3" name="Объект 2"/>
          <p:cNvSpPr>
            <a:spLocks noGrp="1"/>
          </p:cNvSpPr>
          <p:nvPr>
            <p:ph idx="1"/>
          </p:nvPr>
        </p:nvSpPr>
        <p:spPr/>
        <p:txBody>
          <a:bodyPr/>
          <a:lstStyle/>
          <a:p>
            <a:r>
              <a:rPr lang="ru-RU" dirty="0" err="1"/>
              <a:t>Отже</a:t>
            </a:r>
            <a:r>
              <a:rPr lang="ru-RU" dirty="0"/>
              <a:t>, </a:t>
            </a:r>
            <a:r>
              <a:rPr lang="ru-RU" dirty="0" err="1"/>
              <a:t>класифікувати</a:t>
            </a:r>
            <a:r>
              <a:rPr lang="ru-RU" dirty="0"/>
              <a:t> </a:t>
            </a:r>
            <a:r>
              <a:rPr lang="ru-RU" dirty="0" err="1"/>
              <a:t>певний</a:t>
            </a:r>
            <a:r>
              <a:rPr lang="ru-RU" dirty="0"/>
              <a:t> </a:t>
            </a:r>
            <a:r>
              <a:rPr lang="ru-RU" dirty="0" err="1"/>
              <a:t>організм</a:t>
            </a:r>
            <a:r>
              <a:rPr lang="ru-RU" dirty="0"/>
              <a:t> - </a:t>
            </a:r>
            <a:r>
              <a:rPr lang="ru-RU" dirty="0" err="1"/>
              <a:t>це</a:t>
            </a:r>
            <a:r>
              <a:rPr lang="ru-RU" dirty="0"/>
              <a:t> </a:t>
            </a:r>
            <a:r>
              <a:rPr lang="ru-RU" dirty="0" err="1"/>
              <a:t>означає</a:t>
            </a:r>
            <a:r>
              <a:rPr lang="ru-RU" dirty="0"/>
              <a:t> </a:t>
            </a:r>
            <a:r>
              <a:rPr lang="ru-RU" dirty="0" err="1"/>
              <a:t>визначити</a:t>
            </a:r>
            <a:r>
              <a:rPr lang="ru-RU" dirty="0"/>
              <a:t> </a:t>
            </a:r>
            <a:r>
              <a:rPr lang="ru-RU" dirty="0" err="1"/>
              <a:t>його</a:t>
            </a:r>
            <a:r>
              <a:rPr lang="ru-RU" dirty="0"/>
              <a:t> </a:t>
            </a:r>
            <a:r>
              <a:rPr lang="ru-RU" dirty="0" err="1"/>
              <a:t>місце</a:t>
            </a:r>
            <a:r>
              <a:rPr lang="ru-RU" dirty="0"/>
              <a:t> у </a:t>
            </a:r>
            <a:r>
              <a:rPr lang="ru-RU" dirty="0" err="1"/>
              <a:t>системі</a:t>
            </a:r>
            <a:r>
              <a:rPr lang="ru-RU" dirty="0"/>
              <a:t> </a:t>
            </a:r>
            <a:r>
              <a:rPr lang="ru-RU" dirty="0" err="1"/>
              <a:t>органічного</a:t>
            </a:r>
            <a:r>
              <a:rPr lang="ru-RU" dirty="0"/>
              <a:t> </a:t>
            </a:r>
            <a:r>
              <a:rPr lang="ru-RU" dirty="0" err="1"/>
              <a:t>світу</a:t>
            </a:r>
            <a:r>
              <a:rPr lang="ru-RU" dirty="0"/>
              <a:t>. При </a:t>
            </a:r>
            <a:r>
              <a:rPr lang="ru-RU" dirty="0" err="1"/>
              <a:t>цьому</a:t>
            </a:r>
            <a:r>
              <a:rPr lang="ru-RU" dirty="0"/>
              <a:t> </a:t>
            </a:r>
            <a:r>
              <a:rPr lang="ru-RU" dirty="0" err="1"/>
              <a:t>вчені</a:t>
            </a:r>
            <a:r>
              <a:rPr lang="ru-RU" dirty="0"/>
              <a:t> </a:t>
            </a:r>
            <a:r>
              <a:rPr lang="ru-RU" dirty="0" err="1"/>
              <a:t>визначають</a:t>
            </a:r>
            <a:r>
              <a:rPr lang="ru-RU" dirty="0"/>
              <a:t> </a:t>
            </a:r>
            <a:r>
              <a:rPr lang="ru-RU" dirty="0" err="1"/>
              <a:t>належність</a:t>
            </a:r>
            <a:r>
              <a:rPr lang="ru-RU" dirty="0"/>
              <a:t> </a:t>
            </a:r>
            <a:r>
              <a:rPr lang="ru-RU" dirty="0" err="1"/>
              <a:t>певного</a:t>
            </a:r>
            <a:r>
              <a:rPr lang="ru-RU" dirty="0"/>
              <a:t> виду до </a:t>
            </a:r>
            <a:r>
              <a:rPr lang="ru-RU" dirty="0" err="1"/>
              <a:t>всіх</a:t>
            </a:r>
            <a:r>
              <a:rPr lang="ru-RU" dirty="0"/>
              <a:t> </a:t>
            </a:r>
            <a:r>
              <a:rPr lang="ru-RU" dirty="0" err="1"/>
              <a:t>основних</a:t>
            </a:r>
            <a:r>
              <a:rPr lang="ru-RU" dirty="0"/>
              <a:t> </a:t>
            </a:r>
            <a:r>
              <a:rPr lang="ru-RU" dirty="0" err="1"/>
              <a:t>систематичних</a:t>
            </a:r>
            <a:r>
              <a:rPr lang="ru-RU" dirty="0"/>
              <a:t> </a:t>
            </a:r>
            <a:r>
              <a:rPr lang="ru-RU" dirty="0" err="1"/>
              <a:t>одиниць</a:t>
            </a:r>
            <a:r>
              <a:rPr lang="ru-RU" dirty="0"/>
              <a:t> - роду, </a:t>
            </a:r>
            <a:r>
              <a:rPr lang="ru-RU" dirty="0" err="1"/>
              <a:t>родини</a:t>
            </a:r>
            <a:r>
              <a:rPr lang="ru-RU" dirty="0"/>
              <a:t>, порядку, </a:t>
            </a:r>
            <a:r>
              <a:rPr lang="ru-RU" dirty="0" err="1"/>
              <a:t>класу</a:t>
            </a:r>
            <a:r>
              <a:rPr lang="ru-RU" dirty="0"/>
              <a:t>, </a:t>
            </a:r>
            <a:r>
              <a:rPr lang="ru-RU" dirty="0" err="1"/>
              <a:t>відділу</a:t>
            </a:r>
            <a:r>
              <a:rPr lang="ru-RU" dirty="0"/>
              <a:t>, царства.</a:t>
            </a:r>
            <a:r>
              <a:rPr lang="ru-RU" dirty="0" smtClean="0"/>
              <a:t/>
            </a:r>
            <a:br>
              <a:rPr lang="ru-RU" dirty="0" smtClean="0"/>
            </a:br>
            <a:endParaRPr lang="uk-UA" dirty="0"/>
          </a:p>
        </p:txBody>
      </p:sp>
    </p:spTree>
    <p:extLst>
      <p:ext uri="{BB962C8B-B14F-4D97-AF65-F5344CB8AC3E}">
        <p14:creationId xmlns:p14="http://schemas.microsoft.com/office/powerpoint/2010/main" val="10695029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Джерела</a:t>
            </a:r>
            <a:endParaRPr lang="uk-UA" dirty="0"/>
          </a:p>
        </p:txBody>
      </p:sp>
      <p:sp>
        <p:nvSpPr>
          <p:cNvPr id="3" name="Объект 2"/>
          <p:cNvSpPr>
            <a:spLocks noGrp="1"/>
          </p:cNvSpPr>
          <p:nvPr>
            <p:ph idx="1"/>
          </p:nvPr>
        </p:nvSpPr>
        <p:spPr/>
        <p:txBody>
          <a:bodyPr/>
          <a:lstStyle/>
          <a:p>
            <a:r>
              <a:rPr lang="en-US" dirty="0" smtClean="0">
                <a:hlinkClick r:id="rId2"/>
              </a:rPr>
              <a:t>http://school.xvatit.com</a:t>
            </a:r>
            <a:endParaRPr lang="uk-UA" dirty="0" smtClean="0"/>
          </a:p>
          <a:p>
            <a:r>
              <a:rPr lang="en-US" dirty="0" smtClean="0">
                <a:hlinkClick r:id="rId3"/>
              </a:rPr>
              <a:t>http://teachua.com/</a:t>
            </a:r>
            <a:endParaRPr lang="uk-UA" dirty="0"/>
          </a:p>
        </p:txBody>
      </p:sp>
    </p:spTree>
    <p:extLst>
      <p:ext uri="{BB962C8B-B14F-4D97-AF65-F5344CB8AC3E}">
        <p14:creationId xmlns:p14="http://schemas.microsoft.com/office/powerpoint/2010/main" val="1072506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Вступ</a:t>
            </a:r>
            <a:endParaRPr lang="uk-UA" dirty="0"/>
          </a:p>
        </p:txBody>
      </p:sp>
      <p:sp>
        <p:nvSpPr>
          <p:cNvPr id="3" name="Объект 2"/>
          <p:cNvSpPr>
            <a:spLocks noGrp="1"/>
          </p:cNvSpPr>
          <p:nvPr>
            <p:ph idx="1"/>
          </p:nvPr>
        </p:nvSpPr>
        <p:spPr/>
        <p:txBody>
          <a:bodyPr>
            <a:normAutofit/>
          </a:bodyPr>
          <a:lstStyle/>
          <a:p>
            <a:r>
              <a:rPr lang="uk-UA" dirty="0"/>
              <a:t>Кожен вид організмів відрізняється від інших особливостями будови, процесами життєдіяльності, середовищем життя. Проте одні живі істоти зовсім різні, а інші дещо подібні між собою або майже однакові. Тому з давніх-давен учені намагаються за особливостями будови об'єднати всі організми у групи. </a:t>
            </a:r>
          </a:p>
        </p:txBody>
      </p:sp>
    </p:spTree>
    <p:extLst>
      <p:ext uri="{BB962C8B-B14F-4D97-AF65-F5344CB8AC3E}">
        <p14:creationId xmlns:p14="http://schemas.microsoft.com/office/powerpoint/2010/main" val="2951175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Систематика</a:t>
            </a:r>
            <a:endParaRPr lang="uk-UA" dirty="0"/>
          </a:p>
        </p:txBody>
      </p:sp>
      <p:sp>
        <p:nvSpPr>
          <p:cNvPr id="3" name="Объект 2"/>
          <p:cNvSpPr>
            <a:spLocks noGrp="1"/>
          </p:cNvSpPr>
          <p:nvPr>
            <p:ph idx="1"/>
          </p:nvPr>
        </p:nvSpPr>
        <p:spPr/>
        <p:txBody>
          <a:bodyPr/>
          <a:lstStyle/>
          <a:p>
            <a:r>
              <a:rPr lang="uk-UA" dirty="0" smtClean="0"/>
              <a:t>У сучасній біології з цією метою досліджують процеси життєдіяльності, хімічний склад, вимоги до середовища життя тощо. Такі групи організмів дістали назву систематичних одиниць. А наука, яка визначає належність організмів до тієї чи іншої систематичної одиниці, має назву систематика.</a:t>
            </a:r>
          </a:p>
          <a:p>
            <a:endParaRPr lang="uk-UA" dirty="0"/>
          </a:p>
        </p:txBody>
      </p:sp>
    </p:spTree>
    <p:extLst>
      <p:ext uri="{BB962C8B-B14F-4D97-AF65-F5344CB8AC3E}">
        <p14:creationId xmlns:p14="http://schemas.microsoft.com/office/powerpoint/2010/main" val="384585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Групи організмів</a:t>
            </a:r>
            <a:endParaRPr lang="uk-UA" dirty="0"/>
          </a:p>
        </p:txBody>
      </p:sp>
      <p:sp>
        <p:nvSpPr>
          <p:cNvPr id="3" name="Объект 2"/>
          <p:cNvSpPr>
            <a:spLocks noGrp="1"/>
          </p:cNvSpPr>
          <p:nvPr>
            <p:ph idx="1"/>
          </p:nvPr>
        </p:nvSpPr>
        <p:spPr/>
        <p:txBody>
          <a:bodyPr/>
          <a:lstStyle/>
          <a:p>
            <a:r>
              <a:rPr lang="uk-UA" dirty="0" smtClean="0"/>
              <a:t>Нині, </a:t>
            </a:r>
            <a:r>
              <a:rPr lang="uk-UA" dirty="0"/>
              <a:t>вчені виділяють такі великі групи організмів, як бактерії, </a:t>
            </a:r>
            <a:r>
              <a:rPr lang="uk-UA" dirty="0" smtClean="0"/>
              <a:t>гриби, </a:t>
            </a:r>
            <a:r>
              <a:rPr lang="uk-UA" dirty="0"/>
              <a:t>тварини та </a:t>
            </a:r>
            <a:r>
              <a:rPr lang="uk-UA" dirty="0" smtClean="0"/>
              <a:t>рослини. Упродовж </a:t>
            </a:r>
            <a:r>
              <a:rPr lang="uk-UA" dirty="0"/>
              <a:t>тисячоліть людина, стикаючись із певними живими організмами, давала їм конкретну назву. Є назви народні, які вживають у певній країні чи місцевості. А є і наукові назви, що їх використовують учені всіх країн світу.</a:t>
            </a:r>
          </a:p>
        </p:txBody>
      </p:sp>
    </p:spTree>
    <p:extLst>
      <p:ext uri="{BB962C8B-B14F-4D97-AF65-F5344CB8AC3E}">
        <p14:creationId xmlns:p14="http://schemas.microsoft.com/office/powerpoint/2010/main" val="1870896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i="1" dirty="0"/>
              <a:t>Царства живої природи</a:t>
            </a:r>
            <a:endParaRPr lang="uk-UA" dirty="0"/>
          </a:p>
        </p:txBody>
      </p:sp>
      <p:sp>
        <p:nvSpPr>
          <p:cNvPr id="3" name="Объект 2"/>
          <p:cNvSpPr>
            <a:spLocks noGrp="1"/>
          </p:cNvSpPr>
          <p:nvPr>
            <p:ph idx="1"/>
          </p:nvPr>
        </p:nvSpPr>
        <p:spPr>
          <a:xfrm>
            <a:off x="755576" y="5589240"/>
            <a:ext cx="8229600" cy="678827"/>
          </a:xfrm>
        </p:spPr>
        <p:txBody>
          <a:bodyPr>
            <a:normAutofit fontScale="70000" lnSpcReduction="20000"/>
          </a:bodyPr>
          <a:lstStyle/>
          <a:p>
            <a:r>
              <a:rPr lang="ru-RU" i="1" dirty="0"/>
              <a:t>1 - </a:t>
            </a:r>
            <a:r>
              <a:rPr lang="ru-RU" i="1" dirty="0" err="1"/>
              <a:t>Рослини</a:t>
            </a:r>
            <a:r>
              <a:rPr lang="ru-RU" i="1" dirty="0"/>
              <a:t>; 2 - </a:t>
            </a:r>
            <a:r>
              <a:rPr lang="ru-RU" i="1" dirty="0" err="1"/>
              <a:t>Тварини</a:t>
            </a:r>
            <a:r>
              <a:rPr lang="ru-RU" i="1" dirty="0"/>
              <a:t>; З - </a:t>
            </a:r>
            <a:r>
              <a:rPr lang="ru-RU" i="1" dirty="0" err="1"/>
              <a:t>Гоиби</a:t>
            </a:r>
            <a:r>
              <a:rPr lang="ru-RU" i="1" dirty="0"/>
              <a:t>; 4 - </a:t>
            </a:r>
            <a:r>
              <a:rPr lang="ru-RU" i="1" dirty="0" err="1"/>
              <a:t>Дроб'янки</a:t>
            </a:r>
            <a:r>
              <a:rPr lang="ru-RU" i="1" dirty="0"/>
              <a:t>; 5 - </a:t>
            </a:r>
            <a:r>
              <a:rPr lang="ru-RU" i="1" dirty="0" err="1"/>
              <a:t>Віруси</a:t>
            </a:r>
            <a:endParaRPr lang="uk-UA"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556792"/>
            <a:ext cx="6768752" cy="3890544"/>
          </a:xfrm>
          <a:prstGeom prst="rect">
            <a:avLst/>
          </a:prstGeom>
          <a:noFill/>
          <a:ln w="9525">
            <a:solidFill>
              <a:schemeClr val="tx1"/>
            </a:solidFill>
            <a:miter lim="800000"/>
            <a:headEnd/>
            <a:tailEnd/>
          </a:ln>
          <a:effectLst>
            <a:outerShdw blurRad="50800" dist="50800" dir="5400000" algn="ctr" rotWithShape="0">
              <a:srgbClr val="000000">
                <a:alpha val="58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741540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Наукові назви організмів</a:t>
            </a:r>
            <a:endParaRPr lang="uk-UA" dirty="0"/>
          </a:p>
        </p:txBody>
      </p:sp>
      <p:sp>
        <p:nvSpPr>
          <p:cNvPr id="3" name="Объект 2"/>
          <p:cNvSpPr>
            <a:spLocks noGrp="1"/>
          </p:cNvSpPr>
          <p:nvPr>
            <p:ph idx="1"/>
          </p:nvPr>
        </p:nvSpPr>
        <p:spPr/>
        <p:txBody>
          <a:bodyPr/>
          <a:lstStyle/>
          <a:p>
            <a:r>
              <a:rPr lang="uk-UA" dirty="0" smtClean="0"/>
              <a:t>Що таке наукові назви організмів? Щоб зрозуміти, яка різниця між науковими та народними назвами організмів, розглянемо одного з представників рослинного світу - поширену в Україні рослину барвінок малий. У нашій країні вона має ще назви «</a:t>
            </a:r>
            <a:r>
              <a:rPr lang="uk-UA" dirty="0" err="1" smtClean="0"/>
              <a:t>барвін</a:t>
            </a:r>
            <a:r>
              <a:rPr lang="uk-UA" dirty="0" smtClean="0"/>
              <a:t>», « хрещатий барвінок », « </a:t>
            </a:r>
            <a:r>
              <a:rPr lang="uk-UA" dirty="0" err="1" smtClean="0"/>
              <a:t>барвінець</a:t>
            </a:r>
            <a:r>
              <a:rPr lang="uk-UA" dirty="0" smtClean="0"/>
              <a:t> », «</a:t>
            </a:r>
            <a:r>
              <a:rPr lang="uk-UA" dirty="0" err="1" smtClean="0"/>
              <a:t>ворвинок</a:t>
            </a:r>
            <a:r>
              <a:rPr lang="uk-UA" dirty="0" smtClean="0"/>
              <a:t>», «</a:t>
            </a:r>
            <a:r>
              <a:rPr lang="uk-UA" dirty="0" err="1" smtClean="0"/>
              <a:t>зельонка</a:t>
            </a:r>
            <a:r>
              <a:rPr lang="uk-UA" dirty="0" smtClean="0"/>
              <a:t>», «могильник» тощо.</a:t>
            </a:r>
            <a:endParaRPr lang="uk-UA" dirty="0"/>
          </a:p>
        </p:txBody>
      </p:sp>
    </p:spTree>
    <p:extLst>
      <p:ext uri="{BB962C8B-B14F-4D97-AF65-F5344CB8AC3E}">
        <p14:creationId xmlns:p14="http://schemas.microsoft.com/office/powerpoint/2010/main" val="2680960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
            </a:r>
            <a:br>
              <a:rPr lang="uk-UA" dirty="0" smtClean="0"/>
            </a:br>
            <a:r>
              <a:rPr lang="en-US" dirty="0" err="1" smtClean="0"/>
              <a:t>Vinca</a:t>
            </a:r>
            <a:r>
              <a:rPr lang="en-US" dirty="0" smtClean="0"/>
              <a:t> minor</a:t>
            </a:r>
            <a:r>
              <a:rPr lang="uk-UA" dirty="0" smtClean="0"/>
              <a:t/>
            </a:r>
            <a:br>
              <a:rPr lang="uk-UA" dirty="0" smtClean="0"/>
            </a:br>
            <a:endParaRPr lang="uk-UA" dirty="0"/>
          </a:p>
        </p:txBody>
      </p:sp>
      <p:sp>
        <p:nvSpPr>
          <p:cNvPr id="3" name="Объект 2"/>
          <p:cNvSpPr>
            <a:spLocks noGrp="1"/>
          </p:cNvSpPr>
          <p:nvPr>
            <p:ph idx="1"/>
          </p:nvPr>
        </p:nvSpPr>
        <p:spPr/>
        <p:txBody>
          <a:bodyPr/>
          <a:lstStyle/>
          <a:p>
            <a:r>
              <a:rPr lang="uk-UA" dirty="0"/>
              <a:t>Звичайно, ні, бо кожному видові організмів учені дають єдину наукову назву, зрозумілу дослідникам усього світу. Вона складається із двох слів латинською мовою. У нашому прикладі рослина має наукову </a:t>
            </a:r>
            <a:r>
              <a:rPr lang="uk-UA" dirty="0" smtClean="0"/>
              <a:t>назву </a:t>
            </a:r>
            <a:r>
              <a:rPr lang="en-US" dirty="0" err="1" smtClean="0"/>
              <a:t>Vinca</a:t>
            </a:r>
            <a:r>
              <a:rPr lang="en-US" dirty="0" smtClean="0"/>
              <a:t> minor</a:t>
            </a:r>
            <a:r>
              <a:rPr lang="uk-UA" dirty="0" smtClean="0"/>
              <a:t>.</a:t>
            </a:r>
            <a:endParaRPr lang="uk-UA" dirty="0"/>
          </a:p>
        </p:txBody>
      </p:sp>
    </p:spTree>
    <p:extLst>
      <p:ext uri="{BB962C8B-B14F-4D97-AF65-F5344CB8AC3E}">
        <p14:creationId xmlns:p14="http://schemas.microsoft.com/office/powerpoint/2010/main" val="2718989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
            </a:r>
            <a:br>
              <a:rPr lang="uk-UA" dirty="0" smtClean="0"/>
            </a:br>
            <a:r>
              <a:rPr lang="en-US" dirty="0" err="1" smtClean="0"/>
              <a:t>Vinca</a:t>
            </a:r>
            <a:r>
              <a:rPr lang="en-US" dirty="0" smtClean="0"/>
              <a:t> minor</a:t>
            </a:r>
            <a:r>
              <a:rPr lang="uk-UA" dirty="0" smtClean="0"/>
              <a:t/>
            </a:r>
            <a:br>
              <a:rPr lang="uk-UA" dirty="0" smtClean="0"/>
            </a:br>
            <a:endParaRPr lang="uk-UA" dirty="0"/>
          </a:p>
        </p:txBody>
      </p:sp>
      <p:sp>
        <p:nvSpPr>
          <p:cNvPr id="3" name="Объект 2"/>
          <p:cNvSpPr>
            <a:spLocks noGrp="1"/>
          </p:cNvSpPr>
          <p:nvPr>
            <p:ph idx="1"/>
          </p:nvPr>
        </p:nvSpPr>
        <p:spPr/>
        <p:txBody>
          <a:bodyPr/>
          <a:lstStyle/>
          <a:p>
            <a:r>
              <a:rPr lang="uk-UA" dirty="0"/>
              <a:t>Перше з цих двох слів - </a:t>
            </a:r>
            <a:r>
              <a:rPr lang="en-US" dirty="0" err="1"/>
              <a:t>Vinca</a:t>
            </a:r>
            <a:r>
              <a:rPr lang="en-US" dirty="0"/>
              <a:t> -</a:t>
            </a:r>
            <a:r>
              <a:rPr lang="uk-UA" dirty="0"/>
              <a:t>це назва роду, до якого належить даний вид. Це слово завжди пишуть з великої літери, воно є ніби «прізвищем» організму. Інше слово -</a:t>
            </a:r>
            <a:r>
              <a:rPr lang="en-US" dirty="0"/>
              <a:t>minor - </a:t>
            </a:r>
            <a:r>
              <a:rPr lang="uk-UA" dirty="0"/>
              <a:t>видовий епітет, його пишуть з малої літери. Це «особисте ім'я», що відрізняє його від інших представників роду.</a:t>
            </a:r>
          </a:p>
        </p:txBody>
      </p:sp>
    </p:spTree>
    <p:extLst>
      <p:ext uri="{BB962C8B-B14F-4D97-AF65-F5344CB8AC3E}">
        <p14:creationId xmlns:p14="http://schemas.microsoft.com/office/powerpoint/2010/main" val="4119235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Карл </a:t>
            </a:r>
            <a:r>
              <a:rPr lang="uk-UA" dirty="0" err="1" smtClean="0"/>
              <a:t>Лінней</a:t>
            </a:r>
            <a:endParaRPr lang="uk-UA" dirty="0"/>
          </a:p>
        </p:txBody>
      </p:sp>
      <p:sp>
        <p:nvSpPr>
          <p:cNvPr id="3" name="Объект 2"/>
          <p:cNvSpPr>
            <a:spLocks noGrp="1"/>
          </p:cNvSpPr>
          <p:nvPr>
            <p:ph idx="1"/>
          </p:nvPr>
        </p:nvSpPr>
        <p:spPr>
          <a:xfrm>
            <a:off x="457200" y="1600200"/>
            <a:ext cx="5266928" cy="4525963"/>
          </a:xfrm>
        </p:spPr>
        <p:txBody>
          <a:bodyPr>
            <a:normAutofit fontScale="92500" lnSpcReduction="20000"/>
          </a:bodyPr>
          <a:lstStyle/>
          <a:p>
            <a:r>
              <a:rPr lang="uk-UA" dirty="0"/>
              <a:t>Систему подвійних назв видів запровадив у науку ще </a:t>
            </a:r>
            <a:r>
              <a:rPr lang="en-US" dirty="0"/>
              <a:t>XVIII </a:t>
            </a:r>
            <a:r>
              <a:rPr lang="uk-UA" dirty="0"/>
              <a:t>сторіччя шведський учений Карл </a:t>
            </a:r>
            <a:r>
              <a:rPr lang="uk-UA" dirty="0" err="1"/>
              <a:t>Лінней</a:t>
            </a:r>
            <a:r>
              <a:rPr lang="uk-UA" dirty="0"/>
              <a:t> </a:t>
            </a:r>
            <a:r>
              <a:rPr lang="uk-UA" dirty="0" smtClean="0"/>
              <a:t>. На </a:t>
            </a:r>
            <a:r>
              <a:rPr lang="uk-UA" dirty="0"/>
              <a:t>той час мовою, якою писали наукові праці, була саме латинська. Цей принцип - подавати міжнародні наукові назви організмів латинською мовою - зберігся і дотепер.</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1700808"/>
            <a:ext cx="2652574" cy="2880320"/>
          </a:xfrm>
          <a:prstGeom prst="rect">
            <a:avLst/>
          </a:prstGeom>
          <a:noFill/>
          <a:ln w="9525">
            <a:gradFill>
              <a:gsLst>
                <a:gs pos="49000">
                  <a:schemeClr val="accent1">
                    <a:tint val="66000"/>
                    <a:satMod val="160000"/>
                    <a:alpha val="46000"/>
                  </a:schemeClr>
                </a:gs>
                <a:gs pos="50000">
                  <a:schemeClr val="accent1">
                    <a:tint val="44500"/>
                    <a:satMod val="160000"/>
                  </a:schemeClr>
                </a:gs>
                <a:gs pos="100000">
                  <a:schemeClr val="accent1">
                    <a:tint val="23500"/>
                    <a:satMod val="160000"/>
                  </a:schemeClr>
                </a:gs>
              </a:gsLst>
              <a:lin ang="5400000" scaled="0"/>
            </a:gradFill>
            <a:miter lim="800000"/>
            <a:headEnd/>
            <a:tailEnd/>
          </a:ln>
          <a:effectLst>
            <a:outerShdw blurRad="50800" dist="50800" dir="5400000" algn="ctr" rotWithShape="0">
              <a:srgbClr val="000000">
                <a:alpha val="60000"/>
              </a:srgbClr>
            </a:outerShdw>
          </a:effectLst>
          <a:extLst>
            <a:ext uri="{909E8E84-426E-40DD-AFC4-6F175D3DCCD1}">
              <a14:hiddenFill xmlns:a14="http://schemas.microsoft.com/office/drawing/2010/main">
                <a:solidFill>
                  <a:schemeClr val="accent1"/>
                </a:solidFill>
              </a14:hiddenFill>
            </a:ext>
          </a:extLst>
        </p:spPr>
      </p:pic>
      <p:sp>
        <p:nvSpPr>
          <p:cNvPr id="5" name="Прямоугольник 4"/>
          <p:cNvSpPr/>
          <p:nvPr/>
        </p:nvSpPr>
        <p:spPr>
          <a:xfrm>
            <a:off x="6609434" y="4787860"/>
            <a:ext cx="1995014" cy="369332"/>
          </a:xfrm>
          <a:prstGeom prst="rect">
            <a:avLst/>
          </a:prstGeom>
        </p:spPr>
        <p:txBody>
          <a:bodyPr wrap="square">
            <a:spAutoFit/>
          </a:bodyPr>
          <a:lstStyle/>
          <a:p>
            <a:r>
              <a:rPr lang="uk-UA" i="1" dirty="0" smtClean="0"/>
              <a:t>Карл </a:t>
            </a:r>
            <a:r>
              <a:rPr lang="uk-UA" i="1" dirty="0" err="1" smtClean="0"/>
              <a:t>Лінней</a:t>
            </a:r>
            <a:r>
              <a:rPr lang="uk-UA" i="1" dirty="0" smtClean="0"/>
              <a:t> </a:t>
            </a:r>
            <a:endParaRPr lang="uk-UA" i="1" dirty="0"/>
          </a:p>
        </p:txBody>
      </p:sp>
    </p:spTree>
    <p:extLst>
      <p:ext uri="{BB962C8B-B14F-4D97-AF65-F5344CB8AC3E}">
        <p14:creationId xmlns:p14="http://schemas.microsoft.com/office/powerpoint/2010/main" val="142215631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757</Words>
  <Application>Microsoft Office PowerPoint</Application>
  <PresentationFormat>Экран (4:3)</PresentationFormat>
  <Paragraphs>39</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Різноманітність живих організмів та їх класифікація </vt:lpstr>
      <vt:lpstr>Вступ</vt:lpstr>
      <vt:lpstr>Систематика</vt:lpstr>
      <vt:lpstr>Групи організмів</vt:lpstr>
      <vt:lpstr>Царства живої природи</vt:lpstr>
      <vt:lpstr>Наукові назви організмів</vt:lpstr>
      <vt:lpstr> Vinca minor </vt:lpstr>
      <vt:lpstr> Vinca minor </vt:lpstr>
      <vt:lpstr>Карл Лінней</vt:lpstr>
      <vt:lpstr>Одиниці класифікації організмів</vt:lpstr>
      <vt:lpstr>Систематичні одиниці</vt:lpstr>
      <vt:lpstr>Вид</vt:lpstr>
      <vt:lpstr>Приклади видів рослин</vt:lpstr>
      <vt:lpstr>Рід</vt:lpstr>
      <vt:lpstr>Порядки. Класи</vt:lpstr>
      <vt:lpstr>Рослини порядків</vt:lpstr>
      <vt:lpstr>Царство</vt:lpstr>
      <vt:lpstr>Висновок</vt:lpstr>
      <vt:lpstr>Джерела</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3</cp:revision>
  <dcterms:created xsi:type="dcterms:W3CDTF">2013-10-31T14:03:12Z</dcterms:created>
  <dcterms:modified xsi:type="dcterms:W3CDTF">2013-10-31T14:27:01Z</dcterms:modified>
</cp:coreProperties>
</file>