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75" r:id="rId2"/>
    <p:sldId id="259" r:id="rId3"/>
    <p:sldId id="257" r:id="rId4"/>
    <p:sldId id="274" r:id="rId5"/>
    <p:sldId id="273" r:id="rId6"/>
    <p:sldId id="268" r:id="rId7"/>
    <p:sldId id="260" r:id="rId8"/>
    <p:sldId id="261" r:id="rId9"/>
    <p:sldId id="264" r:id="rId10"/>
    <p:sldId id="265" r:id="rId11"/>
    <p:sldId id="266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74" d="100"/>
          <a:sy n="74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C4CC8-9B51-4AEA-B97C-4023F96ABAA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58E9B-3FD1-4BD3-ADBF-2937CC65E6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240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0" y="2887531"/>
            <a:ext cx="6779111" cy="923330"/>
            <a:chOff x="1172584" y="1381459"/>
            <a:chExt cx="6779110" cy="923329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2" y="1387737"/>
            <a:ext cx="6777319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5" y="1392217"/>
            <a:ext cx="6779111" cy="923330"/>
            <a:chOff x="1172584" y="1381459"/>
            <a:chExt cx="6779110" cy="923329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1" y="559399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1" y="2880824"/>
            <a:ext cx="5480154" cy="923330"/>
            <a:chOff x="1815339" y="1381458"/>
            <a:chExt cx="5480154" cy="923329"/>
          </a:xfrm>
        </p:grpSpPr>
        <p:sp>
          <p:nvSpPr>
            <p:cNvPr id="12" name="TextBox 11"/>
            <p:cNvSpPr txBox="1"/>
            <p:nvPr/>
          </p:nvSpPr>
          <p:spPr>
            <a:xfrm>
              <a:off x="4147072" y="1381458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5" y="1392217"/>
            <a:ext cx="6779111" cy="923330"/>
            <a:chOff x="1172584" y="1381459"/>
            <a:chExt cx="6779110" cy="923329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5" y="2887579"/>
            <a:ext cx="6779111" cy="923330"/>
            <a:chOff x="1172584" y="1381459"/>
            <a:chExt cx="6779110" cy="923329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1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3767317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5" y="1392217"/>
            <a:ext cx="6779111" cy="923330"/>
            <a:chOff x="1172584" y="1381459"/>
            <a:chExt cx="6779110" cy="923329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1" y="2240280"/>
            <a:ext cx="3442447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7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5" y="1392217"/>
            <a:ext cx="6779111" cy="923330"/>
            <a:chOff x="1172584" y="1381459"/>
            <a:chExt cx="6779110" cy="923329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5" y="1392217"/>
            <a:ext cx="6779111" cy="923330"/>
            <a:chOff x="1172584" y="1381459"/>
            <a:chExt cx="6779110" cy="923329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1678196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9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3603813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4668819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3" y="666966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7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1" y="570157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2248348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9" y="61614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9F979F-6E04-4AF4-B5B3-2545BBA0AB26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3C8D0D-7AE2-471C-98E0-B7A81867F1C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115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Ряд Хоботні</a:t>
            </a:r>
            <a:r>
              <a:rPr lang="uk-UA" sz="11500" dirty="0" smtClean="0"/>
              <a:t> </a:t>
            </a:r>
            <a:endParaRPr lang="uk-UA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5229200"/>
            <a:ext cx="3168352" cy="115212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8 класу </a:t>
            </a:r>
          </a:p>
          <a:p>
            <a:r>
              <a:rPr lang="uk-UA" dirty="0" err="1" smtClean="0"/>
              <a:t>Павліковська</a:t>
            </a:r>
            <a:r>
              <a:rPr lang="uk-UA" dirty="0" smtClean="0"/>
              <a:t> Оксана</a:t>
            </a:r>
            <a:endParaRPr lang="uk-UA" dirty="0"/>
          </a:p>
        </p:txBody>
      </p:sp>
      <p:pic>
        <p:nvPicPr>
          <p:cNvPr id="1026" name="Picture 2" descr="C:\Users\user\Desktop\images-stories-news-slon-lis-480x3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4118695" cy="274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02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Індійський </a:t>
            </a:r>
            <a:r>
              <a:rPr lang="uk-UA" dirty="0"/>
              <a:t>слон охоче купається і добре плаває. Хобот він часто використовує для дихання під водою.</a:t>
            </a:r>
          </a:p>
          <a:p>
            <a:r>
              <a:rPr lang="uk-UA" dirty="0"/>
              <a:t>На кінці хобота розташовані ніздрі і пальцеподібні вирости. У індійського слона на хоботі є 1 виріст, а в африканського - 2.</a:t>
            </a:r>
          </a:p>
          <a:p>
            <a:r>
              <a:rPr lang="uk-UA" dirty="0"/>
              <a:t>У важких життєвих ситуаціях слон плаче, як людина. Слонів, які плачуть, також можна спостерігати і в неволі.</a:t>
            </a:r>
          </a:p>
          <a:p>
            <a:r>
              <a:rPr lang="uk-UA" dirty="0"/>
              <a:t>Слони видають звуки низької частоти, яких людина не чує. Голос свого родича інші слони чують на відстані до 19 км.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5000" dirty="0" smtClean="0"/>
              <a:t>ЧИ </a:t>
            </a:r>
            <a:r>
              <a:rPr lang="uk-UA" sz="5000" dirty="0"/>
              <a:t>ТОБІ ВІДОМО, ЩО...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636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Африканський </a:t>
            </a:r>
            <a:r>
              <a:rPr lang="uk-UA" dirty="0" smtClean="0"/>
              <a:t>слон</a:t>
            </a:r>
            <a:r>
              <a:rPr lang="en-US" dirty="0" smtClean="0"/>
              <a:t>— </a:t>
            </a:r>
            <a:r>
              <a:rPr lang="uk-UA" dirty="0"/>
              <a:t>саме велике із сучасних наземних тварин. Маса старих самців досягає 7, 5 </a:t>
            </a:r>
            <a:r>
              <a:rPr lang="uk-UA" dirty="0" smtClean="0"/>
              <a:t>т. Однак</a:t>
            </a:r>
            <a:r>
              <a:rPr lang="uk-UA" dirty="0"/>
              <a:t>, незважаючи на масивне додавання, слон разюче рухливий, легкий у рухах, без квапливості швидкий. Він прекрасно плаває, причому над поверхнею води залишається тільки чоло й кінчик хобота, без видимих зусиль переборює крутий підйом, вільно почуває себе серед скель. Разюче видовище – череда слонів у лісі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Африканський слон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301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дані 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9552" y="2276872"/>
            <a:ext cx="4104456" cy="4176463"/>
          </a:xfrm>
        </p:spPr>
        <p:txBody>
          <a:bodyPr>
            <a:normAutofit fontScale="925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СПОСІБ ЖИТТЯ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b="1" dirty="0"/>
              <a:t>Батьківщина:                            </a:t>
            </a:r>
            <a:r>
              <a:rPr lang="uk-UA" dirty="0" smtClean="0"/>
              <a:t>тропічна </a:t>
            </a:r>
            <a:r>
              <a:rPr lang="uk-UA" dirty="0"/>
              <a:t>Африка</a:t>
            </a:r>
            <a:br>
              <a:rPr lang="uk-UA" dirty="0"/>
            </a:br>
            <a:r>
              <a:rPr lang="uk-UA" b="1" dirty="0" smtClean="0"/>
              <a:t>Звички: </a:t>
            </a:r>
            <a:r>
              <a:rPr lang="uk-UA" dirty="0" smtClean="0"/>
              <a:t>самки з потомством живуть стадами, а самці – відокремлено.</a:t>
            </a:r>
            <a:br>
              <a:rPr lang="uk-UA" dirty="0" smtClean="0"/>
            </a:br>
            <a:r>
              <a:rPr lang="uk-UA" b="1" dirty="0" smtClean="0"/>
              <a:t>Їжа: </a:t>
            </a:r>
            <a:r>
              <a:rPr lang="uk-UA" dirty="0" smtClean="0"/>
              <a:t>трава, гілки, кора дерев,                   плоди,підземні бульби і водяна рослинність. </a:t>
            </a:r>
            <a:br>
              <a:rPr lang="uk-UA" dirty="0" smtClean="0"/>
            </a:br>
            <a:r>
              <a:rPr lang="uk-UA" b="1" dirty="0" smtClean="0"/>
              <a:t>Тривалість </a:t>
            </a:r>
            <a:r>
              <a:rPr lang="uk-UA" b="1" dirty="0" smtClean="0"/>
              <a:t>життя: </a:t>
            </a:r>
            <a:r>
              <a:rPr lang="uk-UA" dirty="0" smtClean="0"/>
              <a:t>60 </a:t>
            </a:r>
            <a:r>
              <a:rPr lang="uk-UA" dirty="0" smtClean="0"/>
              <a:t>років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1988840"/>
            <a:ext cx="3872755" cy="412849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8000" dirty="0" smtClean="0"/>
          </a:p>
          <a:p>
            <a:pPr algn="ctr"/>
            <a:r>
              <a:rPr lang="ru-RU" sz="9600" dirty="0">
                <a:solidFill>
                  <a:schemeClr val="accent6">
                    <a:lumMod val="50000"/>
                  </a:schemeClr>
                </a:solidFill>
              </a:rPr>
              <a:t>РОЗМІРИ </a:t>
            </a:r>
            <a:r>
              <a:rPr lang="ru-RU" sz="9600" dirty="0"/>
              <a:t/>
            </a:r>
            <a:br>
              <a:rPr lang="ru-RU" sz="9600" dirty="0"/>
            </a:br>
            <a:r>
              <a:rPr lang="uk-UA" sz="9600" b="1" dirty="0" smtClean="0"/>
              <a:t>Висота: </a:t>
            </a:r>
            <a:r>
              <a:rPr lang="uk-UA" sz="9600" dirty="0" smtClean="0"/>
              <a:t>4 м. </a:t>
            </a:r>
            <a:br>
              <a:rPr lang="uk-UA" sz="9600" dirty="0" smtClean="0"/>
            </a:br>
            <a:r>
              <a:rPr lang="uk-UA" sz="9600" b="1" dirty="0" smtClean="0"/>
              <a:t>Маса</a:t>
            </a:r>
            <a:r>
              <a:rPr lang="ru-RU" sz="9600" b="1" dirty="0" smtClean="0"/>
              <a:t>: </a:t>
            </a:r>
            <a:r>
              <a:rPr lang="ru-RU" sz="9600" dirty="0"/>
              <a:t>до 7 тонн. </a:t>
            </a:r>
            <a:br>
              <a:rPr lang="ru-RU" sz="9600" dirty="0"/>
            </a:br>
            <a:r>
              <a:rPr lang="ru-RU" sz="9600" b="1" dirty="0"/>
              <a:t>Рекордна </a:t>
            </a:r>
            <a:r>
              <a:rPr lang="uk-UA" sz="9600" b="1" dirty="0" smtClean="0"/>
              <a:t>довжина бивнів:  </a:t>
            </a:r>
            <a:r>
              <a:rPr lang="ru-RU" sz="9600" dirty="0" smtClean="0"/>
              <a:t>до </a:t>
            </a:r>
            <a:r>
              <a:rPr lang="ru-RU" sz="9600" dirty="0"/>
              <a:t>3,5 </a:t>
            </a:r>
            <a:r>
              <a:rPr lang="ru-RU" sz="9600" dirty="0" smtClean="0"/>
              <a:t>м</a:t>
            </a:r>
            <a:endParaRPr lang="uk-UA" sz="9600" dirty="0"/>
          </a:p>
          <a:p>
            <a:pPr algn="ctr"/>
            <a:r>
              <a:rPr lang="uk-UA" sz="9600" dirty="0" smtClean="0">
                <a:solidFill>
                  <a:schemeClr val="accent6">
                    <a:lumMod val="50000"/>
                  </a:schemeClr>
                </a:solidFill>
              </a:rPr>
              <a:t>РОЗМНОЖЕННЯ </a:t>
            </a:r>
            <a:r>
              <a:rPr lang="uk-UA" sz="96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sz="9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9600" b="1" dirty="0"/>
              <a:t>Статеве дозрівання: </a:t>
            </a:r>
            <a:r>
              <a:rPr lang="uk-UA" sz="9600" dirty="0"/>
              <a:t>з </a:t>
            </a:r>
            <a:r>
              <a:rPr lang="uk-UA" sz="9600" dirty="0" smtClean="0"/>
              <a:t>10</a:t>
            </a:r>
            <a:r>
              <a:rPr lang="uk-UA" sz="9600" dirty="0" smtClean="0"/>
              <a:t> </a:t>
            </a:r>
            <a:r>
              <a:rPr lang="uk-UA" sz="9600" dirty="0"/>
              <a:t>років. </a:t>
            </a:r>
            <a:br>
              <a:rPr lang="uk-UA" sz="9600" dirty="0"/>
            </a:br>
            <a:r>
              <a:rPr lang="uk-UA" sz="9600" b="1" dirty="0"/>
              <a:t>Вагітність: </a:t>
            </a:r>
            <a:r>
              <a:rPr lang="uk-UA" sz="9600" dirty="0"/>
              <a:t>20 - 22 місяці. </a:t>
            </a:r>
            <a:br>
              <a:rPr lang="uk-UA" sz="9600" dirty="0"/>
            </a:br>
            <a:r>
              <a:rPr lang="uk-UA" sz="9600" b="1" dirty="0"/>
              <a:t>Кількість дитинчат: </a:t>
            </a:r>
            <a:r>
              <a:rPr lang="uk-UA" sz="9600" dirty="0"/>
              <a:t>зазвичай 1.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 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9328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4752527" cy="4536504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Про слонів дотепер існують багато фантастичних розповідей. </a:t>
            </a:r>
            <a:endParaRPr lang="uk-UA" dirty="0" smtClean="0"/>
          </a:p>
          <a:p>
            <a:r>
              <a:rPr lang="uk-UA" dirty="0" smtClean="0"/>
              <a:t>Так</a:t>
            </a:r>
            <a:r>
              <a:rPr lang="uk-UA" dirty="0"/>
              <a:t>, нерідко говорять, що слони нібито бояться мишей, які можуть залізти до них у хобот. Не важко уявити собі, що може трапитися з такою мишею: адже коли слон дує, зі струменем повітря, що вилітає з хобота, летять камені </a:t>
            </a:r>
            <a:r>
              <a:rPr lang="uk-UA" dirty="0" smtClean="0"/>
              <a:t>набагато більші ніж </a:t>
            </a:r>
            <a:r>
              <a:rPr lang="uk-UA" dirty="0"/>
              <a:t>миші. 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Фантастичні історії про слонів</a:t>
            </a:r>
            <a:endParaRPr lang="uk-UA" dirty="0"/>
          </a:p>
        </p:txBody>
      </p:sp>
      <p:pic>
        <p:nvPicPr>
          <p:cNvPr id="2050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1988840"/>
            <a:ext cx="278430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4725144"/>
            <a:ext cx="8424936" cy="1584176"/>
          </a:xfrm>
        </p:spPr>
        <p:txBody>
          <a:bodyPr>
            <a:normAutofit/>
          </a:bodyPr>
          <a:lstStyle/>
          <a:p>
            <a:r>
              <a:rPr lang="uk-UA" sz="2000" dirty="0"/>
              <a:t>Слони вмирають, як і всі інші тварини, і ніяких цвинтарів з величезною кількістю слонової кістки не існує. </a:t>
            </a:r>
          </a:p>
          <a:p>
            <a:r>
              <a:rPr lang="uk-UA" sz="2000" dirty="0"/>
              <a:t>Настільки ж фантастичні розповіді про танцюючих диких слонів, їхньому надзвичайному довголітті й феноменальній пам’яті.</a:t>
            </a:r>
          </a:p>
          <a:p>
            <a:endParaRPr lang="uk-UA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" r="1907"/>
          <a:stretch>
            <a:fillRect/>
          </a:stretch>
        </p:blipFill>
        <p:spPr>
          <a:xfrm rot="274351">
            <a:off x="2183793" y="666966"/>
            <a:ext cx="4772156" cy="3598016"/>
          </a:xfrm>
        </p:spPr>
      </p:pic>
    </p:spTree>
    <p:extLst>
      <p:ext uri="{BB962C8B-B14F-4D97-AF65-F5344CB8AC3E}">
        <p14:creationId xmlns:p14="http://schemas.microsoft.com/office/powerpoint/2010/main" val="1169619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О. Ф. </a:t>
            </a:r>
            <a:r>
              <a:rPr lang="uk-UA" dirty="0" err="1" smtClean="0"/>
              <a:t>Цеханська</a:t>
            </a:r>
            <a:r>
              <a:rPr lang="uk-UA" dirty="0" smtClean="0"/>
              <a:t>, Д. Г. Стрєлков «Енциклопедія «Світ тварин»»</a:t>
            </a:r>
          </a:p>
          <a:p>
            <a:r>
              <a:rPr lang="uk-UA" dirty="0" smtClean="0"/>
              <a:t>Р. </a:t>
            </a:r>
            <a:r>
              <a:rPr lang="uk-UA" dirty="0" err="1" smtClean="0"/>
              <a:t>Капоралі</a:t>
            </a:r>
            <a:r>
              <a:rPr lang="uk-UA" dirty="0" smtClean="0"/>
              <a:t>, С. </a:t>
            </a:r>
            <a:r>
              <a:rPr lang="uk-UA" dirty="0" err="1" smtClean="0"/>
              <a:t>Дзуддас</a:t>
            </a:r>
            <a:r>
              <a:rPr lang="uk-UA" dirty="0" smtClean="0"/>
              <a:t> «Енциклопедія «Таємниці живої природи»»</a:t>
            </a:r>
          </a:p>
          <a:p>
            <a:r>
              <a:rPr lang="uk-UA" dirty="0" smtClean="0"/>
              <a:t>С. </a:t>
            </a:r>
            <a:r>
              <a:rPr lang="uk-UA" dirty="0" err="1" smtClean="0"/>
              <a:t>Попадюк</a:t>
            </a:r>
            <a:r>
              <a:rPr lang="uk-UA" dirty="0" smtClean="0"/>
              <a:t>, Л. </a:t>
            </a:r>
            <a:r>
              <a:rPr lang="uk-UA" dirty="0" err="1" smtClean="0"/>
              <a:t>Аленіна</a:t>
            </a:r>
            <a:r>
              <a:rPr lang="uk-UA" dirty="0" smtClean="0"/>
              <a:t>, Л. Волга, О. Погребний «Велика ілюстрована енциклопедія школяра»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7908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dirty="0"/>
              <a:t>Домен:	</a:t>
            </a:r>
            <a:r>
              <a:rPr lang="uk-UA" dirty="0" smtClean="0"/>
              <a:t>   Ядерні </a:t>
            </a:r>
            <a:r>
              <a:rPr lang="uk-UA" dirty="0"/>
              <a:t>(</a:t>
            </a:r>
            <a:r>
              <a:rPr lang="en-US" dirty="0" err="1"/>
              <a:t>Eukaryota</a:t>
            </a:r>
            <a:r>
              <a:rPr lang="en-US" dirty="0"/>
              <a:t>)</a:t>
            </a:r>
          </a:p>
          <a:p>
            <a:r>
              <a:rPr lang="uk-UA" dirty="0"/>
              <a:t>Царство:	</a:t>
            </a:r>
            <a:r>
              <a:rPr lang="uk-UA" dirty="0" smtClean="0"/>
              <a:t>   Тварини </a:t>
            </a:r>
            <a:r>
              <a:rPr lang="uk-UA" dirty="0"/>
              <a:t>(</a:t>
            </a:r>
            <a:r>
              <a:rPr lang="en-US" dirty="0" err="1"/>
              <a:t>Metazoa</a:t>
            </a:r>
            <a:r>
              <a:rPr lang="en-US" dirty="0"/>
              <a:t>)</a:t>
            </a:r>
          </a:p>
          <a:p>
            <a:r>
              <a:rPr lang="uk-UA" dirty="0"/>
              <a:t>Тип:	</a:t>
            </a:r>
            <a:r>
              <a:rPr lang="uk-UA" dirty="0" smtClean="0"/>
              <a:t>   Хордові </a:t>
            </a:r>
            <a:r>
              <a:rPr lang="uk-UA" dirty="0"/>
              <a:t>(</a:t>
            </a:r>
            <a:r>
              <a:rPr lang="en-US" dirty="0" err="1"/>
              <a:t>Chordata</a:t>
            </a:r>
            <a:r>
              <a:rPr lang="en-US" dirty="0"/>
              <a:t>)</a:t>
            </a:r>
          </a:p>
          <a:p>
            <a:r>
              <a:rPr lang="uk-UA" dirty="0" err="1"/>
              <a:t>Інфратип</a:t>
            </a:r>
            <a:r>
              <a:rPr lang="uk-UA" dirty="0"/>
              <a:t>:	</a:t>
            </a:r>
            <a:r>
              <a:rPr lang="uk-UA" dirty="0" smtClean="0"/>
              <a:t>   Хребетні </a:t>
            </a:r>
            <a:r>
              <a:rPr lang="uk-UA" dirty="0"/>
              <a:t>(</a:t>
            </a:r>
            <a:r>
              <a:rPr lang="en-US" dirty="0"/>
              <a:t>Vertebrata)</a:t>
            </a:r>
          </a:p>
          <a:p>
            <a:r>
              <a:rPr lang="uk-UA" dirty="0"/>
              <a:t>Клас:	</a:t>
            </a:r>
            <a:r>
              <a:rPr lang="uk-UA" dirty="0" smtClean="0"/>
              <a:t>   Ссавці </a:t>
            </a:r>
            <a:r>
              <a:rPr lang="uk-UA" dirty="0"/>
              <a:t>(</a:t>
            </a:r>
            <a:r>
              <a:rPr lang="en-US" dirty="0"/>
              <a:t>Mammalia)</a:t>
            </a:r>
          </a:p>
          <a:p>
            <a:r>
              <a:rPr lang="uk-UA" dirty="0" err="1"/>
              <a:t>Інфраклас</a:t>
            </a:r>
            <a:r>
              <a:rPr lang="uk-UA" dirty="0"/>
              <a:t>:	</a:t>
            </a:r>
            <a:r>
              <a:rPr lang="uk-UA" dirty="0" smtClean="0"/>
              <a:t>   Плацентарні </a:t>
            </a:r>
            <a:r>
              <a:rPr lang="uk-UA" dirty="0"/>
              <a:t>(</a:t>
            </a:r>
            <a:r>
              <a:rPr lang="en-US" dirty="0" err="1"/>
              <a:t>Eutheria</a:t>
            </a:r>
            <a:r>
              <a:rPr lang="en-US" dirty="0"/>
              <a:t>)</a:t>
            </a:r>
          </a:p>
          <a:p>
            <a:r>
              <a:rPr lang="uk-UA" dirty="0" err="1"/>
              <a:t>Надряд</a:t>
            </a:r>
            <a:r>
              <a:rPr lang="uk-UA" dirty="0"/>
              <a:t>:	</a:t>
            </a:r>
            <a:r>
              <a:rPr lang="uk-UA" dirty="0" smtClean="0"/>
              <a:t>   </a:t>
            </a:r>
            <a:r>
              <a:rPr lang="uk-UA" dirty="0" err="1" smtClean="0"/>
              <a:t>Афротерії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en-US" dirty="0" err="1"/>
              <a:t>Afrotheria</a:t>
            </a:r>
            <a:r>
              <a:rPr lang="en-US" dirty="0"/>
              <a:t>)</a:t>
            </a:r>
          </a:p>
          <a:p>
            <a:r>
              <a:rPr lang="uk-UA" dirty="0"/>
              <a:t>Ряд:	</a:t>
            </a:r>
            <a:r>
              <a:rPr lang="uk-UA" dirty="0" smtClean="0"/>
              <a:t>               Хоботні </a:t>
            </a:r>
            <a:r>
              <a:rPr lang="uk-UA" dirty="0"/>
              <a:t>(</a:t>
            </a:r>
            <a:r>
              <a:rPr lang="en-US" dirty="0" err="1"/>
              <a:t>Proboscidea</a:t>
            </a:r>
            <a:r>
              <a:rPr lang="en-US" dirty="0"/>
              <a:t>)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Біологічна </a:t>
            </a:r>
            <a:r>
              <a:rPr lang="uk-UA" dirty="0"/>
              <a:t>класифікація</a:t>
            </a:r>
            <a:br>
              <a:rPr lang="uk-UA" dirty="0"/>
            </a:b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666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7905203" cy="3921299"/>
          </a:xfrm>
        </p:spPr>
        <p:txBody>
          <a:bodyPr>
            <a:normAutofit lnSpcReduction="10000"/>
          </a:bodyPr>
          <a:lstStyle/>
          <a:p>
            <a:r>
              <a:rPr lang="uk-UA" sz="2800" dirty="0"/>
              <a:t>Хоботні відносяться до плацентарних ссавців, а їхню назву визначено головною відмітною ознакою цих тварин, тобто наявністю у них хобота. В даний час хоботні представлені тільки сімейством слонів. Вимерлими представниками хоботних є мамонти і мастодонти</a:t>
            </a:r>
            <a:r>
              <a:rPr lang="uk-UA" sz="2800" dirty="0" smtClean="0"/>
              <a:t>.</a:t>
            </a:r>
          </a:p>
          <a:p>
            <a:r>
              <a:rPr lang="ru-RU" sz="2800" dirty="0"/>
              <a:t>Ноги у </a:t>
            </a:r>
            <a:r>
              <a:rPr lang="ru-RU" sz="2800" dirty="0" err="1"/>
              <a:t>слонів</a:t>
            </a:r>
            <a:r>
              <a:rPr lang="ru-RU" sz="2800" dirty="0"/>
              <a:t> </a:t>
            </a:r>
            <a:r>
              <a:rPr lang="ru-RU" sz="2800" dirty="0" err="1"/>
              <a:t>колоноподібні</a:t>
            </a:r>
            <a:r>
              <a:rPr lang="ru-RU" sz="2800" dirty="0"/>
              <a:t> і </a:t>
            </a:r>
            <a:r>
              <a:rPr lang="ru-RU" sz="2800" dirty="0" err="1"/>
              <a:t>закінчуються</a:t>
            </a:r>
            <a:r>
              <a:rPr lang="ru-RU" sz="2800" dirty="0"/>
              <a:t> </a:t>
            </a:r>
            <a:r>
              <a:rPr lang="ru-RU" sz="2800" dirty="0" err="1"/>
              <a:t>п’ятьма</a:t>
            </a:r>
            <a:r>
              <a:rPr lang="ru-RU" sz="2800" dirty="0"/>
              <a:t> </a:t>
            </a:r>
            <a:r>
              <a:rPr lang="ru-RU" sz="2800" dirty="0" err="1"/>
              <a:t>пальцями</a:t>
            </a:r>
            <a:r>
              <a:rPr lang="ru-RU" sz="2800" dirty="0"/>
              <a:t>, </a:t>
            </a:r>
            <a:r>
              <a:rPr lang="ru-RU" sz="2800" dirty="0" err="1"/>
              <a:t>частково</a:t>
            </a:r>
            <a:r>
              <a:rPr lang="ru-RU" sz="2800" dirty="0"/>
              <a:t> </a:t>
            </a:r>
            <a:r>
              <a:rPr lang="ru-RU" sz="2800" dirty="0" err="1"/>
              <a:t>зрощеними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собою. На </a:t>
            </a:r>
            <a:r>
              <a:rPr lang="ru-RU" sz="2800" dirty="0" err="1"/>
              <a:t>пальцях</a:t>
            </a:r>
            <a:r>
              <a:rPr lang="ru-RU" sz="2800" dirty="0"/>
              <a:t> є </a:t>
            </a:r>
            <a:r>
              <a:rPr lang="ru-RU" sz="2800" dirty="0" err="1"/>
              <a:t>невеликі</a:t>
            </a:r>
            <a:r>
              <a:rPr lang="ru-RU" sz="2800" dirty="0"/>
              <a:t> </a:t>
            </a:r>
            <a:r>
              <a:rPr lang="ru-RU" sz="2800" dirty="0" err="1"/>
              <a:t>копита</a:t>
            </a:r>
            <a:r>
              <a:rPr lang="ru-RU" sz="2800" dirty="0"/>
              <a:t>.</a:t>
            </a:r>
          </a:p>
          <a:p>
            <a:endParaRPr lang="uk-UA" sz="2800" dirty="0"/>
          </a:p>
          <a:p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характеристика Хоботних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385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77072"/>
            <a:ext cx="7983045" cy="788745"/>
          </a:xfrm>
        </p:spPr>
        <p:txBody>
          <a:bodyPr/>
          <a:lstStyle/>
          <a:p>
            <a:r>
              <a:rPr lang="uk-UA" sz="4800" dirty="0" smtClean="0"/>
              <a:t>Хобот слонів</a:t>
            </a:r>
            <a:endParaRPr lang="uk-UA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5085184"/>
            <a:ext cx="8049217" cy="1440160"/>
          </a:xfrm>
        </p:spPr>
        <p:txBody>
          <a:bodyPr>
            <a:normAutofit fontScale="92500" lnSpcReduction="20000"/>
          </a:bodyPr>
          <a:lstStyle/>
          <a:p>
            <a:r>
              <a:rPr lang="uk-UA" sz="2200" dirty="0"/>
              <a:t>Хобот являє собою верхню губу і ніс, що зрослися між собою. Він складається з сухожиль і м’язів, завдяки чому володіє значною силою. Через коротку шию, рухи голови у слона сильно обмежені і тому хобот є дуже важливим органом. З його допомогою слони піднімають предмети із землі, зривають листя з дерев.</a:t>
            </a:r>
          </a:p>
          <a:p>
            <a:endParaRPr lang="uk-UA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5" r="6685"/>
          <a:stretch>
            <a:fillRect/>
          </a:stretch>
        </p:blipFill>
        <p:spPr>
          <a:xfrm rot="348758">
            <a:off x="1861607" y="349034"/>
            <a:ext cx="4772156" cy="3598016"/>
          </a:xfrm>
        </p:spPr>
      </p:pic>
    </p:spTree>
    <p:extLst>
      <p:ext uri="{BB962C8B-B14F-4D97-AF65-F5344CB8AC3E}">
        <p14:creationId xmlns:p14="http://schemas.microsoft.com/office/powerpoint/2010/main" val="11003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09121"/>
            <a:ext cx="7833193" cy="804428"/>
          </a:xfrm>
        </p:spPr>
        <p:txBody>
          <a:bodyPr/>
          <a:lstStyle/>
          <a:p>
            <a:r>
              <a:rPr lang="uk-UA" sz="4400" dirty="0" smtClean="0"/>
              <a:t>Бивні </a:t>
            </a:r>
            <a:r>
              <a:rPr lang="uk-UA" sz="4400" dirty="0" smtClean="0"/>
              <a:t>слона</a:t>
            </a:r>
            <a:endParaRPr lang="uk-UA" sz="4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2" b="5002"/>
          <a:stretch>
            <a:fillRect/>
          </a:stretch>
        </p:blipFill>
        <p:spPr>
          <a:xfrm rot="240000">
            <a:off x="1896072" y="295894"/>
            <a:ext cx="5278678" cy="39799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 </a:t>
            </a:r>
            <a:r>
              <a:rPr lang="ru-RU" sz="3600" dirty="0" err="1"/>
              <a:t>Бивні</a:t>
            </a:r>
            <a:r>
              <a:rPr lang="ru-RU" sz="3600" dirty="0"/>
              <a:t> слона –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довгі</a:t>
            </a:r>
            <a:r>
              <a:rPr lang="ru-RU" sz="3600" dirty="0"/>
              <a:t> </a:t>
            </a:r>
            <a:r>
              <a:rPr lang="ru-RU" sz="3600" dirty="0" err="1"/>
              <a:t>вигнуті</a:t>
            </a:r>
            <a:r>
              <a:rPr lang="ru-RU" sz="3600" dirty="0"/>
              <a:t> </a:t>
            </a:r>
            <a:r>
              <a:rPr lang="ru-RU" sz="3600" dirty="0" err="1"/>
              <a:t>різці</a:t>
            </a:r>
            <a:r>
              <a:rPr lang="ru-RU" sz="3600" dirty="0"/>
              <a:t>. Бивень </a:t>
            </a:r>
            <a:r>
              <a:rPr lang="ru-RU" sz="3600" dirty="0" err="1"/>
              <a:t>приблизно</a:t>
            </a:r>
            <a:r>
              <a:rPr lang="ru-RU" sz="3600" dirty="0"/>
              <a:t> на одну </a:t>
            </a:r>
            <a:r>
              <a:rPr lang="ru-RU" sz="3600" dirty="0" err="1"/>
              <a:t>третину</a:t>
            </a:r>
            <a:r>
              <a:rPr lang="ru-RU" sz="3600" dirty="0"/>
              <a:t> </a:t>
            </a:r>
            <a:r>
              <a:rPr lang="ru-RU" sz="3600" dirty="0" err="1"/>
              <a:t>прихований</a:t>
            </a:r>
            <a:r>
              <a:rPr lang="ru-RU" sz="3600" dirty="0"/>
              <a:t> у </a:t>
            </a:r>
            <a:r>
              <a:rPr lang="ru-RU" sz="3600" dirty="0" err="1"/>
              <a:t>черепі</a:t>
            </a:r>
            <a:r>
              <a:rPr lang="ru-RU" sz="36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276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4048" y="116632"/>
            <a:ext cx="3874305" cy="6192688"/>
          </a:xfrm>
        </p:spPr>
        <p:txBody>
          <a:bodyPr>
            <a:noAutofit/>
          </a:bodyPr>
          <a:lstStyle/>
          <a:p>
            <a:r>
              <a:rPr lang="uk-UA" sz="1900" i="1" dirty="0" smtClean="0"/>
              <a:t>Череп</a:t>
            </a:r>
            <a:r>
              <a:rPr lang="uk-UA" sz="1900" dirty="0" smtClean="0"/>
              <a:t> </a:t>
            </a:r>
            <a:r>
              <a:rPr lang="uk-UA" sz="1900" dirty="0"/>
              <a:t>слонів має значні розміри. Однак його мозкова частина в порівнянні з тілом має скромні розміри.</a:t>
            </a:r>
            <a:r>
              <a:rPr lang="uk-UA" sz="1900" i="1" dirty="0"/>
              <a:t> Мозок </a:t>
            </a:r>
            <a:r>
              <a:rPr lang="uk-UA" sz="1900" dirty="0"/>
              <a:t>у слона важить 5 кг, що приблизно складає 1/500 від маси його тіла.</a:t>
            </a:r>
          </a:p>
          <a:p>
            <a:r>
              <a:rPr lang="uk-UA" sz="1900" dirty="0"/>
              <a:t>Всі представники хоботних є </a:t>
            </a:r>
            <a:r>
              <a:rPr lang="uk-UA" sz="1900" i="1" dirty="0"/>
              <a:t>рослиноїдними тваринами</a:t>
            </a:r>
            <a:r>
              <a:rPr lang="uk-UA" sz="1900" dirty="0"/>
              <a:t>. Велику роль у процесі травлення у них відіграє кишкова мікрофлора.</a:t>
            </a:r>
          </a:p>
          <a:p>
            <a:r>
              <a:rPr lang="uk-UA" sz="1900" dirty="0"/>
              <a:t>Слони приручаються, але зазвичай не розмножуються в неволі</a:t>
            </a:r>
            <a:r>
              <a:rPr lang="uk-UA" sz="1900" dirty="0" smtClean="0"/>
              <a:t>.</a:t>
            </a:r>
          </a:p>
          <a:p>
            <a:r>
              <a:rPr lang="uk-UA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Отже, найвиразнішими ознаками хоботних є:           </a:t>
            </a:r>
          </a:p>
          <a:p>
            <a:r>
              <a:rPr lang="uk-UA" sz="1900" dirty="0"/>
              <a:t>  1</a:t>
            </a:r>
            <a:r>
              <a:rPr lang="uk-UA" sz="1900" dirty="0" smtClean="0"/>
              <a:t>) великі </a:t>
            </a:r>
            <a:r>
              <a:rPr lang="uk-UA" sz="1900" dirty="0"/>
              <a:t>розміри тіла і потужні кінцівки               </a:t>
            </a:r>
          </a:p>
          <a:p>
            <a:r>
              <a:rPr lang="uk-UA" sz="1900" dirty="0"/>
              <a:t>  2</a:t>
            </a:r>
            <a:r>
              <a:rPr lang="uk-UA" sz="1900" dirty="0" smtClean="0"/>
              <a:t>) зрощення </a:t>
            </a:r>
            <a:r>
              <a:rPr lang="uk-UA" sz="1900" dirty="0"/>
              <a:t>ніздрів та верхньої губи у хобот      </a:t>
            </a:r>
          </a:p>
          <a:p>
            <a:r>
              <a:rPr lang="uk-UA" sz="1900" dirty="0"/>
              <a:t>  3</a:t>
            </a:r>
            <a:r>
              <a:rPr lang="uk-UA" sz="1900" dirty="0" smtClean="0"/>
              <a:t>) надмірний </a:t>
            </a:r>
            <a:r>
              <a:rPr lang="uk-UA" sz="1900" dirty="0"/>
              <a:t>розвиток верхніх різців і формування бивнів.</a:t>
            </a:r>
          </a:p>
          <a:p>
            <a:endParaRPr lang="uk-UA" sz="1900" dirty="0" smtClean="0"/>
          </a:p>
          <a:p>
            <a:endParaRPr lang="uk-UA" sz="19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20688"/>
            <a:ext cx="3960440" cy="5324593"/>
          </a:xfrm>
        </p:spPr>
      </p:pic>
    </p:spTree>
    <p:extLst>
      <p:ext uri="{BB962C8B-B14F-4D97-AF65-F5344CB8AC3E}">
        <p14:creationId xmlns:p14="http://schemas.microsoft.com/office/powerpoint/2010/main" val="29935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uk-UA" dirty="0"/>
          </a:p>
          <a:p>
            <a:endParaRPr lang="uk-UA" dirty="0"/>
          </a:p>
          <a:p>
            <a:r>
              <a:rPr lang="uk-UA" sz="5600" dirty="0" smtClean="0"/>
              <a:t>  Індійський </a:t>
            </a:r>
            <a:r>
              <a:rPr lang="uk-UA" sz="5600" dirty="0"/>
              <a:t>слон менший за африканського. Вуха індійського слона невеликі, вони витягнуті вниз і загострені. Вже 5 500 років як людина приручила індійського слона для використання його у якості тяглової сили</a:t>
            </a:r>
            <a:r>
              <a:rPr lang="uk-UA" sz="5600" dirty="0" smtClean="0"/>
              <a:t>.</a:t>
            </a:r>
          </a:p>
          <a:p>
            <a:endParaRPr lang="uk-UA" sz="5600" dirty="0"/>
          </a:p>
          <a:p>
            <a:r>
              <a:rPr lang="uk-UA" sz="5600" dirty="0"/>
              <a:t>   Ряд - Хоботні </a:t>
            </a:r>
          </a:p>
          <a:p>
            <a:r>
              <a:rPr lang="uk-UA" sz="5600" dirty="0"/>
              <a:t>   Родина - Слонові </a:t>
            </a:r>
          </a:p>
          <a:p>
            <a:r>
              <a:rPr lang="uk-UA" sz="5600" dirty="0"/>
              <a:t>   Рід/Вид - </a:t>
            </a:r>
            <a:r>
              <a:rPr lang="en-US" sz="5600" dirty="0" err="1"/>
              <a:t>Elephas</a:t>
            </a:r>
            <a:r>
              <a:rPr lang="en-US" sz="5600" dirty="0"/>
              <a:t> </a:t>
            </a:r>
            <a:r>
              <a:rPr lang="en-US" sz="5600" dirty="0" err="1"/>
              <a:t>maximus</a:t>
            </a:r>
            <a:r>
              <a:rPr lang="en-US" sz="5600" dirty="0"/>
              <a:t> </a:t>
            </a:r>
          </a:p>
          <a:p>
            <a:endParaRPr lang="en-US" sz="5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Індійський слон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871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2276872"/>
            <a:ext cx="3381007" cy="4055060"/>
          </a:xfrm>
        </p:spPr>
        <p:txBody>
          <a:bodyPr/>
          <a:lstStyle/>
          <a:p>
            <a:pPr algn="ctr"/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дані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РОЗМІРИ 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Довжина: 5,5-6,4 м. </a:t>
            </a:r>
            <a:br>
              <a:rPr lang="uk-UA" sz="2400" dirty="0"/>
            </a:br>
            <a:r>
              <a:rPr lang="uk-UA" sz="2400" dirty="0"/>
              <a:t>Висота: 2,5-3 м. </a:t>
            </a:r>
            <a:br>
              <a:rPr lang="uk-UA" sz="2400" dirty="0"/>
            </a:br>
            <a:r>
              <a:rPr lang="uk-UA" sz="2400" dirty="0"/>
              <a:t>Маса: до 5 000 кг. </a:t>
            </a:r>
            <a:br>
              <a:rPr lang="uk-UA" sz="2400" dirty="0"/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РОЗМНОЖЕННЯ 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Статеве дозрівання: з 8-12 років. </a:t>
            </a:r>
            <a:br>
              <a:rPr lang="uk-UA" sz="2400" dirty="0"/>
            </a:br>
            <a:r>
              <a:rPr lang="uk-UA" sz="2400" dirty="0"/>
              <a:t>Шлюбний період: у сезон дощів. </a:t>
            </a:r>
            <a:br>
              <a:rPr lang="uk-UA" sz="2400" dirty="0"/>
            </a:br>
            <a:r>
              <a:rPr lang="uk-UA" sz="2400" dirty="0"/>
              <a:t>Вагітність: 20-21,5 місяці. </a:t>
            </a:r>
            <a:br>
              <a:rPr lang="uk-UA" sz="2400" dirty="0"/>
            </a:br>
            <a:r>
              <a:rPr lang="uk-UA" sz="2400" dirty="0"/>
              <a:t>Кількість дитинчат: зазвичай 1.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52" y="620688"/>
            <a:ext cx="4364322" cy="5400600"/>
          </a:xfrm>
        </p:spPr>
      </p:pic>
    </p:spTree>
    <p:extLst>
      <p:ext uri="{BB962C8B-B14F-4D97-AF65-F5344CB8AC3E}">
        <p14:creationId xmlns:p14="http://schemas.microsoft.com/office/powerpoint/2010/main" val="83703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682790"/>
            <a:ext cx="3841855" cy="512247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4048" y="620688"/>
            <a:ext cx="3442257" cy="5500414"/>
          </a:xfrm>
        </p:spPr>
        <p:txBody>
          <a:bodyPr>
            <a:normAutofit/>
          </a:bodyPr>
          <a:lstStyle/>
          <a:p>
            <a:pPr algn="ctr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СПОСІБ ЖИТТЯ </a:t>
            </a:r>
          </a:p>
          <a:p>
            <a:r>
              <a:rPr lang="uk-UA" sz="1800" b="1" dirty="0"/>
              <a:t>Звички: </a:t>
            </a:r>
            <a:r>
              <a:rPr lang="uk-UA" sz="1800" dirty="0"/>
              <a:t>самці зазвичай тримаються поодинці, самки з дитинчатами - стадами. </a:t>
            </a:r>
          </a:p>
          <a:p>
            <a:r>
              <a:rPr lang="uk-UA" sz="1800" b="1" dirty="0"/>
              <a:t>Їжа: </a:t>
            </a:r>
            <a:r>
              <a:rPr lang="uk-UA" sz="1800" dirty="0"/>
              <a:t>трава і листя, плоди та гілля дерев, кора і корені. </a:t>
            </a:r>
          </a:p>
          <a:p>
            <a:r>
              <a:rPr lang="uk-UA" sz="1800" b="1" dirty="0"/>
              <a:t>Звуки: </a:t>
            </a:r>
            <a:r>
              <a:rPr lang="uk-UA" sz="1800" dirty="0"/>
              <a:t>роздратована тварина голосно трубить. </a:t>
            </a:r>
          </a:p>
          <a:p>
            <a:r>
              <a:rPr lang="uk-UA" sz="1800" b="1" dirty="0"/>
              <a:t>Тривалість життя: </a:t>
            </a:r>
            <a:r>
              <a:rPr lang="uk-UA" sz="1800" dirty="0"/>
              <a:t>близько 60 років. </a:t>
            </a:r>
          </a:p>
          <a:p>
            <a:pPr algn="ctr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СПОРІДНЕНІ ВИДИ </a:t>
            </a:r>
          </a:p>
          <a:p>
            <a:r>
              <a:rPr lang="uk-UA" sz="1800" b="1" dirty="0"/>
              <a:t>Підвиди індійського слона: </a:t>
            </a:r>
            <a:endParaRPr lang="uk-UA" sz="1800" b="1" dirty="0" smtClean="0"/>
          </a:p>
          <a:p>
            <a:r>
              <a:rPr lang="uk-UA" sz="1800" dirty="0" smtClean="0"/>
              <a:t>1) Цейлонський</a:t>
            </a:r>
          </a:p>
          <a:p>
            <a:r>
              <a:rPr lang="uk-UA" sz="1800" dirty="0" smtClean="0"/>
              <a:t>2) Індійський</a:t>
            </a:r>
          </a:p>
          <a:p>
            <a:r>
              <a:rPr lang="uk-UA" sz="1800" dirty="0" smtClean="0"/>
              <a:t>3) </a:t>
            </a:r>
            <a:r>
              <a:rPr lang="uk-UA" sz="1800" dirty="0" err="1"/>
              <a:t>С</a:t>
            </a:r>
            <a:r>
              <a:rPr lang="uk-UA" sz="1800" dirty="0" err="1" smtClean="0"/>
              <a:t>уматранский</a:t>
            </a:r>
            <a:r>
              <a:rPr lang="uk-UA" sz="1800" dirty="0" smtClean="0"/>
              <a:t> </a:t>
            </a:r>
            <a:endParaRPr lang="uk-UA" sz="1800" dirty="0"/>
          </a:p>
          <a:p>
            <a:r>
              <a:rPr lang="uk-UA" sz="1800" dirty="0" smtClean="0"/>
              <a:t>4) Малайський  </a:t>
            </a:r>
            <a:endParaRPr lang="uk-UA" sz="1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508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450</TotalTime>
  <Words>684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Твердый переплет</vt:lpstr>
      <vt:lpstr>Ряд Хоботні </vt:lpstr>
      <vt:lpstr>  Біологічна класифікація  </vt:lpstr>
      <vt:lpstr>Загальна характеристика Хоботних</vt:lpstr>
      <vt:lpstr>Хобот слонів</vt:lpstr>
      <vt:lpstr>Бивні слона</vt:lpstr>
      <vt:lpstr>Презентация PowerPoint</vt:lpstr>
      <vt:lpstr>Індійський слон </vt:lpstr>
      <vt:lpstr>                         Основні дані  РОЗМІРИ  Довжина: 5,5-6,4 м.  Висота: 2,5-3 м.  Маса: до 5 000 кг.  РОЗМНОЖЕННЯ  Статеве дозрівання: з 8-12 років.  Шлюбний період: у сезон дощів.  Вагітність: 20-21,5 місяці.  Кількість дитинчат: зазвичай 1.  </vt:lpstr>
      <vt:lpstr>Презентация PowerPoint</vt:lpstr>
      <vt:lpstr> ЧИ ТОБІ ВІДОМО, ЩО... </vt:lpstr>
      <vt:lpstr>Африканський слон</vt:lpstr>
      <vt:lpstr>Основні дані </vt:lpstr>
      <vt:lpstr>Фантастичні історії про слонів</vt:lpstr>
      <vt:lpstr>Презентация PowerPoint</vt:lpstr>
      <vt:lpstr>Використана література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Хоботні </dc:title>
  <dc:creator>user</dc:creator>
  <cp:lastModifiedBy>user</cp:lastModifiedBy>
  <cp:revision>20</cp:revision>
  <dcterms:created xsi:type="dcterms:W3CDTF">2014-05-01T19:02:33Z</dcterms:created>
  <dcterms:modified xsi:type="dcterms:W3CDTF">2014-05-02T18:25:56Z</dcterms:modified>
</cp:coreProperties>
</file>