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0"/>
  </p:notesMasterIdLst>
  <p:sldIdLst>
    <p:sldId id="256" r:id="rId2"/>
    <p:sldId id="258" r:id="rId3"/>
    <p:sldId id="259" r:id="rId4"/>
    <p:sldId id="260" r:id="rId5"/>
    <p:sldId id="262" r:id="rId6"/>
    <p:sldId id="266" r:id="rId7"/>
    <p:sldId id="264" r:id="rId8"/>
    <p:sldId id="267" r:id="rId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339966"/>
    <a:srgbClr val="FF9966"/>
    <a:srgbClr val="FF66CC"/>
    <a:srgbClr val="FF9933"/>
    <a:srgbClr val="99CC00"/>
    <a:srgbClr val="666699"/>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53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734"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zh-CN"/>
          </a:p>
        </p:txBody>
      </p:sp>
      <p:sp>
        <p:nvSpPr>
          <p:cNvPr id="1843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zh-CN"/>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1843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zh-CN"/>
          </a:p>
        </p:txBody>
      </p:sp>
      <p:sp>
        <p:nvSpPr>
          <p:cNvPr id="1843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6692F5C7-D172-4BA0-8792-3F5B2774B6B7}"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01786CCB-917F-4392-8498-C9E9682764D5}" type="slidenum">
              <a:rPr lang="zh-CN" altLang="en-US"/>
              <a:pPr/>
              <a:t>1</a:t>
            </a:fld>
            <a:endParaRPr lang="en-US" altLang="zh-CN"/>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C1FC98E8-77E8-4258-9754-210B728638C7}" type="slidenum">
              <a:rPr lang="zh-CN" altLang="en-US"/>
              <a:pPr/>
              <a:t>7</a:t>
            </a:fld>
            <a:endParaRPr lang="en-US" altLang="zh-CN"/>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4" name="Picture 7" descr="paint"/>
          <p:cNvPicPr>
            <a:picLocks noChangeAspect="1" noChangeArrowheads="1"/>
          </p:cNvPicPr>
          <p:nvPr/>
        </p:nvPicPr>
        <p:blipFill>
          <a:blip r:embed="rId2">
            <a:clrChange>
              <a:clrFrom>
                <a:srgbClr val="C0C0C0"/>
              </a:clrFrom>
              <a:clrTo>
                <a:srgbClr val="C0C0C0">
                  <a:alpha val="0"/>
                </a:srgbClr>
              </a:clrTo>
            </a:clrChange>
          </a:blip>
          <a:srcRect/>
          <a:stretch>
            <a:fillRect/>
          </a:stretch>
        </p:blipFill>
        <p:spPr bwMode="auto">
          <a:xfrm>
            <a:off x="914400" y="1828800"/>
            <a:ext cx="8229600" cy="384175"/>
          </a:xfrm>
          <a:prstGeom prst="rect">
            <a:avLst/>
          </a:prstGeom>
          <a:noFill/>
          <a:ln w="9525">
            <a:noFill/>
            <a:miter lim="800000"/>
            <a:headEnd/>
            <a:tailEnd/>
          </a:ln>
        </p:spPr>
      </p:pic>
      <p:sp>
        <p:nvSpPr>
          <p:cNvPr id="4098" name="Rectangle 2"/>
          <p:cNvSpPr>
            <a:spLocks noGrp="1" noChangeArrowheads="1"/>
          </p:cNvSpPr>
          <p:nvPr>
            <p:ph type="ctrTitle"/>
          </p:nvPr>
        </p:nvSpPr>
        <p:spPr>
          <a:xfrm>
            <a:off x="914400" y="685800"/>
            <a:ext cx="7721600" cy="1143000"/>
          </a:xfrm>
        </p:spPr>
        <p:txBody>
          <a:bodyPr/>
          <a:lstStyle>
            <a:lvl1pPr>
              <a:defRPr/>
            </a:lvl1pPr>
          </a:lstStyle>
          <a:p>
            <a:r>
              <a:rPr lang="en-US" altLang="zh-CN"/>
              <a:t>Click to edit Master title style</a:t>
            </a:r>
          </a:p>
        </p:txBody>
      </p:sp>
      <p:sp>
        <p:nvSpPr>
          <p:cNvPr id="4099" name="Rectangle 3"/>
          <p:cNvSpPr>
            <a:spLocks noGrp="1" noChangeArrowheads="1"/>
          </p:cNvSpPr>
          <p:nvPr>
            <p:ph type="subTitle" idx="1"/>
          </p:nvPr>
        </p:nvSpPr>
        <p:spPr>
          <a:xfrm>
            <a:off x="2133600" y="3886200"/>
            <a:ext cx="6400800" cy="1771650"/>
          </a:xfrm>
        </p:spPr>
        <p:txBody>
          <a:bodyPr/>
          <a:lstStyle>
            <a:lvl1pPr marL="0" indent="0">
              <a:buFont typeface="Monotype Sorts" pitchFamily="2" charset="2"/>
              <a:buNone/>
              <a:defRPr>
                <a:latin typeface="Arial Black" pitchFamily="34" charset="0"/>
              </a:defRPr>
            </a:lvl1pPr>
          </a:lstStyle>
          <a:p>
            <a:r>
              <a:rPr lang="en-US" altLang="zh-CN"/>
              <a:t>Click to edit Master subtitle style</a:t>
            </a:r>
          </a:p>
        </p:txBody>
      </p:sp>
      <p:sp>
        <p:nvSpPr>
          <p:cNvPr id="5" name="Rectangle 4"/>
          <p:cNvSpPr>
            <a:spLocks noGrp="1" noChangeArrowheads="1"/>
          </p:cNvSpPr>
          <p:nvPr>
            <p:ph type="dt" sz="half" idx="10"/>
          </p:nvPr>
        </p:nvSpPr>
        <p:spPr>
          <a:xfrm>
            <a:off x="711200" y="6229350"/>
            <a:ext cx="1930400" cy="514350"/>
          </a:xfrm>
        </p:spPr>
        <p:txBody>
          <a:bodyPr/>
          <a:lstStyle>
            <a:lvl1pPr>
              <a:defRPr smtClean="0">
                <a:solidFill>
                  <a:srgbClr val="5E574E"/>
                </a:solidFill>
              </a:defRPr>
            </a:lvl1pPr>
          </a:lstStyle>
          <a:p>
            <a:pPr>
              <a:defRPr/>
            </a:pPr>
            <a:endParaRPr lang="en-US" altLang="zh-CN"/>
          </a:p>
        </p:txBody>
      </p:sp>
      <p:sp>
        <p:nvSpPr>
          <p:cNvPr id="6" name="Rectangle 5"/>
          <p:cNvSpPr>
            <a:spLocks noGrp="1" noChangeArrowheads="1"/>
          </p:cNvSpPr>
          <p:nvPr>
            <p:ph type="ftr" sz="quarter" idx="11"/>
          </p:nvPr>
        </p:nvSpPr>
        <p:spPr>
          <a:xfrm>
            <a:off x="3149600" y="6229350"/>
            <a:ext cx="2844800" cy="514350"/>
          </a:xfrm>
        </p:spPr>
        <p:txBody>
          <a:bodyPr/>
          <a:lstStyle>
            <a:lvl1pPr>
              <a:defRPr smtClean="0">
                <a:solidFill>
                  <a:srgbClr val="5E574E"/>
                </a:solidFill>
              </a:defRPr>
            </a:lvl1pPr>
          </a:lstStyle>
          <a:p>
            <a:pPr>
              <a:defRPr/>
            </a:pPr>
            <a:endParaRPr lang="en-US" altLang="zh-CN"/>
          </a:p>
        </p:txBody>
      </p:sp>
      <p:sp>
        <p:nvSpPr>
          <p:cNvPr id="7" name="Rectangle 6"/>
          <p:cNvSpPr>
            <a:spLocks noGrp="1" noChangeArrowheads="1"/>
          </p:cNvSpPr>
          <p:nvPr>
            <p:ph type="sldNum" sz="quarter" idx="12"/>
          </p:nvPr>
        </p:nvSpPr>
        <p:spPr>
          <a:xfrm>
            <a:off x="6604000" y="6229350"/>
            <a:ext cx="1828800" cy="514350"/>
          </a:xfrm>
        </p:spPr>
        <p:txBody>
          <a:bodyPr/>
          <a:lstStyle>
            <a:lvl1pPr>
              <a:defRPr smtClean="0">
                <a:solidFill>
                  <a:srgbClr val="5E574E"/>
                </a:solidFill>
              </a:defRPr>
            </a:lvl1pPr>
          </a:lstStyle>
          <a:p>
            <a:pPr>
              <a:defRPr/>
            </a:pPr>
            <a:fld id="{F7D1B368-81E2-421E-914C-46ACD7873C14}" type="slidenum">
              <a:rPr lang="zh-CN" altLang="en-US"/>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0FA8EFB0-47F1-49F5-8A25-78DC466B1080}" type="slidenum">
              <a:rPr lang="zh-CN" altLang="en-US"/>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78600" y="228600"/>
            <a:ext cx="2057400" cy="5829300"/>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06400" y="228600"/>
            <a:ext cx="6019800" cy="58293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90DCD8FB-6F45-4A16-8775-B9AC64404740}" type="slidenum">
              <a:rPr lang="zh-CN" altLang="en-US"/>
              <a:pPr>
                <a:defRPr/>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Заголовок, клип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6400" y="228600"/>
            <a:ext cx="7772400" cy="1143000"/>
          </a:xfrm>
        </p:spPr>
        <p:txBody>
          <a:bodyPr/>
          <a:lstStyle/>
          <a:p>
            <a:r>
              <a:rPr lang="ru-RU" smtClean="0"/>
              <a:t>Образец заголовка</a:t>
            </a:r>
            <a:endParaRPr lang="uk-UA"/>
          </a:p>
        </p:txBody>
      </p:sp>
      <p:sp>
        <p:nvSpPr>
          <p:cNvPr id="3" name="Клип 2"/>
          <p:cNvSpPr>
            <a:spLocks noGrp="1"/>
          </p:cNvSpPr>
          <p:nvPr>
            <p:ph type="clipArt" sz="half" idx="1"/>
          </p:nvPr>
        </p:nvSpPr>
        <p:spPr>
          <a:xfrm>
            <a:off x="457200" y="1885950"/>
            <a:ext cx="4013200" cy="4171950"/>
          </a:xfrm>
        </p:spPr>
        <p:txBody>
          <a:bodyPr/>
          <a:lstStyle/>
          <a:p>
            <a:pPr lvl="0"/>
            <a:endParaRPr lang="uk-UA" noProof="0" smtClean="0"/>
          </a:p>
        </p:txBody>
      </p:sp>
      <p:sp>
        <p:nvSpPr>
          <p:cNvPr id="4" name="Текст 3"/>
          <p:cNvSpPr>
            <a:spLocks noGrp="1"/>
          </p:cNvSpPr>
          <p:nvPr>
            <p:ph type="body" sz="half" idx="2"/>
          </p:nvPr>
        </p:nvSpPr>
        <p:spPr>
          <a:xfrm>
            <a:off x="4622800" y="1885950"/>
            <a:ext cx="4013200" cy="417195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DE1115D5-8599-4F7D-B51F-8FB13C8500B1}" type="slidenum">
              <a:rPr lang="zh-CN" altLang="en-US"/>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D64A95DD-2D86-453A-A05D-D880DB819802}" type="slidenum">
              <a:rPr lang="zh-CN" altLang="en-US"/>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C6E97D55-6660-43CF-A66D-C76628B26C97}" type="slidenum">
              <a:rPr lang="zh-CN" altLang="en-US"/>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885950"/>
            <a:ext cx="4013200" cy="4171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22800" y="1885950"/>
            <a:ext cx="4013200" cy="4171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453CCE4D-39BE-414E-B1A0-65111268FEE5}" type="slidenum">
              <a:rPr lang="zh-CN" altLang="en-US"/>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28FF0BA6-00A4-4862-8EC9-C57BAFEB891C}" type="slidenum">
              <a:rPr lang="zh-CN" altLang="en-US"/>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8A070642-CBE0-4CFC-A939-331B22A1FB1D}" type="slidenum">
              <a:rPr lang="zh-CN" altLang="en-US"/>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C0C9DF34-A6C9-4ABF-A927-55B627583C0D}" type="slidenum">
              <a:rPr lang="zh-CN" altLang="en-US"/>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98E1ADD7-B9CC-4BFD-BFDC-5384C3F0157C}" type="slidenum">
              <a:rPr lang="zh-CN" altLang="en-US"/>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uk-UA"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D50C89BF-C4C1-420D-857D-36F57E63F56A}" type="slidenum">
              <a:rPr lang="zh-CN" altLang="en-US"/>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06400" y="2286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457200" y="1885950"/>
            <a:ext cx="8178800" cy="4171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3076" name="Rectangle 4"/>
          <p:cNvSpPr>
            <a:spLocks noGrp="1" noChangeArrowheads="1"/>
          </p:cNvSpPr>
          <p:nvPr>
            <p:ph type="dt" sz="half" idx="2"/>
          </p:nvPr>
        </p:nvSpPr>
        <p:spPr bwMode="auto">
          <a:xfrm>
            <a:off x="431800" y="6229350"/>
            <a:ext cx="19050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smtClean="0">
                <a:solidFill>
                  <a:schemeClr val="bg2"/>
                </a:solidFill>
                <a:latin typeface="Arial" charset="0"/>
                <a:ea typeface="宋体" pitchFamily="2" charset="-122"/>
              </a:defRPr>
            </a:lvl1pPr>
          </a:lstStyle>
          <a:p>
            <a:pPr>
              <a:defRPr/>
            </a:pPr>
            <a:endParaRPr lang="en-US" altLang="zh-CN"/>
          </a:p>
        </p:txBody>
      </p:sp>
      <p:sp>
        <p:nvSpPr>
          <p:cNvPr id="3077" name="Rectangle 5"/>
          <p:cNvSpPr>
            <a:spLocks noGrp="1" noChangeArrowheads="1"/>
          </p:cNvSpPr>
          <p:nvPr>
            <p:ph type="ftr" sz="quarter" idx="3"/>
          </p:nvPr>
        </p:nvSpPr>
        <p:spPr bwMode="auto">
          <a:xfrm>
            <a:off x="3124200" y="6229350"/>
            <a:ext cx="28956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a:spcBef>
                <a:spcPct val="50000"/>
              </a:spcBef>
              <a:defRPr sz="1400" smtClean="0">
                <a:solidFill>
                  <a:schemeClr val="bg2"/>
                </a:solidFill>
                <a:latin typeface="Arial" charset="0"/>
                <a:ea typeface="宋体" pitchFamily="2" charset="-122"/>
              </a:defRPr>
            </a:lvl1pPr>
          </a:lstStyle>
          <a:p>
            <a:pPr>
              <a:defRPr/>
            </a:pPr>
            <a:endParaRPr lang="en-US" altLang="zh-CN"/>
          </a:p>
        </p:txBody>
      </p:sp>
      <p:sp>
        <p:nvSpPr>
          <p:cNvPr id="3078" name="Rectangle 6"/>
          <p:cNvSpPr>
            <a:spLocks noGrp="1" noChangeArrowheads="1"/>
          </p:cNvSpPr>
          <p:nvPr>
            <p:ph type="sldNum" sz="quarter" idx="4"/>
          </p:nvPr>
        </p:nvSpPr>
        <p:spPr bwMode="auto">
          <a:xfrm>
            <a:off x="6731000" y="6229350"/>
            <a:ext cx="19050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smtClean="0">
                <a:solidFill>
                  <a:schemeClr val="bg2"/>
                </a:solidFill>
                <a:latin typeface="Arial" charset="0"/>
                <a:ea typeface="宋体" pitchFamily="2" charset="-122"/>
              </a:defRPr>
            </a:lvl1pPr>
          </a:lstStyle>
          <a:p>
            <a:pPr>
              <a:defRPr/>
            </a:pPr>
            <a:fld id="{D3C5E05C-BBE9-4F43-918E-A48DEA10747D}" type="slidenum">
              <a:rPr lang="zh-CN" altLang="en-US"/>
              <a:pPr>
                <a:defRPr/>
              </a:pPr>
              <a:t>‹#›</a:t>
            </a:fld>
            <a:endParaRPr lang="en-US" altLang="zh-CN"/>
          </a:p>
        </p:txBody>
      </p:sp>
      <p:pic>
        <p:nvPicPr>
          <p:cNvPr id="1031" name="Picture 7" descr="paint"/>
          <p:cNvPicPr>
            <a:picLocks noChangeAspect="1" noChangeArrowheads="1"/>
          </p:cNvPicPr>
          <p:nvPr/>
        </p:nvPicPr>
        <p:blipFill>
          <a:blip r:embed="rId14">
            <a:clrChange>
              <a:clrFrom>
                <a:srgbClr val="C0C0C0"/>
              </a:clrFrom>
              <a:clrTo>
                <a:srgbClr val="C0C0C0">
                  <a:alpha val="0"/>
                </a:srgbClr>
              </a:clrTo>
            </a:clrChange>
          </a:blip>
          <a:srcRect/>
          <a:stretch>
            <a:fillRect/>
          </a:stretch>
        </p:blipFill>
        <p:spPr bwMode="auto">
          <a:xfrm>
            <a:off x="914400" y="1314450"/>
            <a:ext cx="8229600" cy="3841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0" fontAlgn="base" hangingPunct="0">
        <a:spcBef>
          <a:spcPct val="0"/>
        </a:spcBef>
        <a:spcAft>
          <a:spcPct val="0"/>
        </a:spcAft>
        <a:defRPr kumimoji="1" sz="4000">
          <a:solidFill>
            <a:schemeClr val="tx2"/>
          </a:solidFill>
          <a:latin typeface="+mj-lt"/>
          <a:ea typeface="+mj-ea"/>
          <a:cs typeface="+mj-cs"/>
        </a:defRPr>
      </a:lvl1pPr>
      <a:lvl2pPr algn="l" rtl="0" eaLnBrk="0" fontAlgn="base" hangingPunct="0">
        <a:spcBef>
          <a:spcPct val="0"/>
        </a:spcBef>
        <a:spcAft>
          <a:spcPct val="0"/>
        </a:spcAft>
        <a:defRPr kumimoji="1" sz="4000">
          <a:solidFill>
            <a:schemeClr val="tx2"/>
          </a:solidFill>
          <a:latin typeface="Arial Black" pitchFamily="34" charset="0"/>
        </a:defRPr>
      </a:lvl2pPr>
      <a:lvl3pPr algn="l" rtl="0" eaLnBrk="0" fontAlgn="base" hangingPunct="0">
        <a:spcBef>
          <a:spcPct val="0"/>
        </a:spcBef>
        <a:spcAft>
          <a:spcPct val="0"/>
        </a:spcAft>
        <a:defRPr kumimoji="1" sz="4000">
          <a:solidFill>
            <a:schemeClr val="tx2"/>
          </a:solidFill>
          <a:latin typeface="Arial Black" pitchFamily="34" charset="0"/>
        </a:defRPr>
      </a:lvl3pPr>
      <a:lvl4pPr algn="l" rtl="0" eaLnBrk="0" fontAlgn="base" hangingPunct="0">
        <a:spcBef>
          <a:spcPct val="0"/>
        </a:spcBef>
        <a:spcAft>
          <a:spcPct val="0"/>
        </a:spcAft>
        <a:defRPr kumimoji="1" sz="4000">
          <a:solidFill>
            <a:schemeClr val="tx2"/>
          </a:solidFill>
          <a:latin typeface="Arial Black" pitchFamily="34" charset="0"/>
        </a:defRPr>
      </a:lvl4pPr>
      <a:lvl5pPr algn="l" rtl="0" eaLnBrk="0" fontAlgn="base" hangingPunct="0">
        <a:spcBef>
          <a:spcPct val="0"/>
        </a:spcBef>
        <a:spcAft>
          <a:spcPct val="0"/>
        </a:spcAft>
        <a:defRPr kumimoji="1" sz="4000">
          <a:solidFill>
            <a:schemeClr val="tx2"/>
          </a:solidFill>
          <a:latin typeface="Arial Black" pitchFamily="34" charset="0"/>
        </a:defRPr>
      </a:lvl5pPr>
      <a:lvl6pPr marL="457200" algn="l" rtl="0" eaLnBrk="0" fontAlgn="base" hangingPunct="0">
        <a:spcBef>
          <a:spcPct val="0"/>
        </a:spcBef>
        <a:spcAft>
          <a:spcPct val="0"/>
        </a:spcAft>
        <a:defRPr kumimoji="1" sz="4000">
          <a:solidFill>
            <a:schemeClr val="tx2"/>
          </a:solidFill>
          <a:latin typeface="Arial Black" pitchFamily="34" charset="0"/>
        </a:defRPr>
      </a:lvl6pPr>
      <a:lvl7pPr marL="914400" algn="l" rtl="0" eaLnBrk="0" fontAlgn="base" hangingPunct="0">
        <a:spcBef>
          <a:spcPct val="0"/>
        </a:spcBef>
        <a:spcAft>
          <a:spcPct val="0"/>
        </a:spcAft>
        <a:defRPr kumimoji="1" sz="4000">
          <a:solidFill>
            <a:schemeClr val="tx2"/>
          </a:solidFill>
          <a:latin typeface="Arial Black" pitchFamily="34" charset="0"/>
        </a:defRPr>
      </a:lvl7pPr>
      <a:lvl8pPr marL="1371600" algn="l" rtl="0" eaLnBrk="0" fontAlgn="base" hangingPunct="0">
        <a:spcBef>
          <a:spcPct val="0"/>
        </a:spcBef>
        <a:spcAft>
          <a:spcPct val="0"/>
        </a:spcAft>
        <a:defRPr kumimoji="1" sz="4000">
          <a:solidFill>
            <a:schemeClr val="tx2"/>
          </a:solidFill>
          <a:latin typeface="Arial Black" pitchFamily="34" charset="0"/>
        </a:defRPr>
      </a:lvl8pPr>
      <a:lvl9pPr marL="1828800" algn="l" rtl="0" eaLnBrk="0" fontAlgn="base" hangingPunct="0">
        <a:spcBef>
          <a:spcPct val="0"/>
        </a:spcBef>
        <a:spcAft>
          <a:spcPct val="0"/>
        </a:spcAft>
        <a:defRPr kumimoji="1" sz="40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accent2"/>
        </a:buClr>
        <a:buFont typeface="Monotype Sorts" pitchFamily="2" charset="2"/>
        <a:buChar char="z"/>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Monotype Sorts" pitchFamily="2" charset="2"/>
        <a:buChar char="y"/>
        <a:defRPr kumimoji="1" sz="2800">
          <a:solidFill>
            <a:schemeClr val="tx1"/>
          </a:solidFill>
          <a:latin typeface="+mn-lt"/>
        </a:defRPr>
      </a:lvl2pPr>
      <a:lvl3pPr marL="1143000" indent="-228600" algn="l" rtl="0" eaLnBrk="0" fontAlgn="base" hangingPunct="0">
        <a:spcBef>
          <a:spcPct val="20000"/>
        </a:spcBef>
        <a:spcAft>
          <a:spcPct val="0"/>
        </a:spcAft>
        <a:buClr>
          <a:schemeClr val="accent2"/>
        </a:buClr>
        <a:buFont typeface="Monotype Sorts" pitchFamily="2" charset="2"/>
        <a:buChar char="x"/>
        <a:defRPr kumimoji="1" sz="2400">
          <a:solidFill>
            <a:schemeClr val="tx1"/>
          </a:solidFill>
          <a:latin typeface="+mn-lt"/>
        </a:defRPr>
      </a:lvl3pPr>
      <a:lvl4pPr marL="1600200" indent="-228600" algn="l" rtl="0" eaLnBrk="0" fontAlgn="base" hangingPunct="0">
        <a:spcBef>
          <a:spcPct val="20000"/>
        </a:spcBef>
        <a:spcAft>
          <a:spcPct val="0"/>
        </a:spcAft>
        <a:buClr>
          <a:schemeClr val="accent2"/>
        </a:buClr>
        <a:buChar char="•"/>
        <a:defRPr kumimoji="1" sz="2000">
          <a:solidFill>
            <a:schemeClr val="tx1"/>
          </a:solidFill>
          <a:latin typeface="+mn-lt"/>
        </a:defRPr>
      </a:lvl4pPr>
      <a:lvl5pPr marL="2057400" indent="-228600" algn="l" rtl="0" eaLnBrk="0" fontAlgn="base" hangingPunct="0">
        <a:spcBef>
          <a:spcPct val="20000"/>
        </a:spcBef>
        <a:spcAft>
          <a:spcPct val="0"/>
        </a:spcAft>
        <a:buClr>
          <a:schemeClr val="accent2"/>
        </a:buClr>
        <a:buChar char="–"/>
        <a:defRPr kumimoji="1" sz="2000">
          <a:solidFill>
            <a:schemeClr val="tx1"/>
          </a:solidFill>
          <a:latin typeface="+mn-lt"/>
        </a:defRPr>
      </a:lvl5pPr>
      <a:lvl6pPr marL="2514600" indent="-228600" algn="l" rtl="0" eaLnBrk="0" fontAlgn="base" hangingPunct="0">
        <a:spcBef>
          <a:spcPct val="20000"/>
        </a:spcBef>
        <a:spcAft>
          <a:spcPct val="0"/>
        </a:spcAft>
        <a:buClr>
          <a:schemeClr val="accent2"/>
        </a:buClr>
        <a:buChar char="–"/>
        <a:defRPr kumimoji="1" sz="2000">
          <a:solidFill>
            <a:schemeClr val="tx1"/>
          </a:solidFill>
          <a:latin typeface="+mn-lt"/>
        </a:defRPr>
      </a:lvl6pPr>
      <a:lvl7pPr marL="2971800" indent="-228600" algn="l" rtl="0" eaLnBrk="0" fontAlgn="base" hangingPunct="0">
        <a:spcBef>
          <a:spcPct val="20000"/>
        </a:spcBef>
        <a:spcAft>
          <a:spcPct val="0"/>
        </a:spcAft>
        <a:buClr>
          <a:schemeClr val="accent2"/>
        </a:buClr>
        <a:buChar char="–"/>
        <a:defRPr kumimoji="1" sz="2000">
          <a:solidFill>
            <a:schemeClr val="tx1"/>
          </a:solidFill>
          <a:latin typeface="+mn-lt"/>
        </a:defRPr>
      </a:lvl7pPr>
      <a:lvl8pPr marL="3429000" indent="-228600" algn="l" rtl="0" eaLnBrk="0" fontAlgn="base" hangingPunct="0">
        <a:spcBef>
          <a:spcPct val="20000"/>
        </a:spcBef>
        <a:spcAft>
          <a:spcPct val="0"/>
        </a:spcAft>
        <a:buClr>
          <a:schemeClr val="accent2"/>
        </a:buClr>
        <a:buChar char="–"/>
        <a:defRPr kumimoji="1" sz="2000">
          <a:solidFill>
            <a:schemeClr val="tx1"/>
          </a:solidFill>
          <a:latin typeface="+mn-lt"/>
        </a:defRPr>
      </a:lvl8pPr>
      <a:lvl9pPr marL="3886200" indent="-228600" algn="l" rtl="0" eaLnBrk="0" fontAlgn="base" hangingPunct="0">
        <a:spcBef>
          <a:spcPct val="20000"/>
        </a:spcBef>
        <a:spcAft>
          <a:spcPct val="0"/>
        </a:spcAft>
        <a:buClr>
          <a:schemeClr val="accent2"/>
        </a:buClr>
        <a:buChar char="–"/>
        <a:defRPr kumimoji="1" sz="2000">
          <a:solidFill>
            <a:schemeClr val="tx1"/>
          </a:solidFill>
          <a:latin typeface="+mn-lt"/>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2.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2.xml"/><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2.xml"/><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18.jpeg"/><Relationship Id="rId4" Type="http://schemas.openxmlformats.org/officeDocument/2006/relationships/image" Target="../media/image17.jpeg"/></Relationships>
</file>

<file path=ppt/slides/_rels/slide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CC00"/>
        </a:soli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subTitle" idx="1"/>
          </p:nvPr>
        </p:nvSpPr>
        <p:spPr>
          <a:xfrm>
            <a:off x="6096000" y="2667000"/>
            <a:ext cx="3048000" cy="1771650"/>
          </a:xfrm>
          <a:noFill/>
        </p:spPr>
        <p:txBody>
          <a:bodyPr/>
          <a:lstStyle/>
          <a:p>
            <a:r>
              <a:rPr lang="en-US" altLang="zh-CN" dirty="0" smtClean="0">
                <a:solidFill>
                  <a:schemeClr val="bg1"/>
                </a:solidFill>
                <a:ea typeface="宋体" pitchFamily="2" charset="-122"/>
              </a:rPr>
              <a:t>Mammals </a:t>
            </a:r>
          </a:p>
          <a:p>
            <a:r>
              <a:rPr lang="en-US" altLang="zh-CN" dirty="0" smtClean="0">
                <a:solidFill>
                  <a:schemeClr val="bg1"/>
                </a:solidFill>
                <a:ea typeface="宋体" pitchFamily="2" charset="-122"/>
              </a:rPr>
              <a:t>Birds</a:t>
            </a:r>
          </a:p>
          <a:p>
            <a:r>
              <a:rPr lang="en-US" altLang="zh-CN" dirty="0" smtClean="0">
                <a:solidFill>
                  <a:schemeClr val="bg1"/>
                </a:solidFill>
                <a:ea typeface="宋体" pitchFamily="2" charset="-122"/>
              </a:rPr>
              <a:t>Insects</a:t>
            </a:r>
          </a:p>
          <a:p>
            <a:r>
              <a:rPr lang="en-US" altLang="zh-CN" dirty="0" smtClean="0">
                <a:solidFill>
                  <a:schemeClr val="bg1"/>
                </a:solidFill>
                <a:ea typeface="宋体" pitchFamily="2" charset="-122"/>
              </a:rPr>
              <a:t>Fish</a:t>
            </a:r>
          </a:p>
        </p:txBody>
      </p:sp>
      <p:pic>
        <p:nvPicPr>
          <p:cNvPr id="3075" name="Picture 5" descr="ga110-ep[1]"/>
          <p:cNvPicPr>
            <a:picLocks noChangeAspect="1" noChangeArrowheads="1"/>
          </p:cNvPicPr>
          <p:nvPr/>
        </p:nvPicPr>
        <p:blipFill>
          <a:blip r:embed="rId3"/>
          <a:srcRect t="8888"/>
          <a:stretch>
            <a:fillRect/>
          </a:stretch>
        </p:blipFill>
        <p:spPr bwMode="auto">
          <a:xfrm>
            <a:off x="0" y="0"/>
            <a:ext cx="5703888" cy="6858000"/>
          </a:xfrm>
          <a:prstGeom prst="rect">
            <a:avLst/>
          </a:prstGeom>
          <a:noFill/>
          <a:ln w="9525">
            <a:noFill/>
            <a:miter lim="800000"/>
            <a:headEnd/>
            <a:tailEnd/>
          </a:ln>
        </p:spPr>
      </p:pic>
      <p:sp>
        <p:nvSpPr>
          <p:cNvPr id="3076" name="Rectangle 2"/>
          <p:cNvSpPr>
            <a:spLocks noGrp="1" noChangeArrowheads="1"/>
          </p:cNvSpPr>
          <p:nvPr>
            <p:ph type="ctrTitle"/>
          </p:nvPr>
        </p:nvSpPr>
        <p:spPr>
          <a:xfrm>
            <a:off x="5943600" y="533400"/>
            <a:ext cx="3200400" cy="1143000"/>
          </a:xfrm>
        </p:spPr>
        <p:txBody>
          <a:bodyPr/>
          <a:lstStyle/>
          <a:p>
            <a:r>
              <a:rPr lang="en-US" altLang="zh-CN" sz="3600" dirty="0" smtClean="0">
                <a:solidFill>
                  <a:schemeClr val="bg1"/>
                </a:solidFill>
                <a:ea typeface="宋体" pitchFamily="2" charset="-122"/>
              </a:rPr>
              <a:t>Endangered </a:t>
            </a:r>
            <a:br>
              <a:rPr lang="en-US" altLang="zh-CN" sz="3600" dirty="0" smtClean="0">
                <a:solidFill>
                  <a:schemeClr val="bg1"/>
                </a:solidFill>
                <a:ea typeface="宋体" pitchFamily="2" charset="-122"/>
              </a:rPr>
            </a:br>
            <a:r>
              <a:rPr lang="en-US" altLang="zh-CN" sz="3600" dirty="0" smtClean="0">
                <a:solidFill>
                  <a:schemeClr val="bg1"/>
                </a:solidFill>
                <a:ea typeface="宋体" pitchFamily="2" charset="-122"/>
              </a:rPr>
              <a:t>Animals</a:t>
            </a:r>
            <a:endParaRPr lang="en-US" altLang="zh-CN" sz="2800" dirty="0" smtClean="0">
              <a:ea typeface="宋体" pitchFamily="2"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609600"/>
            <a:ext cx="7772400" cy="685800"/>
          </a:xfrm>
        </p:spPr>
        <p:txBody>
          <a:bodyPr/>
          <a:lstStyle/>
          <a:p>
            <a:r>
              <a:rPr lang="en-US" altLang="zh-CN" sz="3600" b="1" smtClean="0">
                <a:solidFill>
                  <a:schemeClr val="folHlink"/>
                </a:solidFill>
                <a:ea typeface="宋体" pitchFamily="2" charset="-122"/>
              </a:rPr>
              <a:t>Asian Elephant </a:t>
            </a:r>
            <a:r>
              <a:rPr lang="en-US" altLang="zh-CN" sz="3600" b="1" smtClean="0">
                <a:solidFill>
                  <a:schemeClr val="accent1"/>
                </a:solidFill>
                <a:ea typeface="宋体" pitchFamily="2" charset="-122"/>
              </a:rPr>
              <a:t>&amp; </a:t>
            </a:r>
            <a:r>
              <a:rPr lang="en-US" altLang="zh-CN" sz="3600" b="1" smtClean="0">
                <a:solidFill>
                  <a:srgbClr val="6699FF"/>
                </a:solidFill>
                <a:ea typeface="宋体" pitchFamily="2" charset="-122"/>
              </a:rPr>
              <a:t>Blue Whale</a:t>
            </a:r>
            <a:endParaRPr lang="en-US" altLang="zh-CN" b="1" smtClean="0">
              <a:solidFill>
                <a:srgbClr val="6699FF"/>
              </a:solidFill>
              <a:ea typeface="宋体" pitchFamily="2" charset="-122"/>
            </a:endParaRPr>
          </a:p>
        </p:txBody>
      </p:sp>
      <p:sp>
        <p:nvSpPr>
          <p:cNvPr id="5123" name="Rectangle 4"/>
          <p:cNvSpPr>
            <a:spLocks noGrp="1" noChangeArrowheads="1"/>
          </p:cNvSpPr>
          <p:nvPr>
            <p:ph type="body" sz="half" idx="2"/>
          </p:nvPr>
        </p:nvSpPr>
        <p:spPr>
          <a:xfrm>
            <a:off x="3657600" y="1752600"/>
            <a:ext cx="4013200" cy="2457450"/>
          </a:xfrm>
        </p:spPr>
        <p:txBody>
          <a:bodyPr/>
          <a:lstStyle/>
          <a:p>
            <a:pPr>
              <a:spcBef>
                <a:spcPts val="500"/>
              </a:spcBef>
              <a:spcAft>
                <a:spcPts val="500"/>
              </a:spcAft>
            </a:pPr>
            <a:r>
              <a:rPr lang="en-US" altLang="zh-CN" sz="1200" dirty="0" smtClean="0">
                <a:solidFill>
                  <a:schemeClr val="folHlink"/>
                </a:solidFill>
                <a:ea typeface="宋体" pitchFamily="2" charset="-122"/>
              </a:rPr>
              <a:t>The Asian elephant is also known as the Indian elephant. It stands up to ten feet high and weighs up to 10,000 pounds. </a:t>
            </a:r>
          </a:p>
          <a:p>
            <a:pPr>
              <a:spcBef>
                <a:spcPts val="500"/>
              </a:spcBef>
              <a:spcAft>
                <a:spcPts val="500"/>
              </a:spcAft>
            </a:pPr>
            <a:r>
              <a:rPr lang="en-US" altLang="zh-CN" sz="1200" dirty="0" smtClean="0">
                <a:solidFill>
                  <a:schemeClr val="folHlink"/>
                </a:solidFill>
                <a:ea typeface="宋体" pitchFamily="2" charset="-122"/>
              </a:rPr>
              <a:t>The Asian elephant is classified as an endangered species due to a reduction of at least 50% of the Asian elephant population over the last three generations based on a decline in area of occupancy and levels of exploitation. </a:t>
            </a:r>
          </a:p>
          <a:p>
            <a:pPr>
              <a:spcBef>
                <a:spcPts val="500"/>
              </a:spcBef>
              <a:spcAft>
                <a:spcPts val="500"/>
              </a:spcAft>
            </a:pPr>
            <a:r>
              <a:rPr lang="en-US" altLang="zh-CN" sz="1200" dirty="0" smtClean="0">
                <a:solidFill>
                  <a:schemeClr val="folHlink"/>
                </a:solidFill>
                <a:ea typeface="宋体" pitchFamily="2" charset="-122"/>
              </a:rPr>
              <a:t>The Asian elephant has four subspecies: the Indian, Ceylon, Sumatran, and Malaysian elephants.</a:t>
            </a:r>
          </a:p>
          <a:p>
            <a:pPr>
              <a:lnSpc>
                <a:spcPct val="50000"/>
              </a:lnSpc>
              <a:spcBef>
                <a:spcPts val="500"/>
              </a:spcBef>
              <a:spcAft>
                <a:spcPts val="500"/>
              </a:spcAft>
            </a:pPr>
            <a:endParaRPr lang="en-US" altLang="zh-CN" sz="1200" dirty="0" smtClean="0">
              <a:ea typeface="宋体" pitchFamily="2" charset="-122"/>
            </a:endParaRPr>
          </a:p>
          <a:p>
            <a:pPr>
              <a:spcBef>
                <a:spcPts val="500"/>
              </a:spcBef>
              <a:spcAft>
                <a:spcPts val="500"/>
              </a:spcAft>
            </a:pPr>
            <a:r>
              <a:rPr lang="en-US" altLang="zh-CN" sz="1200" dirty="0" smtClean="0">
                <a:solidFill>
                  <a:srgbClr val="6699FF"/>
                </a:solidFill>
                <a:ea typeface="宋体" pitchFamily="2" charset="-122"/>
              </a:rPr>
              <a:t>The male blue whale grows to about 82 feet long, and the female grows to about 85 feet long. They weigh up to 285,000 pounds as an adult. </a:t>
            </a:r>
          </a:p>
          <a:p>
            <a:pPr>
              <a:spcBef>
                <a:spcPts val="500"/>
              </a:spcBef>
              <a:spcAft>
                <a:spcPts val="500"/>
              </a:spcAft>
            </a:pPr>
            <a:r>
              <a:rPr lang="en-US" altLang="zh-CN" sz="1200" dirty="0" smtClean="0">
                <a:solidFill>
                  <a:srgbClr val="6699FF"/>
                </a:solidFill>
                <a:ea typeface="宋体" pitchFamily="2" charset="-122"/>
              </a:rPr>
              <a:t>The blue whale is endangered due to a reduction of at least 50% of the blue whale population over the last three generations based on direct observation, an index of abundance, and levels of exploitation. </a:t>
            </a:r>
          </a:p>
          <a:p>
            <a:pPr>
              <a:spcBef>
                <a:spcPts val="500"/>
              </a:spcBef>
              <a:spcAft>
                <a:spcPts val="500"/>
              </a:spcAft>
            </a:pPr>
            <a:r>
              <a:rPr lang="en-US" altLang="zh-CN" sz="1200" dirty="0" smtClean="0">
                <a:solidFill>
                  <a:srgbClr val="6699FF"/>
                </a:solidFill>
                <a:ea typeface="宋体" pitchFamily="2" charset="-122"/>
              </a:rPr>
              <a:t>The blue whale is the largest mammal to have lived on the earth, but it feeds on some of the smallest marine organisms - plankton.</a:t>
            </a:r>
          </a:p>
          <a:p>
            <a:endParaRPr lang="en-US" altLang="zh-CN" sz="1600" dirty="0" smtClean="0">
              <a:ea typeface="宋体" pitchFamily="2" charset="-122"/>
            </a:endParaRPr>
          </a:p>
        </p:txBody>
      </p:sp>
      <p:pic>
        <p:nvPicPr>
          <p:cNvPr id="5124" name="Picture 6" descr="elephants"/>
          <p:cNvPicPr>
            <a:picLocks noGrp="1" noChangeAspect="1" noChangeArrowheads="1"/>
          </p:cNvPicPr>
          <p:nvPr>
            <p:ph type="clipArt" sz="half" idx="1"/>
          </p:nvPr>
        </p:nvPicPr>
        <p:blipFill>
          <a:blip r:embed="rId2"/>
          <a:srcRect/>
          <a:stretch>
            <a:fillRect/>
          </a:stretch>
        </p:blipFill>
        <p:spPr>
          <a:xfrm>
            <a:off x="457200" y="1752600"/>
            <a:ext cx="3124200" cy="2343150"/>
          </a:xfrm>
        </p:spPr>
      </p:pic>
      <p:sp>
        <p:nvSpPr>
          <p:cNvPr id="5125" name="Rectangle 7"/>
          <p:cNvSpPr>
            <a:spLocks noChangeArrowheads="1"/>
          </p:cNvSpPr>
          <p:nvPr/>
        </p:nvSpPr>
        <p:spPr bwMode="auto">
          <a:xfrm>
            <a:off x="838200" y="4419600"/>
            <a:ext cx="7772400" cy="1143000"/>
          </a:xfrm>
          <a:prstGeom prst="rect">
            <a:avLst/>
          </a:prstGeom>
          <a:noFill/>
          <a:ln w="9525">
            <a:noFill/>
            <a:miter lim="800000"/>
            <a:headEnd/>
            <a:tailEnd/>
          </a:ln>
        </p:spPr>
        <p:txBody>
          <a:bodyPr anchor="b"/>
          <a:lstStyle/>
          <a:p>
            <a:endParaRPr kumimoji="1" lang="zh-CN" altLang="en-US" sz="4000" b="1">
              <a:solidFill>
                <a:schemeClr val="bg1"/>
              </a:solidFill>
              <a:latin typeface="Arial Black" pitchFamily="34" charset="0"/>
              <a:ea typeface="宋体" pitchFamily="2" charset="-122"/>
            </a:endParaRPr>
          </a:p>
        </p:txBody>
      </p:sp>
      <p:pic>
        <p:nvPicPr>
          <p:cNvPr id="5126" name="Picture 8" descr="bluewhale[1]"/>
          <p:cNvPicPr>
            <a:picLocks noChangeAspect="1" noChangeArrowheads="1"/>
          </p:cNvPicPr>
          <p:nvPr/>
        </p:nvPicPr>
        <p:blipFill>
          <a:blip r:embed="rId3"/>
          <a:srcRect/>
          <a:stretch>
            <a:fillRect/>
          </a:stretch>
        </p:blipFill>
        <p:spPr bwMode="auto">
          <a:xfrm>
            <a:off x="457200" y="4419600"/>
            <a:ext cx="3124200" cy="20304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zh-CN" sz="3600" b="1" smtClean="0">
                <a:solidFill>
                  <a:schemeClr val="hlink"/>
                </a:solidFill>
                <a:ea typeface="宋体" pitchFamily="2" charset="-122"/>
              </a:rPr>
              <a:t>Hybrid Spider Monkey</a:t>
            </a:r>
            <a:r>
              <a:rPr lang="en-US" altLang="zh-CN" sz="3600" smtClean="0">
                <a:solidFill>
                  <a:schemeClr val="tx1"/>
                </a:solidFill>
                <a:ea typeface="宋体" pitchFamily="2" charset="-122"/>
              </a:rPr>
              <a:t/>
            </a:r>
            <a:br>
              <a:rPr lang="en-US" altLang="zh-CN" sz="3600" smtClean="0">
                <a:solidFill>
                  <a:schemeClr val="tx1"/>
                </a:solidFill>
                <a:ea typeface="宋体" pitchFamily="2" charset="-122"/>
              </a:rPr>
            </a:br>
            <a:r>
              <a:rPr lang="en-US" altLang="zh-CN" sz="3600" smtClean="0">
                <a:solidFill>
                  <a:schemeClr val="tx1"/>
                </a:solidFill>
                <a:ea typeface="宋体" pitchFamily="2" charset="-122"/>
              </a:rPr>
              <a:t>&amp; </a:t>
            </a:r>
            <a:r>
              <a:rPr lang="en-US" altLang="zh-CN" sz="3600" b="1" smtClean="0">
                <a:solidFill>
                  <a:schemeClr val="accent2"/>
                </a:solidFill>
                <a:ea typeface="宋体" pitchFamily="2" charset="-122"/>
              </a:rPr>
              <a:t>Asiatic Cheetah</a:t>
            </a:r>
            <a:endParaRPr lang="en-US" altLang="zh-CN" smtClean="0">
              <a:solidFill>
                <a:schemeClr val="bg1"/>
              </a:solidFill>
              <a:ea typeface="宋体" pitchFamily="2" charset="-122"/>
            </a:endParaRPr>
          </a:p>
        </p:txBody>
      </p:sp>
      <p:sp>
        <p:nvSpPr>
          <p:cNvPr id="6147" name="Rectangle 4"/>
          <p:cNvSpPr>
            <a:spLocks noGrp="1" noChangeArrowheads="1"/>
          </p:cNvSpPr>
          <p:nvPr>
            <p:ph type="body" sz="half" idx="2"/>
          </p:nvPr>
        </p:nvSpPr>
        <p:spPr>
          <a:xfrm>
            <a:off x="3810000" y="1828800"/>
            <a:ext cx="4953000" cy="4419600"/>
          </a:xfrm>
        </p:spPr>
        <p:txBody>
          <a:bodyPr/>
          <a:lstStyle/>
          <a:p>
            <a:pPr>
              <a:spcBef>
                <a:spcPts val="500"/>
              </a:spcBef>
              <a:spcAft>
                <a:spcPts val="500"/>
              </a:spcAft>
            </a:pPr>
            <a:r>
              <a:rPr lang="en-US" altLang="zh-CN" sz="1200" smtClean="0">
                <a:solidFill>
                  <a:schemeClr val="hlink"/>
                </a:solidFill>
                <a:ea typeface="宋体" pitchFamily="2" charset="-122"/>
              </a:rPr>
              <a:t>The hybrid spider monkey grows to almost two feet long, not including the tail. It weighs from ten to fifteen pounds. </a:t>
            </a:r>
          </a:p>
          <a:p>
            <a:pPr>
              <a:spcBef>
                <a:spcPts val="500"/>
              </a:spcBef>
              <a:spcAft>
                <a:spcPts val="500"/>
              </a:spcAft>
            </a:pPr>
            <a:r>
              <a:rPr lang="en-US" altLang="zh-CN" sz="1200" smtClean="0">
                <a:solidFill>
                  <a:schemeClr val="hlink"/>
                </a:solidFill>
                <a:ea typeface="宋体" pitchFamily="2" charset="-122"/>
              </a:rPr>
              <a:t>The hybrid spider monkey is classified as an endangered species due to the fact that it only exists in severely fragmented subpopulations, and that there has been continuing decline in the hybrid spider monkey population. </a:t>
            </a:r>
          </a:p>
          <a:p>
            <a:pPr>
              <a:spcBef>
                <a:spcPts val="500"/>
              </a:spcBef>
              <a:spcAft>
                <a:spcPts val="500"/>
              </a:spcAft>
            </a:pPr>
            <a:r>
              <a:rPr lang="en-US" altLang="zh-CN" sz="1200" smtClean="0">
                <a:solidFill>
                  <a:schemeClr val="hlink"/>
                </a:solidFill>
                <a:ea typeface="宋体" pitchFamily="2" charset="-122"/>
              </a:rPr>
              <a:t>The hybrid spider monkey is known for its ability to use its tail as an extra limb.</a:t>
            </a:r>
          </a:p>
          <a:p>
            <a:pPr>
              <a:spcBef>
                <a:spcPts val="500"/>
              </a:spcBef>
              <a:spcAft>
                <a:spcPts val="500"/>
              </a:spcAft>
            </a:pPr>
            <a:endParaRPr lang="en-US" altLang="zh-CN" sz="1200" smtClean="0">
              <a:ea typeface="宋体" pitchFamily="2" charset="-122"/>
            </a:endParaRPr>
          </a:p>
          <a:p>
            <a:pPr>
              <a:spcBef>
                <a:spcPts val="500"/>
              </a:spcBef>
              <a:spcAft>
                <a:spcPts val="500"/>
              </a:spcAft>
            </a:pPr>
            <a:r>
              <a:rPr lang="en-US" altLang="zh-CN" sz="1200" smtClean="0">
                <a:solidFill>
                  <a:schemeClr val="accent1"/>
                </a:solidFill>
                <a:ea typeface="宋体" pitchFamily="2" charset="-122"/>
              </a:rPr>
              <a:t>The Asiatic cheetah is classified as a critically endangered species due to an estimated population of less than 50 mature individuals, a continuing decline in numbers of mature individuals, and the fact that all Asiatic cheetahs are in a single population. </a:t>
            </a:r>
          </a:p>
          <a:p>
            <a:pPr>
              <a:spcBef>
                <a:spcPts val="500"/>
              </a:spcBef>
              <a:spcAft>
                <a:spcPts val="500"/>
              </a:spcAft>
            </a:pPr>
            <a:r>
              <a:rPr lang="en-US" altLang="zh-CN" sz="1200" smtClean="0">
                <a:solidFill>
                  <a:schemeClr val="accent1"/>
                </a:solidFill>
                <a:ea typeface="宋体" pitchFamily="2" charset="-122"/>
              </a:rPr>
              <a:t>Asiatic cheetahs can be found in Iran.</a:t>
            </a:r>
            <a:endParaRPr lang="en-US" altLang="zh-CN" sz="2800" smtClean="0">
              <a:solidFill>
                <a:schemeClr val="accent1"/>
              </a:solidFill>
              <a:ea typeface="宋体" pitchFamily="2" charset="-122"/>
            </a:endParaRPr>
          </a:p>
          <a:p>
            <a:pPr>
              <a:spcBef>
                <a:spcPts val="500"/>
              </a:spcBef>
              <a:spcAft>
                <a:spcPts val="500"/>
              </a:spcAft>
            </a:pPr>
            <a:endParaRPr lang="en-US" altLang="zh-CN" sz="1200" smtClean="0">
              <a:ea typeface="宋体" pitchFamily="2" charset="-122"/>
            </a:endParaRPr>
          </a:p>
          <a:p>
            <a:endParaRPr lang="en-US" altLang="zh-CN" sz="1200" smtClean="0">
              <a:ea typeface="宋体" pitchFamily="2" charset="-122"/>
            </a:endParaRPr>
          </a:p>
        </p:txBody>
      </p:sp>
      <p:pic>
        <p:nvPicPr>
          <p:cNvPr id="6148" name="Picture 6" descr="spider_monkey_running[1]"/>
          <p:cNvPicPr>
            <a:picLocks noGrp="1" noChangeAspect="1" noChangeArrowheads="1"/>
          </p:cNvPicPr>
          <p:nvPr>
            <p:ph type="clipArt" sz="half" idx="1"/>
          </p:nvPr>
        </p:nvPicPr>
        <p:blipFill>
          <a:blip r:embed="rId2"/>
          <a:srcRect t="9756" b="15446"/>
          <a:stretch>
            <a:fillRect/>
          </a:stretch>
        </p:blipFill>
        <p:spPr>
          <a:xfrm>
            <a:off x="457200" y="1828800"/>
            <a:ext cx="3124200" cy="1752600"/>
          </a:xfrm>
        </p:spPr>
      </p:pic>
      <p:pic>
        <p:nvPicPr>
          <p:cNvPr id="6149" name="Picture 7" descr="Dar-eAnjir2Jun05_AsiaticCheetah_iran_web[1]"/>
          <p:cNvPicPr>
            <a:picLocks noChangeAspect="1" noChangeArrowheads="1"/>
          </p:cNvPicPr>
          <p:nvPr/>
        </p:nvPicPr>
        <p:blipFill>
          <a:blip r:embed="rId3"/>
          <a:srcRect l="18750" t="12030"/>
          <a:stretch>
            <a:fillRect/>
          </a:stretch>
        </p:blipFill>
        <p:spPr bwMode="auto">
          <a:xfrm>
            <a:off x="457200" y="3962400"/>
            <a:ext cx="3048000"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zh-CN" sz="3600" b="1" smtClean="0">
                <a:solidFill>
                  <a:schemeClr val="accent1"/>
                </a:solidFill>
                <a:ea typeface="宋体" pitchFamily="2" charset="-122"/>
              </a:rPr>
              <a:t>Tiger</a:t>
            </a:r>
            <a:r>
              <a:rPr lang="en-US" altLang="zh-CN" sz="3600" b="1" smtClean="0">
                <a:solidFill>
                  <a:schemeClr val="tx1"/>
                </a:solidFill>
                <a:ea typeface="宋体" pitchFamily="2" charset="-122"/>
              </a:rPr>
              <a:t>, </a:t>
            </a:r>
            <a:r>
              <a:rPr lang="en-US" altLang="zh-CN" sz="3600" b="1" smtClean="0">
                <a:solidFill>
                  <a:srgbClr val="99CC00"/>
                </a:solidFill>
                <a:ea typeface="宋体" pitchFamily="2" charset="-122"/>
              </a:rPr>
              <a:t>Giant Panda</a:t>
            </a:r>
            <a:r>
              <a:rPr lang="en-US" altLang="zh-CN" sz="3600" b="1" smtClean="0">
                <a:solidFill>
                  <a:srgbClr val="777777"/>
                </a:solidFill>
                <a:ea typeface="宋体" pitchFamily="2" charset="-122"/>
              </a:rPr>
              <a:t> </a:t>
            </a:r>
            <a:r>
              <a:rPr lang="en-US" altLang="zh-CN" sz="3600" b="1" smtClean="0">
                <a:solidFill>
                  <a:schemeClr val="accent2"/>
                </a:solidFill>
                <a:ea typeface="宋体" pitchFamily="2" charset="-122"/>
              </a:rPr>
              <a:t>&amp;</a:t>
            </a:r>
            <a:r>
              <a:rPr lang="en-US" altLang="zh-CN" sz="3600" b="1" smtClean="0">
                <a:solidFill>
                  <a:srgbClr val="990000"/>
                </a:solidFill>
                <a:ea typeface="宋体" pitchFamily="2" charset="-122"/>
              </a:rPr>
              <a:t> </a:t>
            </a:r>
            <a:r>
              <a:rPr lang="en-US" altLang="zh-CN" sz="3600" b="1" smtClean="0">
                <a:solidFill>
                  <a:srgbClr val="99CC00"/>
                </a:solidFill>
                <a:ea typeface="宋体" pitchFamily="2" charset="-122"/>
              </a:rPr>
              <a:t/>
            </a:r>
            <a:br>
              <a:rPr lang="en-US" altLang="zh-CN" sz="3600" b="1" smtClean="0">
                <a:solidFill>
                  <a:srgbClr val="99CC00"/>
                </a:solidFill>
                <a:ea typeface="宋体" pitchFamily="2" charset="-122"/>
              </a:rPr>
            </a:br>
            <a:r>
              <a:rPr lang="en-US" altLang="zh-CN" sz="3600" b="1" smtClean="0">
                <a:solidFill>
                  <a:schemeClr val="tx1"/>
                </a:solidFill>
                <a:ea typeface="宋体" pitchFamily="2" charset="-122"/>
              </a:rPr>
              <a:t>Black Rhinoceros</a:t>
            </a:r>
            <a:r>
              <a:rPr lang="en-US" altLang="zh-CN" sz="3600" b="1" smtClean="0">
                <a:solidFill>
                  <a:srgbClr val="99CC00"/>
                </a:solidFill>
                <a:ea typeface="宋体" pitchFamily="2" charset="-122"/>
              </a:rPr>
              <a:t> </a:t>
            </a:r>
          </a:p>
        </p:txBody>
      </p:sp>
      <p:sp>
        <p:nvSpPr>
          <p:cNvPr id="7171" name="Rectangle 4"/>
          <p:cNvSpPr>
            <a:spLocks noGrp="1" noChangeArrowheads="1"/>
          </p:cNvSpPr>
          <p:nvPr>
            <p:ph type="body" sz="half" idx="2"/>
          </p:nvPr>
        </p:nvSpPr>
        <p:spPr>
          <a:xfrm>
            <a:off x="2819400" y="1676400"/>
            <a:ext cx="5613400" cy="4648200"/>
          </a:xfrm>
        </p:spPr>
        <p:txBody>
          <a:bodyPr/>
          <a:lstStyle/>
          <a:p>
            <a:pPr>
              <a:spcBef>
                <a:spcPts val="500"/>
              </a:spcBef>
              <a:spcAft>
                <a:spcPts val="500"/>
              </a:spcAft>
            </a:pPr>
            <a:r>
              <a:rPr lang="en-US" altLang="zh-CN" sz="1100" smtClean="0">
                <a:solidFill>
                  <a:schemeClr val="accent1"/>
                </a:solidFill>
                <a:ea typeface="宋体" pitchFamily="2" charset="-122"/>
              </a:rPr>
              <a:t>The male tiger grows up to ten feet long from its head to the tip of its tail, and weighs up to 575 pounds. </a:t>
            </a:r>
          </a:p>
          <a:p>
            <a:pPr>
              <a:spcBef>
                <a:spcPts val="500"/>
              </a:spcBef>
              <a:spcAft>
                <a:spcPts val="500"/>
              </a:spcAft>
            </a:pPr>
            <a:r>
              <a:rPr lang="en-US" altLang="zh-CN" sz="1100" smtClean="0">
                <a:solidFill>
                  <a:schemeClr val="accent1"/>
                </a:solidFill>
                <a:ea typeface="宋体" pitchFamily="2" charset="-122"/>
              </a:rPr>
              <a:t>The tiger is classified as an endangered species due to the projected tiger population declining to at most 50% within three generations due to exploitation and a decline in area of occupancy. </a:t>
            </a:r>
          </a:p>
          <a:p>
            <a:pPr>
              <a:spcBef>
                <a:spcPts val="500"/>
              </a:spcBef>
              <a:spcAft>
                <a:spcPts val="500"/>
              </a:spcAft>
            </a:pPr>
            <a:r>
              <a:rPr lang="en-US" altLang="zh-CN" sz="1100" smtClean="0">
                <a:solidFill>
                  <a:schemeClr val="accent1"/>
                </a:solidFill>
                <a:ea typeface="宋体" pitchFamily="2" charset="-122"/>
              </a:rPr>
              <a:t>The tiger consists of eight subspecies, distinguished by the colour of their coat.</a:t>
            </a:r>
          </a:p>
          <a:p>
            <a:pPr>
              <a:spcBef>
                <a:spcPts val="500"/>
              </a:spcBef>
              <a:spcAft>
                <a:spcPts val="500"/>
              </a:spcAft>
            </a:pPr>
            <a:endParaRPr lang="en-US" altLang="zh-CN" sz="1100" smtClean="0">
              <a:solidFill>
                <a:srgbClr val="777777"/>
              </a:solidFill>
              <a:ea typeface="宋体" pitchFamily="2" charset="-122"/>
            </a:endParaRPr>
          </a:p>
          <a:p>
            <a:pPr>
              <a:spcBef>
                <a:spcPts val="500"/>
              </a:spcBef>
              <a:spcAft>
                <a:spcPts val="500"/>
              </a:spcAft>
            </a:pPr>
            <a:r>
              <a:rPr lang="en-US" altLang="zh-CN" sz="1100" smtClean="0">
                <a:solidFill>
                  <a:srgbClr val="99CC00"/>
                </a:solidFill>
                <a:ea typeface="宋体" pitchFamily="2" charset="-122"/>
              </a:rPr>
              <a:t>The male giant panda stands up to five feet tall, and weighs up to 265 pounds. The female giant panda is smaller and weighs less. </a:t>
            </a:r>
          </a:p>
          <a:p>
            <a:pPr>
              <a:spcBef>
                <a:spcPts val="500"/>
              </a:spcBef>
              <a:spcAft>
                <a:spcPts val="500"/>
              </a:spcAft>
            </a:pPr>
            <a:r>
              <a:rPr lang="en-US" altLang="zh-CN" sz="1100" smtClean="0">
                <a:solidFill>
                  <a:srgbClr val="99CC00"/>
                </a:solidFill>
                <a:ea typeface="宋体" pitchFamily="2" charset="-122"/>
              </a:rPr>
              <a:t>The giant panda is classified as an endangered species due to the fact that it only exists in severely fragmented subpopulations consisting of up to 250 mature adults, and that there has been continuing decline in the area of habitat. </a:t>
            </a:r>
          </a:p>
          <a:p>
            <a:pPr>
              <a:spcBef>
                <a:spcPts val="500"/>
              </a:spcBef>
              <a:spcAft>
                <a:spcPts val="500"/>
              </a:spcAft>
            </a:pPr>
            <a:r>
              <a:rPr lang="en-US" altLang="zh-CN" sz="1100" smtClean="0">
                <a:solidFill>
                  <a:srgbClr val="99CC00"/>
                </a:solidFill>
                <a:ea typeface="宋体" pitchFamily="2" charset="-122"/>
              </a:rPr>
              <a:t>The giant panda feeds mainly on bamboo, even though it is classified as a carnivore.</a:t>
            </a:r>
          </a:p>
          <a:p>
            <a:pPr>
              <a:spcBef>
                <a:spcPts val="500"/>
              </a:spcBef>
              <a:spcAft>
                <a:spcPts val="500"/>
              </a:spcAft>
            </a:pPr>
            <a:r>
              <a:rPr lang="en-US" altLang="zh-CN" sz="1100" smtClean="0">
                <a:ea typeface="宋体" pitchFamily="2" charset="-122"/>
              </a:rPr>
              <a:t>The black rhinoceros grows up to twelve feet long and six feet high. It weighs up to three thousand pounds. </a:t>
            </a:r>
          </a:p>
          <a:p>
            <a:pPr>
              <a:spcBef>
                <a:spcPts val="500"/>
              </a:spcBef>
              <a:spcAft>
                <a:spcPts val="500"/>
              </a:spcAft>
            </a:pPr>
            <a:r>
              <a:rPr lang="en-US" altLang="zh-CN" sz="1100" smtClean="0">
                <a:ea typeface="宋体" pitchFamily="2" charset="-122"/>
              </a:rPr>
              <a:t>The black rhinoceros is classified as a critically endangered species due to a reduction of at least 80% of the black rhinoceros population over the last three generations based on direct observation, an index of abundance, and a decline in area of occupancy. </a:t>
            </a:r>
          </a:p>
          <a:p>
            <a:pPr>
              <a:spcBef>
                <a:spcPts val="500"/>
              </a:spcBef>
              <a:spcAft>
                <a:spcPts val="500"/>
              </a:spcAft>
            </a:pPr>
            <a:r>
              <a:rPr lang="en-US" altLang="zh-CN" sz="1100" smtClean="0">
                <a:ea typeface="宋体" pitchFamily="2" charset="-122"/>
              </a:rPr>
              <a:t>The black rhinoceros is the most aggressive species in the rhinoceros family, and can charge at speeds up to thirty miles per hour.</a:t>
            </a:r>
          </a:p>
          <a:p>
            <a:endParaRPr lang="en-US" altLang="zh-CN" sz="1100" smtClean="0">
              <a:ea typeface="宋体" pitchFamily="2" charset="-122"/>
            </a:endParaRPr>
          </a:p>
        </p:txBody>
      </p:sp>
      <p:pic>
        <p:nvPicPr>
          <p:cNvPr id="7172" name="Picture 6" descr="tigrsnow[1]"/>
          <p:cNvPicPr>
            <a:picLocks noGrp="1" noChangeAspect="1" noChangeArrowheads="1"/>
          </p:cNvPicPr>
          <p:nvPr>
            <p:ph type="clipArt" sz="half" idx="1"/>
          </p:nvPr>
        </p:nvPicPr>
        <p:blipFill>
          <a:blip r:embed="rId2"/>
          <a:srcRect t="3999" b="12000"/>
          <a:stretch>
            <a:fillRect/>
          </a:stretch>
        </p:blipFill>
        <p:spPr>
          <a:xfrm>
            <a:off x="457200" y="1676400"/>
            <a:ext cx="2286000" cy="1600200"/>
          </a:xfrm>
        </p:spPr>
      </p:pic>
      <p:pic>
        <p:nvPicPr>
          <p:cNvPr id="7173" name="Picture 7" descr="panda[1]"/>
          <p:cNvPicPr>
            <a:picLocks noChangeAspect="1" noChangeArrowheads="1"/>
          </p:cNvPicPr>
          <p:nvPr/>
        </p:nvPicPr>
        <p:blipFill>
          <a:blip r:embed="rId3"/>
          <a:srcRect b="9091"/>
          <a:stretch>
            <a:fillRect/>
          </a:stretch>
        </p:blipFill>
        <p:spPr bwMode="auto">
          <a:xfrm>
            <a:off x="457200" y="3352800"/>
            <a:ext cx="2286000" cy="1524000"/>
          </a:xfrm>
          <a:prstGeom prst="rect">
            <a:avLst/>
          </a:prstGeom>
          <a:noFill/>
          <a:ln w="9525">
            <a:noFill/>
            <a:miter lim="800000"/>
            <a:headEnd/>
            <a:tailEnd/>
          </a:ln>
        </p:spPr>
      </p:pic>
      <p:pic>
        <p:nvPicPr>
          <p:cNvPr id="7174" name="Picture 8" descr="rhino[1]"/>
          <p:cNvPicPr>
            <a:picLocks noChangeAspect="1" noChangeArrowheads="1"/>
          </p:cNvPicPr>
          <p:nvPr/>
        </p:nvPicPr>
        <p:blipFill>
          <a:blip r:embed="rId4"/>
          <a:srcRect/>
          <a:stretch>
            <a:fillRect/>
          </a:stretch>
        </p:blipFill>
        <p:spPr bwMode="auto">
          <a:xfrm>
            <a:off x="457200" y="4953000"/>
            <a:ext cx="2286000" cy="1709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zh-CN" sz="2800" b="1" smtClean="0">
                <a:solidFill>
                  <a:srgbClr val="6699FF"/>
                </a:solidFill>
                <a:ea typeface="宋体" pitchFamily="2" charset="-122"/>
              </a:rPr>
              <a:t>Marquesan Kingfisher</a:t>
            </a:r>
            <a:r>
              <a:rPr lang="en-US" altLang="zh-CN" sz="2800" b="1" smtClean="0">
                <a:solidFill>
                  <a:schemeClr val="tx1"/>
                </a:solidFill>
                <a:ea typeface="宋体" pitchFamily="2" charset="-122"/>
              </a:rPr>
              <a:t>,</a:t>
            </a:r>
            <a:r>
              <a:rPr lang="en-US" altLang="zh-CN" sz="2800" smtClean="0">
                <a:solidFill>
                  <a:schemeClr val="tx1"/>
                </a:solidFill>
                <a:ea typeface="宋体" pitchFamily="2" charset="-122"/>
              </a:rPr>
              <a:t/>
            </a:r>
            <a:br>
              <a:rPr lang="en-US" altLang="zh-CN" sz="2800" smtClean="0">
                <a:solidFill>
                  <a:schemeClr val="tx1"/>
                </a:solidFill>
                <a:ea typeface="宋体" pitchFamily="2" charset="-122"/>
              </a:rPr>
            </a:br>
            <a:r>
              <a:rPr lang="en-US" altLang="zh-CN" sz="2800" b="1" smtClean="0">
                <a:solidFill>
                  <a:schemeClr val="hlink"/>
                </a:solidFill>
                <a:ea typeface="宋体" pitchFamily="2" charset="-122"/>
              </a:rPr>
              <a:t>California Condor</a:t>
            </a:r>
            <a:r>
              <a:rPr lang="en-US" altLang="zh-CN" sz="2800" smtClean="0">
                <a:solidFill>
                  <a:schemeClr val="tx1"/>
                </a:solidFill>
                <a:ea typeface="宋体" pitchFamily="2" charset="-122"/>
              </a:rPr>
              <a:t> &amp; </a:t>
            </a:r>
            <a:r>
              <a:rPr lang="en-US" altLang="zh-CN" sz="2800" b="1" smtClean="0">
                <a:solidFill>
                  <a:schemeClr val="accent1"/>
                </a:solidFill>
                <a:ea typeface="宋体" pitchFamily="2" charset="-122"/>
              </a:rPr>
              <a:t>Whooping Crane</a:t>
            </a:r>
            <a:endParaRPr lang="en-US" altLang="zh-CN" b="1" smtClean="0">
              <a:solidFill>
                <a:schemeClr val="bg1"/>
              </a:solidFill>
              <a:ea typeface="宋体" pitchFamily="2" charset="-122"/>
            </a:endParaRPr>
          </a:p>
        </p:txBody>
      </p:sp>
      <p:sp>
        <p:nvSpPr>
          <p:cNvPr id="9219" name="Rectangle 4"/>
          <p:cNvSpPr>
            <a:spLocks noGrp="1" noChangeArrowheads="1"/>
          </p:cNvSpPr>
          <p:nvPr>
            <p:ph type="body" sz="half" idx="2"/>
          </p:nvPr>
        </p:nvSpPr>
        <p:spPr>
          <a:xfrm>
            <a:off x="2514600" y="1885950"/>
            <a:ext cx="5029200" cy="4438650"/>
          </a:xfrm>
        </p:spPr>
        <p:txBody>
          <a:bodyPr/>
          <a:lstStyle/>
          <a:p>
            <a:pPr>
              <a:spcBef>
                <a:spcPts val="500"/>
              </a:spcBef>
              <a:spcAft>
                <a:spcPts val="500"/>
              </a:spcAft>
            </a:pPr>
            <a:r>
              <a:rPr lang="en-US" altLang="zh-CN" sz="1200" smtClean="0">
                <a:solidFill>
                  <a:srgbClr val="6699FF"/>
                </a:solidFill>
                <a:ea typeface="宋体" pitchFamily="2" charset="-122"/>
              </a:rPr>
              <a:t>The marquesan kingfisher is classified as an endangered species due to a severely fragmented population and a projected decline of mature marquesan kingfishers and area and quality of habitat.</a:t>
            </a:r>
          </a:p>
          <a:p>
            <a:pPr>
              <a:spcBef>
                <a:spcPts val="500"/>
              </a:spcBef>
              <a:spcAft>
                <a:spcPts val="500"/>
              </a:spcAft>
            </a:pPr>
            <a:endParaRPr lang="en-US" altLang="zh-CN" sz="2800" smtClean="0">
              <a:ea typeface="宋体" pitchFamily="2" charset="-122"/>
            </a:endParaRPr>
          </a:p>
          <a:p>
            <a:pPr>
              <a:spcBef>
                <a:spcPts val="500"/>
              </a:spcBef>
              <a:spcAft>
                <a:spcPts val="500"/>
              </a:spcAft>
            </a:pPr>
            <a:endParaRPr lang="en-US" altLang="zh-CN" sz="1200" smtClean="0">
              <a:ea typeface="宋体" pitchFamily="2" charset="-122"/>
            </a:endParaRPr>
          </a:p>
          <a:p>
            <a:pPr>
              <a:spcBef>
                <a:spcPts val="500"/>
              </a:spcBef>
              <a:spcAft>
                <a:spcPts val="500"/>
              </a:spcAft>
            </a:pPr>
            <a:r>
              <a:rPr lang="en-US" altLang="zh-CN" sz="1200" smtClean="0">
                <a:solidFill>
                  <a:schemeClr val="hlink"/>
                </a:solidFill>
                <a:ea typeface="宋体" pitchFamily="2" charset="-122"/>
              </a:rPr>
              <a:t>The California condor is classified as a critically endangered species due to an estimated population of less than 50 mature individuals. The California condor can be found in the United States.</a:t>
            </a:r>
          </a:p>
          <a:p>
            <a:pPr>
              <a:spcBef>
                <a:spcPts val="500"/>
              </a:spcBef>
              <a:spcAft>
                <a:spcPts val="500"/>
              </a:spcAft>
            </a:pPr>
            <a:endParaRPr lang="en-US" altLang="zh-CN" sz="1200" smtClean="0">
              <a:ea typeface="宋体" pitchFamily="2" charset="-122"/>
            </a:endParaRPr>
          </a:p>
          <a:p>
            <a:pPr>
              <a:spcBef>
                <a:spcPts val="500"/>
              </a:spcBef>
              <a:spcAft>
                <a:spcPts val="500"/>
              </a:spcAft>
            </a:pPr>
            <a:endParaRPr lang="en-US" altLang="zh-CN" sz="1200" smtClean="0">
              <a:ea typeface="宋体" pitchFamily="2" charset="-122"/>
            </a:endParaRPr>
          </a:p>
          <a:p>
            <a:pPr>
              <a:spcBef>
                <a:spcPts val="500"/>
              </a:spcBef>
              <a:spcAft>
                <a:spcPts val="500"/>
              </a:spcAft>
            </a:pPr>
            <a:r>
              <a:rPr lang="en-US" altLang="zh-CN" sz="1200" smtClean="0">
                <a:solidFill>
                  <a:schemeClr val="accent1"/>
                </a:solidFill>
                <a:ea typeface="宋体" pitchFamily="2" charset="-122"/>
              </a:rPr>
              <a:t>The whooping crane is classified as an endangered species due to an estimated population of less than 250 mature cranes. The whooping crane can be found in Canada and the United States.</a:t>
            </a:r>
          </a:p>
          <a:p>
            <a:pPr>
              <a:spcBef>
                <a:spcPts val="500"/>
              </a:spcBef>
              <a:spcAft>
                <a:spcPts val="500"/>
              </a:spcAft>
            </a:pPr>
            <a:endParaRPr lang="en-US" altLang="zh-CN" sz="1200" smtClean="0">
              <a:ea typeface="宋体" pitchFamily="2" charset="-122"/>
            </a:endParaRPr>
          </a:p>
        </p:txBody>
      </p:sp>
      <p:pic>
        <p:nvPicPr>
          <p:cNvPr id="9220" name="Picture 6" descr="KINGFISHER"/>
          <p:cNvPicPr>
            <a:picLocks noGrp="1" noChangeAspect="1" noChangeArrowheads="1"/>
          </p:cNvPicPr>
          <p:nvPr>
            <p:ph type="clipArt" sz="half" idx="1"/>
          </p:nvPr>
        </p:nvPicPr>
        <p:blipFill>
          <a:blip r:embed="rId2"/>
          <a:srcRect/>
          <a:stretch>
            <a:fillRect/>
          </a:stretch>
        </p:blipFill>
        <p:spPr>
          <a:xfrm>
            <a:off x="152400" y="1752600"/>
            <a:ext cx="2057400" cy="1387475"/>
          </a:xfrm>
        </p:spPr>
      </p:pic>
      <p:pic>
        <p:nvPicPr>
          <p:cNvPr id="9221" name="Picture 7" descr="California-Condor-3408[1]"/>
          <p:cNvPicPr>
            <a:picLocks noChangeAspect="1" noChangeArrowheads="1"/>
          </p:cNvPicPr>
          <p:nvPr/>
        </p:nvPicPr>
        <p:blipFill>
          <a:blip r:embed="rId3"/>
          <a:srcRect/>
          <a:stretch>
            <a:fillRect/>
          </a:stretch>
        </p:blipFill>
        <p:spPr bwMode="auto">
          <a:xfrm>
            <a:off x="228600" y="3276600"/>
            <a:ext cx="2057400" cy="1371600"/>
          </a:xfrm>
          <a:prstGeom prst="rect">
            <a:avLst/>
          </a:prstGeom>
          <a:noFill/>
          <a:ln w="9525">
            <a:noFill/>
            <a:miter lim="800000"/>
            <a:headEnd/>
            <a:tailEnd/>
          </a:ln>
        </p:spPr>
      </p:pic>
      <p:pic>
        <p:nvPicPr>
          <p:cNvPr id="9222" name="Picture 8" descr="Whooping%20Crane[1]"/>
          <p:cNvPicPr>
            <a:picLocks noChangeAspect="1" noChangeArrowheads="1"/>
          </p:cNvPicPr>
          <p:nvPr/>
        </p:nvPicPr>
        <p:blipFill>
          <a:blip r:embed="rId4"/>
          <a:srcRect/>
          <a:stretch>
            <a:fillRect/>
          </a:stretch>
        </p:blipFill>
        <p:spPr bwMode="auto">
          <a:xfrm>
            <a:off x="228600" y="4724400"/>
            <a:ext cx="2057400" cy="165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zh-CN" sz="3000" b="1" smtClean="0">
                <a:solidFill>
                  <a:srgbClr val="6699FF"/>
                </a:solidFill>
                <a:ea typeface="宋体" pitchFamily="2" charset="-122"/>
              </a:rPr>
              <a:t>Hawksbill Sea Turtle</a:t>
            </a:r>
            <a:r>
              <a:rPr lang="en-US" altLang="zh-CN" sz="3000" b="1" smtClean="0">
                <a:ea typeface="宋体" pitchFamily="2" charset="-122"/>
              </a:rPr>
              <a:t>,</a:t>
            </a:r>
            <a:r>
              <a:rPr lang="en-US" altLang="zh-CN" sz="3000" smtClean="0">
                <a:ea typeface="宋体" pitchFamily="2" charset="-122"/>
              </a:rPr>
              <a:t> </a:t>
            </a:r>
            <a:r>
              <a:rPr lang="en-US" altLang="zh-CN" sz="3000" b="1" smtClean="0">
                <a:solidFill>
                  <a:srgbClr val="99CC00"/>
                </a:solidFill>
                <a:ea typeface="宋体" pitchFamily="2" charset="-122"/>
              </a:rPr>
              <a:t>Cuban Boa</a:t>
            </a:r>
            <a:r>
              <a:rPr lang="en-US" altLang="zh-CN" sz="3000" b="1" smtClean="0">
                <a:ea typeface="宋体" pitchFamily="2" charset="-122"/>
              </a:rPr>
              <a:t> </a:t>
            </a:r>
            <a:br>
              <a:rPr lang="en-US" altLang="zh-CN" sz="3000" b="1" smtClean="0">
                <a:ea typeface="宋体" pitchFamily="2" charset="-122"/>
              </a:rPr>
            </a:br>
            <a:r>
              <a:rPr lang="en-US" altLang="zh-CN" sz="3000" b="1" smtClean="0">
                <a:ea typeface="宋体" pitchFamily="2" charset="-122"/>
              </a:rPr>
              <a:t>&amp; </a:t>
            </a:r>
            <a:r>
              <a:rPr lang="en-US" altLang="zh-CN" sz="3000" b="1" smtClean="0">
                <a:solidFill>
                  <a:srgbClr val="FF9900"/>
                </a:solidFill>
                <a:ea typeface="宋体" pitchFamily="2" charset="-122"/>
              </a:rPr>
              <a:t>Chinese Alligator</a:t>
            </a:r>
            <a:r>
              <a:rPr lang="en-US" altLang="zh-CN" sz="3000" b="1" smtClean="0">
                <a:ea typeface="宋体" pitchFamily="2" charset="-122"/>
              </a:rPr>
              <a:t> </a:t>
            </a:r>
            <a:endParaRPr lang="en-US" altLang="zh-CN" b="1" smtClean="0">
              <a:ea typeface="宋体" pitchFamily="2" charset="-122"/>
            </a:endParaRPr>
          </a:p>
        </p:txBody>
      </p:sp>
      <p:sp>
        <p:nvSpPr>
          <p:cNvPr id="11267" name="Rectangle 4"/>
          <p:cNvSpPr>
            <a:spLocks noGrp="1" noChangeArrowheads="1"/>
          </p:cNvSpPr>
          <p:nvPr>
            <p:ph type="body" sz="half" idx="2"/>
          </p:nvPr>
        </p:nvSpPr>
        <p:spPr>
          <a:xfrm>
            <a:off x="2514600" y="1676400"/>
            <a:ext cx="6400800" cy="4743450"/>
          </a:xfrm>
        </p:spPr>
        <p:txBody>
          <a:bodyPr/>
          <a:lstStyle/>
          <a:p>
            <a:pPr>
              <a:spcBef>
                <a:spcPts val="500"/>
              </a:spcBef>
              <a:spcAft>
                <a:spcPts val="500"/>
              </a:spcAft>
            </a:pPr>
            <a:r>
              <a:rPr lang="en-US" altLang="zh-CN" sz="1200" smtClean="0">
                <a:solidFill>
                  <a:srgbClr val="6699FF"/>
                </a:solidFill>
                <a:ea typeface="宋体" pitchFamily="2" charset="-122"/>
              </a:rPr>
              <a:t>It is very difficult to classify how endangered hawksbill turtles are because they are found throughout the world and are migratory. In some places, they may be very scarce, and in others they may thrive. Also, since there is little knowledge of their early population levels, it is very hard to know how much the populations have declined. </a:t>
            </a:r>
          </a:p>
          <a:p>
            <a:pPr>
              <a:spcBef>
                <a:spcPts val="500"/>
              </a:spcBef>
              <a:spcAft>
                <a:spcPts val="500"/>
              </a:spcAft>
            </a:pPr>
            <a:r>
              <a:rPr lang="en-US" altLang="zh-CN" sz="1200" smtClean="0">
                <a:solidFill>
                  <a:srgbClr val="6699FF"/>
                </a:solidFill>
                <a:ea typeface="宋体" pitchFamily="2" charset="-122"/>
              </a:rPr>
              <a:t>Currently (throughout the world), it is illegal to trade hawksbill turtle products. In order to succeed in keeping hawksbill turtles in existence, there must be cooperation among all nations that have hawksbill populations in their waters. </a:t>
            </a:r>
          </a:p>
          <a:p>
            <a:pPr>
              <a:spcBef>
                <a:spcPts val="500"/>
              </a:spcBef>
              <a:spcAft>
                <a:spcPts val="500"/>
              </a:spcAft>
            </a:pPr>
            <a:r>
              <a:rPr lang="en-US" altLang="zh-CN" sz="1200" smtClean="0">
                <a:solidFill>
                  <a:srgbClr val="99CC00"/>
                </a:solidFill>
                <a:ea typeface="宋体" pitchFamily="2" charset="-122"/>
              </a:rPr>
              <a:t>The Cuban boa is an endangered island-dwelling animal. It is found in holes and rock piles and on cultivated land. They are primarily arboreal (living among trees). They can reach a length of 4 m, being one of the larger species of boa of this genus. They may live up to 20 to 30 years.</a:t>
            </a:r>
          </a:p>
          <a:p>
            <a:pPr>
              <a:spcBef>
                <a:spcPts val="500"/>
              </a:spcBef>
              <a:spcAft>
                <a:spcPts val="500"/>
              </a:spcAft>
            </a:pPr>
            <a:r>
              <a:rPr lang="en-US" altLang="zh-CN" sz="1200" smtClean="0">
                <a:solidFill>
                  <a:srgbClr val="99CC00"/>
                </a:solidFill>
                <a:ea typeface="宋体" pitchFamily="2" charset="-122"/>
              </a:rPr>
              <a:t>Living on an island, the Cuban boa is at risk from disturbances (e.g. fire, hunting, cyclones), which can quickly push the species towards extinction. There is an international breeding programme for the species, which is coordinated by Prague Zoo. </a:t>
            </a:r>
          </a:p>
          <a:p>
            <a:pPr>
              <a:spcBef>
                <a:spcPts val="500"/>
              </a:spcBef>
              <a:spcAft>
                <a:spcPts val="500"/>
              </a:spcAft>
            </a:pPr>
            <a:r>
              <a:rPr lang="en-US" altLang="zh-CN" sz="1200" smtClean="0">
                <a:solidFill>
                  <a:srgbClr val="FF9900"/>
                </a:solidFill>
                <a:ea typeface="宋体" pitchFamily="2" charset="-122"/>
              </a:rPr>
              <a:t>The Chinese Alligator is believed that it will become extinct in about fifteen years. At the moment in a area called Anhui in China, are thirteen ponds with only about ten of these actually holding the alligators with any one pond having a max of eleven animals. </a:t>
            </a:r>
          </a:p>
          <a:p>
            <a:pPr>
              <a:spcBef>
                <a:spcPts val="500"/>
              </a:spcBef>
              <a:spcAft>
                <a:spcPts val="500"/>
              </a:spcAft>
            </a:pPr>
            <a:r>
              <a:rPr lang="en-US" altLang="zh-CN" sz="1200" smtClean="0">
                <a:solidFill>
                  <a:srgbClr val="FF9900"/>
                </a:solidFill>
                <a:ea typeface="宋体" pitchFamily="2" charset="-122"/>
              </a:rPr>
              <a:t>This is the animal that provided the much known chinese dragon myth. There is a breeding program setup by biologist and they are protected under the maximum law but they still need international help to secure the habitat and educate the public on these wonderful animals. </a:t>
            </a:r>
          </a:p>
          <a:p>
            <a:pPr>
              <a:spcBef>
                <a:spcPts val="500"/>
              </a:spcBef>
              <a:spcAft>
                <a:spcPts val="500"/>
              </a:spcAft>
            </a:pPr>
            <a:endParaRPr lang="en-US" altLang="zh-CN" sz="1200" smtClean="0">
              <a:ea typeface="宋体" pitchFamily="2" charset="-122"/>
            </a:endParaRPr>
          </a:p>
        </p:txBody>
      </p:sp>
      <p:pic>
        <p:nvPicPr>
          <p:cNvPr id="11268" name="Picture 6" descr="hawksbill[1]"/>
          <p:cNvPicPr>
            <a:picLocks noGrp="1" noChangeAspect="1" noChangeArrowheads="1"/>
          </p:cNvPicPr>
          <p:nvPr>
            <p:ph type="clipArt" sz="half" idx="1"/>
          </p:nvPr>
        </p:nvPicPr>
        <p:blipFill>
          <a:blip r:embed="rId2"/>
          <a:srcRect t="16710" b="3917"/>
          <a:stretch>
            <a:fillRect/>
          </a:stretch>
        </p:blipFill>
        <p:spPr>
          <a:xfrm>
            <a:off x="304800" y="1752600"/>
            <a:ext cx="2133600" cy="1447800"/>
          </a:xfrm>
        </p:spPr>
      </p:pic>
      <p:pic>
        <p:nvPicPr>
          <p:cNvPr id="11269" name="Picture 7" descr="cuban-boa-newborn-bg[1]"/>
          <p:cNvPicPr>
            <a:picLocks noChangeAspect="1" noChangeArrowheads="1"/>
          </p:cNvPicPr>
          <p:nvPr/>
        </p:nvPicPr>
        <p:blipFill>
          <a:blip r:embed="rId3"/>
          <a:srcRect/>
          <a:stretch>
            <a:fillRect/>
          </a:stretch>
        </p:blipFill>
        <p:spPr bwMode="auto">
          <a:xfrm>
            <a:off x="304800" y="3429000"/>
            <a:ext cx="2133600" cy="1601788"/>
          </a:xfrm>
          <a:prstGeom prst="rect">
            <a:avLst/>
          </a:prstGeom>
          <a:noFill/>
          <a:ln w="9525">
            <a:noFill/>
            <a:miter lim="800000"/>
            <a:headEnd/>
            <a:tailEnd/>
          </a:ln>
        </p:spPr>
      </p:pic>
      <p:pic>
        <p:nvPicPr>
          <p:cNvPr id="11270" name="Picture 9" descr="CHINESE ALLIGATOR"/>
          <p:cNvPicPr>
            <a:picLocks noChangeAspect="1" noChangeArrowheads="1"/>
          </p:cNvPicPr>
          <p:nvPr/>
        </p:nvPicPr>
        <p:blipFill>
          <a:blip r:embed="rId4"/>
          <a:srcRect/>
          <a:stretch>
            <a:fillRect/>
          </a:stretch>
        </p:blipFill>
        <p:spPr bwMode="auto">
          <a:xfrm>
            <a:off x="304800" y="5257800"/>
            <a:ext cx="2133600" cy="134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zh-CN" sz="3000" b="1" smtClean="0">
                <a:solidFill>
                  <a:srgbClr val="777777"/>
                </a:solidFill>
                <a:ea typeface="宋体" pitchFamily="2" charset="-122"/>
              </a:rPr>
              <a:t>Chinese </a:t>
            </a:r>
            <a:r>
              <a:rPr lang="en-US" altLang="zh-CN" sz="3000" b="1" smtClean="0">
                <a:solidFill>
                  <a:srgbClr val="6699FF"/>
                </a:solidFill>
                <a:ea typeface="宋体" pitchFamily="2" charset="-122"/>
              </a:rPr>
              <a:t>Paddlefish</a:t>
            </a:r>
            <a:r>
              <a:rPr lang="en-US" altLang="zh-CN" sz="3000" smtClean="0">
                <a:solidFill>
                  <a:schemeClr val="bg1"/>
                </a:solidFill>
                <a:ea typeface="宋体" pitchFamily="2" charset="-122"/>
              </a:rPr>
              <a:t/>
            </a:r>
            <a:br>
              <a:rPr lang="en-US" altLang="zh-CN" sz="3000" smtClean="0">
                <a:solidFill>
                  <a:schemeClr val="bg1"/>
                </a:solidFill>
                <a:ea typeface="宋体" pitchFamily="2" charset="-122"/>
              </a:rPr>
            </a:br>
            <a:r>
              <a:rPr lang="en-US" altLang="zh-CN" sz="3000" b="1" smtClean="0">
                <a:solidFill>
                  <a:srgbClr val="969696"/>
                </a:solidFill>
                <a:ea typeface="宋体" pitchFamily="2" charset="-122"/>
              </a:rPr>
              <a:t>Silver </a:t>
            </a:r>
            <a:r>
              <a:rPr lang="en-US" altLang="zh-CN" sz="3000" b="1" smtClean="0">
                <a:solidFill>
                  <a:srgbClr val="FF9966"/>
                </a:solidFill>
                <a:ea typeface="宋体" pitchFamily="2" charset="-122"/>
              </a:rPr>
              <a:t>Shark</a:t>
            </a:r>
            <a:r>
              <a:rPr lang="en-US" altLang="zh-CN" sz="3000" smtClean="0">
                <a:solidFill>
                  <a:schemeClr val="bg1"/>
                </a:solidFill>
                <a:ea typeface="宋体" pitchFamily="2" charset="-122"/>
              </a:rPr>
              <a:t> </a:t>
            </a:r>
            <a:r>
              <a:rPr lang="en-US" altLang="zh-CN" sz="3000" smtClean="0">
                <a:solidFill>
                  <a:schemeClr val="tx1"/>
                </a:solidFill>
                <a:ea typeface="宋体" pitchFamily="2" charset="-122"/>
              </a:rPr>
              <a:t>&amp; </a:t>
            </a:r>
            <a:r>
              <a:rPr lang="en-US" altLang="zh-CN" sz="3000" b="1" smtClean="0">
                <a:solidFill>
                  <a:srgbClr val="969696"/>
                </a:solidFill>
                <a:ea typeface="宋体" pitchFamily="2" charset="-122"/>
              </a:rPr>
              <a:t>Wild Common Carp</a:t>
            </a:r>
            <a:endParaRPr lang="en-US" altLang="zh-CN" b="1" smtClean="0">
              <a:solidFill>
                <a:schemeClr val="bg1"/>
              </a:solidFill>
              <a:ea typeface="宋体" pitchFamily="2" charset="-122"/>
            </a:endParaRPr>
          </a:p>
        </p:txBody>
      </p:sp>
      <p:sp>
        <p:nvSpPr>
          <p:cNvPr id="13315" name="Rectangle 4"/>
          <p:cNvSpPr>
            <a:spLocks noGrp="1" noChangeArrowheads="1"/>
          </p:cNvSpPr>
          <p:nvPr>
            <p:ph type="body" sz="half" idx="2"/>
          </p:nvPr>
        </p:nvSpPr>
        <p:spPr>
          <a:xfrm>
            <a:off x="3048000" y="1828800"/>
            <a:ext cx="5791200" cy="4724400"/>
          </a:xfrm>
        </p:spPr>
        <p:txBody>
          <a:bodyPr/>
          <a:lstStyle/>
          <a:p>
            <a:pPr>
              <a:spcBef>
                <a:spcPts val="500"/>
              </a:spcBef>
              <a:spcAft>
                <a:spcPts val="500"/>
              </a:spcAft>
            </a:pPr>
            <a:r>
              <a:rPr lang="en-US" altLang="zh-CN" sz="1200" smtClean="0">
                <a:ea typeface="宋体" pitchFamily="2" charset="-122"/>
              </a:rPr>
              <a:t>The Chinese paddlefish is classified as a critically endangered species due to a projected reduction of at least 80% of the Alabama sturgeon population over the next ten years based on levels of exploitation and a decline in area of occupancy.</a:t>
            </a:r>
          </a:p>
          <a:p>
            <a:endParaRPr lang="en-US" altLang="zh-CN" sz="1200" smtClean="0">
              <a:ea typeface="宋体" pitchFamily="2" charset="-122"/>
            </a:endParaRPr>
          </a:p>
          <a:p>
            <a:endParaRPr lang="en-US" altLang="zh-CN" sz="1200" smtClean="0">
              <a:ea typeface="宋体" pitchFamily="2" charset="-122"/>
            </a:endParaRPr>
          </a:p>
          <a:p>
            <a:endParaRPr lang="en-US" altLang="zh-CN" sz="1200" smtClean="0">
              <a:ea typeface="宋体" pitchFamily="2" charset="-122"/>
            </a:endParaRPr>
          </a:p>
          <a:p>
            <a:endParaRPr lang="en-US" altLang="zh-CN" sz="1200" smtClean="0">
              <a:ea typeface="宋体" pitchFamily="2" charset="-122"/>
            </a:endParaRPr>
          </a:p>
          <a:p>
            <a:pPr>
              <a:spcBef>
                <a:spcPts val="500"/>
              </a:spcBef>
              <a:spcAft>
                <a:spcPts val="500"/>
              </a:spcAft>
            </a:pPr>
            <a:r>
              <a:rPr lang="en-US" altLang="zh-CN" sz="1200" smtClean="0">
                <a:ea typeface="宋体" pitchFamily="2" charset="-122"/>
              </a:rPr>
              <a:t>The silver shark, also known as the Bala shark, is classified as an endangered species due to a reduction of at least 50% of the silver shark population over the last ten years based on direct observation and a decline in area of occupancy.</a:t>
            </a:r>
          </a:p>
          <a:p>
            <a:endParaRPr lang="en-US" altLang="zh-CN" sz="1200" smtClean="0">
              <a:ea typeface="宋体" pitchFamily="2" charset="-122"/>
            </a:endParaRPr>
          </a:p>
          <a:p>
            <a:endParaRPr lang="en-US" altLang="zh-CN" sz="1200" smtClean="0">
              <a:ea typeface="宋体" pitchFamily="2" charset="-122"/>
            </a:endParaRPr>
          </a:p>
          <a:p>
            <a:pPr>
              <a:spcBef>
                <a:spcPts val="500"/>
              </a:spcBef>
              <a:spcAft>
                <a:spcPts val="500"/>
              </a:spcAft>
            </a:pPr>
            <a:endParaRPr lang="en-US" altLang="zh-CN" sz="1200" smtClean="0">
              <a:ea typeface="宋体" pitchFamily="2" charset="-122"/>
            </a:endParaRPr>
          </a:p>
          <a:p>
            <a:pPr>
              <a:spcBef>
                <a:spcPts val="500"/>
              </a:spcBef>
              <a:spcAft>
                <a:spcPts val="500"/>
              </a:spcAft>
            </a:pPr>
            <a:r>
              <a:rPr lang="en-US" altLang="zh-CN" sz="1200" smtClean="0">
                <a:ea typeface="宋体" pitchFamily="2" charset="-122"/>
              </a:rPr>
              <a:t>The wild common carp is classified as a critically endangered species due to a projected reduction of at least 80% of its population over the next ten years based on a decline in area of occupancy and introduced pollutants, parasites, or other threats.</a:t>
            </a:r>
          </a:p>
          <a:p>
            <a:endParaRPr lang="en-US" altLang="zh-CN" sz="1200" smtClean="0">
              <a:ea typeface="宋体" pitchFamily="2" charset="-122"/>
            </a:endParaRPr>
          </a:p>
        </p:txBody>
      </p:sp>
      <p:pic>
        <p:nvPicPr>
          <p:cNvPr id="13316" name="Picture 6" descr="PADDLEFISH"/>
          <p:cNvPicPr>
            <a:picLocks noGrp="1" noChangeAspect="1" noChangeArrowheads="1"/>
          </p:cNvPicPr>
          <p:nvPr>
            <p:ph type="clipArt" sz="half" idx="1"/>
          </p:nvPr>
        </p:nvPicPr>
        <p:blipFill>
          <a:blip r:embed="rId3"/>
          <a:srcRect/>
          <a:stretch>
            <a:fillRect/>
          </a:stretch>
        </p:blipFill>
        <p:spPr>
          <a:xfrm>
            <a:off x="381000" y="1804988"/>
            <a:ext cx="2289175" cy="1547812"/>
          </a:xfrm>
        </p:spPr>
      </p:pic>
      <p:pic>
        <p:nvPicPr>
          <p:cNvPr id="13317" name="Picture 7" descr="silver_shark[1]"/>
          <p:cNvPicPr>
            <a:picLocks noChangeAspect="1" noChangeArrowheads="1"/>
          </p:cNvPicPr>
          <p:nvPr/>
        </p:nvPicPr>
        <p:blipFill>
          <a:blip r:embed="rId4"/>
          <a:srcRect/>
          <a:stretch>
            <a:fillRect/>
          </a:stretch>
        </p:blipFill>
        <p:spPr bwMode="auto">
          <a:xfrm>
            <a:off x="381000" y="3429000"/>
            <a:ext cx="2286000" cy="1524000"/>
          </a:xfrm>
          <a:prstGeom prst="rect">
            <a:avLst/>
          </a:prstGeom>
          <a:noFill/>
          <a:ln w="9525">
            <a:noFill/>
            <a:miter lim="800000"/>
            <a:headEnd/>
            <a:tailEnd/>
          </a:ln>
        </p:spPr>
      </p:pic>
      <p:pic>
        <p:nvPicPr>
          <p:cNvPr id="13318" name="Picture 8" descr="COMMON CARP"/>
          <p:cNvPicPr>
            <a:picLocks noChangeAspect="1" noChangeArrowheads="1"/>
          </p:cNvPicPr>
          <p:nvPr/>
        </p:nvPicPr>
        <p:blipFill>
          <a:blip r:embed="rId5"/>
          <a:srcRect/>
          <a:stretch>
            <a:fillRect/>
          </a:stretch>
        </p:blipFill>
        <p:spPr bwMode="auto">
          <a:xfrm>
            <a:off x="381000" y="5032375"/>
            <a:ext cx="2286000" cy="1495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838200" y="685800"/>
            <a:ext cx="7797800" cy="2209800"/>
          </a:xfrm>
        </p:spPr>
        <p:txBody>
          <a:bodyPr/>
          <a:lstStyle/>
          <a:p>
            <a:pPr algn="ctr"/>
            <a:r>
              <a:rPr lang="en-US" sz="9600" dirty="0" smtClean="0"/>
              <a:t>The END</a:t>
            </a:r>
            <a:endParaRPr lang="uk-UA" sz="9600" dirty="0"/>
          </a:p>
        </p:txBody>
      </p:sp>
      <p:pic>
        <p:nvPicPr>
          <p:cNvPr id="30722" name="Picture 2" descr="http://saudimajix.files.wordpress.com/2013/08/logo-saveanimals.jpg"/>
          <p:cNvPicPr>
            <a:picLocks noChangeAspect="1" noChangeArrowheads="1"/>
          </p:cNvPicPr>
          <p:nvPr/>
        </p:nvPicPr>
        <p:blipFill>
          <a:blip r:embed="rId2"/>
          <a:srcRect/>
          <a:stretch>
            <a:fillRect/>
          </a:stretch>
        </p:blipFill>
        <p:spPr bwMode="auto">
          <a:xfrm>
            <a:off x="2209800" y="2743200"/>
            <a:ext cx="5079998" cy="35814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Contemporary Portrait">
  <a:themeElements>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Contemporary Portrait">
      <a:majorFont>
        <a:latin typeface="Arial Black"/>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ontemporary Portrai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ntemporary Portrai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Portrai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Contemporary Portrai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ntemporary Portrai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ntemporary Portrai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333</TotalTime>
  <Words>1150</Words>
  <Application>Microsoft PowerPoint</Application>
  <PresentationFormat>Экран (4:3)</PresentationFormat>
  <Paragraphs>60</Paragraphs>
  <Slides>8</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Contemporary Portrait</vt:lpstr>
      <vt:lpstr>Endangered  Animals</vt:lpstr>
      <vt:lpstr>Asian Elephant &amp; Blue Whale</vt:lpstr>
      <vt:lpstr>Hybrid Spider Monkey &amp; Asiatic Cheetah</vt:lpstr>
      <vt:lpstr>Tiger, Giant Panda &amp;  Black Rhinoceros </vt:lpstr>
      <vt:lpstr>Marquesan Kingfisher, California Condor &amp; Whooping Crane</vt:lpstr>
      <vt:lpstr>Hawksbill Sea Turtle, Cuban Boa  &amp; Chinese Alligator </vt:lpstr>
      <vt:lpstr>Chinese Paddlefish Silver Shark &amp; Wild Common Carp</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Endangered Animals</dc:title>
  <dc:creator>Derren YS Tan</dc:creator>
  <cp:lastModifiedBy>Ольга</cp:lastModifiedBy>
  <cp:revision>21</cp:revision>
  <dcterms:created xsi:type="dcterms:W3CDTF">2007-03-16T03:36:08Z</dcterms:created>
  <dcterms:modified xsi:type="dcterms:W3CDTF">2013-09-30T15:24:24Z</dcterms:modified>
</cp:coreProperties>
</file>