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9747-3C62-48CF-92DE-4E2C68CDA184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933-EA26-43C1-99E5-8AB842EC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99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9747-3C62-48CF-92DE-4E2C68CDA184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933-EA26-43C1-99E5-8AB842EC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69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D7E39747-3C62-48CF-92DE-4E2C68CDA184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C2AF933-EA26-43C1-99E5-8AB842EC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86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9747-3C62-48CF-92DE-4E2C68CDA184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933-EA26-43C1-99E5-8AB842EC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0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E39747-3C62-48CF-92DE-4E2C68CDA184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2AF933-EA26-43C1-99E5-8AB842EC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83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9747-3C62-48CF-92DE-4E2C68CDA184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933-EA26-43C1-99E5-8AB842EC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10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9747-3C62-48CF-92DE-4E2C68CDA184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933-EA26-43C1-99E5-8AB842EC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9747-3C62-48CF-92DE-4E2C68CDA184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933-EA26-43C1-99E5-8AB842EC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77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9747-3C62-48CF-92DE-4E2C68CDA184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933-EA26-43C1-99E5-8AB842EC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55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9747-3C62-48CF-92DE-4E2C68CDA184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933-EA26-43C1-99E5-8AB842EC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82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9747-3C62-48CF-92DE-4E2C68CDA184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933-EA26-43C1-99E5-8AB842EC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9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7E39747-3C62-48CF-92DE-4E2C68CDA184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C2AF933-EA26-43C1-99E5-8AB842EC7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541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Презентація на тему:</a:t>
            </a:r>
            <a:br>
              <a:rPr lang="uk-UA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</a:br>
            <a:r>
              <a:rPr lang="en-US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uk-UA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КОКЛЮШ</a:t>
            </a:r>
            <a:r>
              <a:rPr lang="en-US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”</a:t>
            </a:r>
            <a:endParaRPr lang="ru-RU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5948" y="4336542"/>
            <a:ext cx="11506200" cy="1961388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Comic Sans MS" panose="030F0702030302020204" pitchFamily="66" charset="0"/>
              </a:rPr>
              <a:t>Підготувала</a:t>
            </a:r>
          </a:p>
          <a:p>
            <a:r>
              <a:rPr lang="uk-UA" sz="3200" dirty="0" smtClean="0">
                <a:latin typeface="Comic Sans MS" panose="030F0702030302020204" pitchFamily="66" charset="0"/>
              </a:rPr>
              <a:t>Учениця 10-Б класу</a:t>
            </a:r>
          </a:p>
          <a:p>
            <a:r>
              <a:rPr lang="uk-UA" sz="3200" dirty="0" smtClean="0">
                <a:latin typeface="Comic Sans MS" panose="030F0702030302020204" pitchFamily="66" charset="0"/>
              </a:rPr>
              <a:t>Красноармійського НВК</a:t>
            </a:r>
          </a:p>
          <a:p>
            <a:r>
              <a:rPr lang="uk-UA" sz="3200" dirty="0" smtClean="0">
                <a:latin typeface="Comic Sans MS" panose="030F0702030302020204" pitchFamily="66" charset="0"/>
              </a:rPr>
              <a:t>Шевченко Елліна</a:t>
            </a:r>
            <a:endParaRPr lang="ru-RU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06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22" y="110490"/>
            <a:ext cx="9596438" cy="66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91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3579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atin typeface="Comic Sans MS" panose="030F0702030302020204" pitchFamily="66" charset="0"/>
              </a:rPr>
              <a:t>Режим</a:t>
            </a:r>
            <a:r>
              <a:rPr lang="ru-RU" sz="2400" dirty="0" smtClean="0">
                <a:latin typeface="Comic Sans MS" panose="030F0702030302020204" pitchFamily="66" charset="0"/>
              </a:rPr>
              <a:t> — </a:t>
            </a:r>
            <a:r>
              <a:rPr lang="ru-RU" sz="2400" dirty="0" err="1" smtClean="0">
                <a:latin typeface="Comic Sans MS" panose="030F0702030302020204" pitchFamily="66" charset="0"/>
              </a:rPr>
              <a:t>щадний</a:t>
            </a:r>
            <a:r>
              <a:rPr lang="ru-RU" sz="2400" dirty="0" smtClean="0">
                <a:latin typeface="Comic Sans MS" panose="030F0702030302020204" pitchFamily="66" charset="0"/>
              </a:rPr>
              <a:t> (</a:t>
            </a:r>
            <a:r>
              <a:rPr lang="ru-RU" sz="2400" dirty="0" err="1" smtClean="0">
                <a:latin typeface="Comic Sans MS" panose="030F0702030302020204" pitchFamily="66" charset="0"/>
              </a:rPr>
              <a:t>зменшення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негативних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психоемоційних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навантажень</a:t>
            </a:r>
            <a:r>
              <a:rPr lang="ru-RU" sz="2400" dirty="0" smtClean="0">
                <a:latin typeface="Comic Sans MS" panose="030F0702030302020204" pitchFamily="66" charset="0"/>
              </a:rPr>
              <a:t>) з </a:t>
            </a:r>
            <a:r>
              <a:rPr lang="ru-RU" sz="2400" dirty="0" err="1" smtClean="0">
                <a:latin typeface="Comic Sans MS" panose="030F0702030302020204" pitchFamily="66" charset="0"/>
              </a:rPr>
              <a:t>обов'язковими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індивідуальними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прогулянками</a:t>
            </a:r>
            <a:r>
              <a:rPr lang="ru-RU" sz="24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ru-RU" sz="2400" u="sng" dirty="0" err="1" smtClean="0">
                <a:latin typeface="Comic Sans MS" panose="030F0702030302020204" pitchFamily="66" charset="0"/>
              </a:rPr>
              <a:t>Дієта</a:t>
            </a:r>
            <a:r>
              <a:rPr lang="ru-RU" sz="2400" dirty="0" smtClean="0">
                <a:latin typeface="Comic Sans MS" panose="030F0702030302020204" pitchFamily="66" charset="0"/>
              </a:rPr>
              <a:t> — </a:t>
            </a:r>
            <a:r>
              <a:rPr lang="ru-RU" sz="2400" dirty="0" err="1" smtClean="0">
                <a:latin typeface="Comic Sans MS" panose="030F0702030302020204" pitchFamily="66" charset="0"/>
              </a:rPr>
              <a:t>збагачена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вітамінами</a:t>
            </a:r>
            <a:r>
              <a:rPr lang="ru-RU" sz="2400" dirty="0" smtClean="0">
                <a:latin typeface="Comic Sans MS" panose="030F0702030302020204" pitchFamily="66" charset="0"/>
              </a:rPr>
              <a:t>, </a:t>
            </a:r>
            <a:r>
              <a:rPr lang="ru-RU" sz="2400" dirty="0" err="1" smtClean="0">
                <a:latin typeface="Comic Sans MS" panose="030F0702030302020204" pitchFamily="66" charset="0"/>
              </a:rPr>
              <a:t>що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відповідає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віку</a:t>
            </a:r>
            <a:r>
              <a:rPr lang="ru-RU" sz="2400" dirty="0" smtClean="0">
                <a:latin typeface="Comic Sans MS" panose="030F0702030302020204" pitchFamily="66" charset="0"/>
              </a:rPr>
              <a:t>. </a:t>
            </a:r>
          </a:p>
          <a:p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  </a:t>
            </a:r>
            <a:r>
              <a:rPr lang="ru-RU" sz="2400" dirty="0" err="1" smtClean="0">
                <a:latin typeface="Comic Sans MS" panose="030F0702030302020204" pitchFamily="66" charset="0"/>
              </a:rPr>
              <a:t>Пацієнтів</a:t>
            </a:r>
            <a:r>
              <a:rPr lang="ru-RU" sz="2400" dirty="0" smtClean="0">
                <a:latin typeface="Comic Sans MS" panose="030F0702030302020204" pitchFamily="66" charset="0"/>
              </a:rPr>
              <a:t> з </a:t>
            </a:r>
            <a:r>
              <a:rPr lang="ru-RU" sz="2400" dirty="0" err="1" smtClean="0">
                <a:latin typeface="Comic Sans MS" panose="030F0702030302020204" pitchFamily="66" charset="0"/>
              </a:rPr>
              <a:t>важкими</a:t>
            </a:r>
            <a:r>
              <a:rPr lang="ru-RU" sz="2400" dirty="0" smtClean="0">
                <a:latin typeface="Comic Sans MS" panose="030F0702030302020204" pitchFamily="66" charset="0"/>
              </a:rPr>
              <a:t> формами </a:t>
            </a:r>
            <a:r>
              <a:rPr lang="ru-RU" sz="2400" dirty="0" err="1" smtClean="0">
                <a:latin typeface="Comic Sans MS" panose="030F0702030302020204" pitchFamily="66" charset="0"/>
              </a:rPr>
              <a:t>захворювання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рекомендується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годувати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частіше</a:t>
            </a:r>
            <a:r>
              <a:rPr lang="ru-RU" sz="2400" dirty="0" smtClean="0">
                <a:latin typeface="Comic Sans MS" panose="030F0702030302020204" pitchFamily="66" charset="0"/>
              </a:rPr>
              <a:t> і </a:t>
            </a:r>
            <a:r>
              <a:rPr lang="ru-RU" sz="2400" dirty="0" err="1" smtClean="0">
                <a:latin typeface="Comic Sans MS" panose="030F0702030302020204" pitchFamily="66" charset="0"/>
              </a:rPr>
              <a:t>меншими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порціями</a:t>
            </a:r>
            <a:r>
              <a:rPr lang="ru-RU" sz="2400" dirty="0" smtClean="0">
                <a:latin typeface="Comic Sans MS" panose="030F0702030302020204" pitchFamily="66" charset="0"/>
              </a:rPr>
              <a:t>; </a:t>
            </a:r>
            <a:r>
              <a:rPr lang="ru-RU" sz="2400" dirty="0" err="1" smtClean="0">
                <a:latin typeface="Comic Sans MS" panose="030F0702030302020204" pitchFamily="66" charset="0"/>
              </a:rPr>
              <a:t>після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блювоти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дітей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догодовують</a:t>
            </a:r>
            <a:r>
              <a:rPr lang="ru-RU" sz="2400" dirty="0" smtClean="0">
                <a:latin typeface="Comic Sans MS" panose="030F0702030302020204" pitchFamily="66" charset="0"/>
              </a:rPr>
              <a:t>.</a:t>
            </a:r>
          </a:p>
          <a:p>
            <a:endParaRPr lang="ru-RU" sz="2400" b="1" u="sng" dirty="0" smtClean="0">
              <a:latin typeface="Comic Sans MS" panose="030F0702030302020204" pitchFamily="66" charset="0"/>
            </a:endParaRPr>
          </a:p>
          <a:p>
            <a:endParaRPr lang="ru-RU" sz="2400" b="1" u="sng" dirty="0">
              <a:latin typeface="Comic Sans MS" panose="030F0702030302020204" pitchFamily="66" charset="0"/>
            </a:endParaRPr>
          </a:p>
          <a:p>
            <a:endParaRPr lang="ru-RU" sz="2400" b="1" u="sng" dirty="0" smtClean="0">
              <a:latin typeface="Comic Sans MS" panose="030F0702030302020204" pitchFamily="66" charset="0"/>
            </a:endParaRPr>
          </a:p>
          <a:p>
            <a:endParaRPr lang="ru-RU" sz="2400" b="1" u="sng" dirty="0">
              <a:latin typeface="Comic Sans MS" panose="030F0702030302020204" pitchFamily="66" charset="0"/>
            </a:endParaRPr>
          </a:p>
          <a:p>
            <a:endParaRPr lang="ru-RU" sz="2400" b="1" u="sng" dirty="0" smtClean="0">
              <a:latin typeface="Comic Sans MS" panose="030F0702030302020204" pitchFamily="66" charset="0"/>
            </a:endParaRPr>
          </a:p>
          <a:p>
            <a:endParaRPr lang="ru-RU" sz="2400" b="1" u="sng" dirty="0">
              <a:latin typeface="Comic Sans MS" panose="030F0702030302020204" pitchFamily="66" charset="0"/>
            </a:endParaRPr>
          </a:p>
          <a:p>
            <a:endParaRPr lang="ru-RU" sz="2400" b="1" u="sng" dirty="0" smtClean="0">
              <a:latin typeface="Comic Sans MS" panose="030F0702030302020204" pitchFamily="66" charset="0"/>
            </a:endParaRPr>
          </a:p>
          <a:p>
            <a:endParaRPr lang="ru-RU" sz="2400" b="1" u="sng" dirty="0" smtClean="0">
              <a:latin typeface="Comic Sans MS" panose="030F0702030302020204" pitchFamily="66" charset="0"/>
            </a:endParaRPr>
          </a:p>
          <a:p>
            <a:r>
              <a:rPr lang="ru-RU" sz="2400" b="1" u="sng" dirty="0" err="1" smtClean="0">
                <a:latin typeface="Comic Sans MS" panose="030F0702030302020204" pitchFamily="66" charset="0"/>
              </a:rPr>
              <a:t>Етіотропна</a:t>
            </a:r>
            <a:r>
              <a:rPr lang="ru-RU" sz="2400" b="1" u="sng" dirty="0" smtClean="0">
                <a:latin typeface="Comic Sans MS" panose="030F0702030302020204" pitchFamily="66" charset="0"/>
              </a:rPr>
              <a:t> </a:t>
            </a:r>
            <a:r>
              <a:rPr lang="ru-RU" sz="2400" b="1" u="sng" dirty="0" err="1" smtClean="0">
                <a:latin typeface="Comic Sans MS" panose="030F0702030302020204" pitchFamily="66" charset="0"/>
              </a:rPr>
              <a:t>терапія</a:t>
            </a:r>
            <a:r>
              <a:rPr lang="ru-RU" sz="2400" b="1" u="sng" dirty="0" smtClean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— </a:t>
            </a:r>
            <a:r>
              <a:rPr lang="ru-RU" sz="2400" dirty="0" err="1" smtClean="0">
                <a:latin typeface="Comic Sans MS" panose="030F0702030302020204" pitchFamily="66" charset="0"/>
              </a:rPr>
              <a:t>призначення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антибіотиків</a:t>
            </a:r>
            <a:r>
              <a:rPr lang="ru-RU" sz="2400" dirty="0" smtClean="0">
                <a:latin typeface="Comic Sans MS" panose="030F0702030302020204" pitchFamily="66" charset="0"/>
              </a:rPr>
              <a:t>. </a:t>
            </a:r>
            <a:r>
              <a:rPr lang="ru-RU" sz="2400" dirty="0" err="1" smtClean="0">
                <a:latin typeface="Comic Sans MS" panose="030F0702030302020204" pitchFamily="66" charset="0"/>
              </a:rPr>
              <a:t>Якщо</a:t>
            </a:r>
            <a:r>
              <a:rPr lang="ru-RU" sz="2400" dirty="0" smtClean="0">
                <a:latin typeface="Comic Sans MS" panose="030F0702030302020204" pitchFamily="66" charset="0"/>
              </a:rPr>
              <a:t> кашель </a:t>
            </a:r>
            <a:r>
              <a:rPr lang="ru-RU" sz="2400" dirty="0" err="1" smtClean="0">
                <a:latin typeface="Comic Sans MS" panose="030F0702030302020204" pitchFamily="66" charset="0"/>
              </a:rPr>
              <a:t>зберігається</a:t>
            </a:r>
            <a:r>
              <a:rPr lang="ru-RU" sz="2400" dirty="0" smtClean="0">
                <a:latin typeface="Comic Sans MS" panose="030F0702030302020204" pitchFamily="66" charset="0"/>
              </a:rPr>
              <a:t> — то подальше </a:t>
            </a:r>
            <a:r>
              <a:rPr lang="ru-RU" sz="2400" dirty="0" err="1" smtClean="0">
                <a:latin typeface="Comic Sans MS" panose="030F0702030302020204" pitchFamily="66" charset="0"/>
              </a:rPr>
              <a:t>застосування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антибіотиків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недоцільно</a:t>
            </a:r>
            <a:r>
              <a:rPr lang="ru-RU" sz="24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ru-RU" sz="2400" b="1" u="sng" dirty="0" err="1" smtClean="0">
                <a:latin typeface="Comic Sans MS" panose="030F0702030302020204" pitchFamily="66" charset="0"/>
              </a:rPr>
              <a:t>Патогенетична</a:t>
            </a:r>
            <a:r>
              <a:rPr lang="ru-RU" sz="2400" b="1" u="sng" dirty="0" smtClean="0">
                <a:latin typeface="Comic Sans MS" panose="030F0702030302020204" pitchFamily="66" charset="0"/>
              </a:rPr>
              <a:t> </a:t>
            </a:r>
            <a:r>
              <a:rPr lang="ru-RU" sz="2400" b="1" u="sng" dirty="0" err="1" smtClean="0">
                <a:latin typeface="Comic Sans MS" panose="030F0702030302020204" pitchFamily="66" charset="0"/>
              </a:rPr>
              <a:t>терапія</a:t>
            </a:r>
            <a:r>
              <a:rPr lang="ru-RU" sz="2400" b="1" u="sng" dirty="0" smtClean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— </a:t>
            </a:r>
            <a:r>
              <a:rPr lang="ru-RU" sz="2400" dirty="0" err="1" smtClean="0">
                <a:latin typeface="Comic Sans MS" panose="030F0702030302020204" pitchFamily="66" charset="0"/>
              </a:rPr>
              <a:t>протисудомні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препарати</a:t>
            </a:r>
            <a:r>
              <a:rPr lang="ru-RU" sz="2400" dirty="0" smtClean="0">
                <a:latin typeface="Comic Sans MS" panose="030F0702030302020204" pitchFamily="66" charset="0"/>
              </a:rPr>
              <a:t>, </a:t>
            </a:r>
            <a:r>
              <a:rPr lang="ru-RU" sz="2400" dirty="0" err="1" smtClean="0">
                <a:latin typeface="Comic Sans MS" panose="030F0702030302020204" pitchFamily="66" charset="0"/>
              </a:rPr>
              <a:t>заспокійливі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засоби</a:t>
            </a:r>
            <a:r>
              <a:rPr lang="ru-RU" sz="24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ru-RU" sz="2400" b="1" u="sng" dirty="0" smtClean="0">
                <a:latin typeface="Comic Sans MS" panose="030F0702030302020204" pitchFamily="66" charset="0"/>
              </a:rPr>
              <a:t>Симптоматична </a:t>
            </a:r>
            <a:r>
              <a:rPr lang="ru-RU" sz="2400" b="1" u="sng" dirty="0" err="1" smtClean="0">
                <a:latin typeface="Comic Sans MS" panose="030F0702030302020204" pitchFamily="66" charset="0"/>
              </a:rPr>
              <a:t>терапія</a:t>
            </a:r>
            <a:r>
              <a:rPr lang="ru-RU" sz="2400" b="1" u="sng" dirty="0" smtClean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— </a:t>
            </a:r>
            <a:r>
              <a:rPr lang="ru-RU" sz="2400" dirty="0" err="1" smtClean="0">
                <a:latin typeface="Comic Sans MS" panose="030F0702030302020204" pitchFamily="66" charset="0"/>
              </a:rPr>
              <a:t>відсмоктування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слизу</a:t>
            </a:r>
            <a:r>
              <a:rPr lang="ru-RU" sz="2400" dirty="0" smtClean="0">
                <a:latin typeface="Comic Sans MS" panose="030F0702030302020204" pitchFamily="66" charset="0"/>
              </a:rPr>
              <a:t> з </a:t>
            </a:r>
            <a:r>
              <a:rPr lang="ru-RU" sz="2400" dirty="0" err="1" smtClean="0">
                <a:latin typeface="Comic Sans MS" panose="030F0702030302020204" pitchFamily="66" charset="0"/>
              </a:rPr>
              <a:t>верхніх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дихальних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шляхів</a:t>
            </a:r>
            <a:r>
              <a:rPr lang="ru-RU" sz="2400" dirty="0" smtClean="0">
                <a:latin typeface="Comic Sans MS" panose="030F0702030302020204" pitchFamily="66" charset="0"/>
              </a:rPr>
              <a:t>, </a:t>
            </a:r>
            <a:r>
              <a:rPr lang="ru-RU" sz="2400" dirty="0" err="1" smtClean="0">
                <a:latin typeface="Comic Sans MS" panose="030F0702030302020204" pitchFamily="66" charset="0"/>
              </a:rPr>
              <a:t>аерозольтерапія</a:t>
            </a:r>
            <a:r>
              <a:rPr lang="ru-RU" sz="2400" dirty="0" smtClean="0">
                <a:latin typeface="Comic Sans MS" panose="030F0702030302020204" pitchFamily="66" charset="0"/>
              </a:rPr>
              <a:t>, </a:t>
            </a:r>
            <a:r>
              <a:rPr lang="ru-RU" sz="2400" dirty="0" err="1" smtClean="0">
                <a:latin typeface="Comic Sans MS" panose="030F0702030302020204" pitchFamily="66" charset="0"/>
              </a:rPr>
              <a:t>фізіотерапія</a:t>
            </a:r>
            <a:r>
              <a:rPr lang="ru-RU" sz="2400" dirty="0" smtClean="0">
                <a:latin typeface="Comic Sans MS" panose="030F0702030302020204" pitchFamily="66" charset="0"/>
              </a:rPr>
              <a:t>, </a:t>
            </a:r>
            <a:r>
              <a:rPr lang="ru-RU" sz="2400" dirty="0" err="1" smtClean="0">
                <a:latin typeface="Comic Sans MS" panose="030F0702030302020204" pitchFamily="66" charset="0"/>
              </a:rPr>
              <a:t>масаж</a:t>
            </a:r>
            <a:r>
              <a:rPr lang="ru-RU" sz="2400" dirty="0" smtClean="0">
                <a:latin typeface="Comic Sans MS" panose="030F0702030302020204" pitchFamily="66" charset="0"/>
              </a:rPr>
              <a:t>, </a:t>
            </a:r>
            <a:r>
              <a:rPr lang="ru-RU" sz="2400" dirty="0" err="1" smtClean="0">
                <a:latin typeface="Comic Sans MS" panose="030F0702030302020204" pitchFamily="66" charset="0"/>
              </a:rPr>
              <a:t>дихальна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гімнастика</a:t>
            </a:r>
            <a:r>
              <a:rPr lang="ru-RU" sz="2400" dirty="0" smtClean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030" y="1928685"/>
            <a:ext cx="3455670" cy="26050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42" y="1928685"/>
            <a:ext cx="4071938" cy="278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10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00150" y="891540"/>
            <a:ext cx="110756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Дякую</a:t>
            </a:r>
            <a:r>
              <a:rPr lang="ru-RU" sz="15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 за </a:t>
            </a:r>
          </a:p>
          <a:p>
            <a:r>
              <a:rPr lang="ru-RU" sz="15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5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ru-RU" sz="15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увагу</a:t>
            </a:r>
            <a:r>
              <a:rPr lang="ru-RU" sz="15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!!!</a:t>
            </a:r>
            <a:endParaRPr lang="ru-RU" sz="15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949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cap="non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Коклю́ш</a:t>
            </a:r>
            <a:r>
              <a:rPr lang="ru-RU" sz="8000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u-RU" sz="8000" b="1" cap="non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кашлю́к</a:t>
            </a:r>
            <a:endParaRPr lang="ru-RU" sz="8000" b="1" cap="non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92936"/>
            <a:ext cx="8058150" cy="50650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Comic Sans MS" panose="030F0702030302020204" pitchFamily="66" charset="0"/>
              </a:rPr>
              <a:t> </a:t>
            </a:r>
            <a:r>
              <a:rPr lang="ru-RU" sz="4000" dirty="0" err="1">
                <a:latin typeface="Comic Sans MS" panose="030F0702030302020204" pitchFamily="66" charset="0"/>
              </a:rPr>
              <a:t>гостра</a:t>
            </a:r>
            <a:r>
              <a:rPr lang="ru-RU" sz="4000" dirty="0">
                <a:latin typeface="Comic Sans MS" panose="030F0702030302020204" pitchFamily="66" charset="0"/>
              </a:rPr>
              <a:t> </a:t>
            </a:r>
            <a:r>
              <a:rPr lang="ru-RU" sz="4000" dirty="0" err="1">
                <a:latin typeface="Comic Sans MS" panose="030F0702030302020204" pitchFamily="66" charset="0"/>
              </a:rPr>
              <a:t>антропонозна</a:t>
            </a:r>
            <a:r>
              <a:rPr lang="ru-RU" sz="4000" dirty="0">
                <a:latin typeface="Comic Sans MS" panose="030F0702030302020204" pitchFamily="66" charset="0"/>
              </a:rPr>
              <a:t> </a:t>
            </a:r>
            <a:r>
              <a:rPr lang="ru-RU" sz="4000" dirty="0" err="1">
                <a:latin typeface="Comic Sans MS" panose="030F0702030302020204" pitchFamily="66" charset="0"/>
              </a:rPr>
              <a:t>повітряно-краплинна</a:t>
            </a:r>
            <a:r>
              <a:rPr lang="ru-RU" sz="4000" dirty="0">
                <a:latin typeface="Comic Sans MS" panose="030F0702030302020204" pitchFamily="66" charset="0"/>
              </a:rPr>
              <a:t> </a:t>
            </a:r>
            <a:r>
              <a:rPr lang="ru-RU" sz="4000" dirty="0" err="1">
                <a:latin typeface="Comic Sans MS" panose="030F0702030302020204" pitchFamily="66" charset="0"/>
              </a:rPr>
              <a:t>бактерійна</a:t>
            </a:r>
            <a:r>
              <a:rPr lang="ru-RU" sz="4000" dirty="0">
                <a:latin typeface="Comic Sans MS" panose="030F0702030302020204" pitchFamily="66" charset="0"/>
              </a:rPr>
              <a:t> </a:t>
            </a:r>
            <a:r>
              <a:rPr lang="ru-RU" sz="4000" dirty="0" err="1">
                <a:latin typeface="Comic Sans MS" panose="030F0702030302020204" pitchFamily="66" charset="0"/>
              </a:rPr>
              <a:t>інфекційна</a:t>
            </a:r>
            <a:r>
              <a:rPr lang="ru-RU" sz="4000" dirty="0">
                <a:latin typeface="Comic Sans MS" panose="030F0702030302020204" pitchFamily="66" charset="0"/>
              </a:rPr>
              <a:t> хвороба, </a:t>
            </a:r>
            <a:r>
              <a:rPr lang="ru-RU" sz="4000" dirty="0" err="1">
                <a:latin typeface="Comic Sans MS" panose="030F0702030302020204" pitchFamily="66" charset="0"/>
              </a:rPr>
              <a:t>найбільш</a:t>
            </a:r>
            <a:r>
              <a:rPr lang="ru-RU" sz="4000" dirty="0">
                <a:latin typeface="Comic Sans MS" panose="030F0702030302020204" pitchFamily="66" charset="0"/>
              </a:rPr>
              <a:t> характерною </a:t>
            </a:r>
            <a:r>
              <a:rPr lang="ru-RU" sz="4000" dirty="0" err="1">
                <a:latin typeface="Comic Sans MS" panose="030F0702030302020204" pitchFamily="66" charset="0"/>
              </a:rPr>
              <a:t>ознакою</a:t>
            </a:r>
            <a:r>
              <a:rPr lang="ru-RU" sz="4000" dirty="0">
                <a:latin typeface="Comic Sans MS" panose="030F0702030302020204" pitchFamily="66" charset="0"/>
              </a:rPr>
              <a:t> </a:t>
            </a:r>
            <a:r>
              <a:rPr lang="ru-RU" sz="4000" dirty="0" err="1">
                <a:latin typeface="Comic Sans MS" panose="030F0702030302020204" pitchFamily="66" charset="0"/>
              </a:rPr>
              <a:t>якої</a:t>
            </a:r>
            <a:r>
              <a:rPr lang="ru-RU" sz="4000" dirty="0">
                <a:latin typeface="Comic Sans MS" panose="030F0702030302020204" pitchFamily="66" charset="0"/>
              </a:rPr>
              <a:t> є </a:t>
            </a:r>
            <a:r>
              <a:rPr lang="ru-RU" sz="4000" dirty="0" err="1">
                <a:latin typeface="Comic Sans MS" panose="030F0702030302020204" pitchFamily="66" charset="0"/>
              </a:rPr>
              <a:t>нападоподібний</a:t>
            </a:r>
            <a:r>
              <a:rPr lang="ru-RU" sz="4000" dirty="0">
                <a:latin typeface="Comic Sans MS" panose="030F0702030302020204" pitchFamily="66" charset="0"/>
              </a:rPr>
              <a:t> </a:t>
            </a:r>
            <a:r>
              <a:rPr lang="ru-RU" sz="4000" dirty="0" err="1">
                <a:latin typeface="Comic Sans MS" panose="030F0702030302020204" pitchFamily="66" charset="0"/>
              </a:rPr>
              <a:t>спазматичний</a:t>
            </a:r>
            <a:r>
              <a:rPr lang="ru-RU" sz="4000" dirty="0">
                <a:latin typeface="Comic Sans MS" panose="030F0702030302020204" pitchFamily="66" charset="0"/>
              </a:rPr>
              <a:t> </a:t>
            </a:r>
            <a:r>
              <a:rPr lang="ru-RU" sz="4000" b="1" dirty="0">
                <a:latin typeface="Comic Sans MS" panose="030F0702030302020204" pitchFamily="66" charset="0"/>
              </a:rPr>
              <a:t>кашель.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150" y="1571625"/>
            <a:ext cx="4002742" cy="510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26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4176"/>
            <a:ext cx="12192000" cy="1508760"/>
          </a:xfrm>
        </p:spPr>
        <p:txBody>
          <a:bodyPr>
            <a:normAutofit/>
          </a:bodyPr>
          <a:lstStyle/>
          <a:p>
            <a:r>
              <a:rPr lang="ru-RU" sz="60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Причини і </a:t>
            </a:r>
            <a:r>
              <a:rPr lang="ru-RU" sz="6000" b="1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поширення</a:t>
            </a:r>
            <a:r>
              <a:rPr lang="ru-RU" sz="60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6000" b="1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хвороби</a:t>
            </a:r>
            <a:endParaRPr lang="ru-RU" sz="6000" b="1" cap="non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7681" y="1791362"/>
            <a:ext cx="7806690" cy="50650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 err="1">
                <a:latin typeface="Comic Sans MS" panose="030F0702030302020204" pitchFamily="66" charset="0"/>
              </a:rPr>
              <a:t>Збудник</a:t>
            </a:r>
            <a:r>
              <a:rPr lang="ru-RU" sz="2400" dirty="0">
                <a:latin typeface="Comic Sans MS" panose="030F0702030302020204" pitchFamily="66" charset="0"/>
              </a:rPr>
              <a:t> коклюшу — </a:t>
            </a:r>
            <a:r>
              <a:rPr lang="ru-RU" sz="2400" b="1" dirty="0" err="1">
                <a:latin typeface="Comic Sans MS" panose="030F0702030302020204" pitchFamily="66" charset="0"/>
              </a:rPr>
              <a:t>паличка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Борде-Жанґу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dirty="0">
                <a:latin typeface="Comic Sans MS" panose="030F0702030302020204" pitchFamily="66" charset="0"/>
              </a:rPr>
              <a:t>-</a:t>
            </a:r>
            <a:r>
              <a:rPr lang="ru-RU" sz="2400" dirty="0" err="1" smtClean="0">
                <a:latin typeface="Comic Sans MS" panose="030F0702030302020204" pitchFamily="66" charset="0"/>
              </a:rPr>
              <a:t>вперше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її</a:t>
            </a:r>
            <a:r>
              <a:rPr lang="ru-RU" sz="2400" dirty="0">
                <a:latin typeface="Comic Sans MS" panose="030F0702030302020204" pitchFamily="66" charset="0"/>
              </a:rPr>
              <a:t> описали в 1906 </a:t>
            </a:r>
            <a:r>
              <a:rPr lang="ru-RU" sz="2400" dirty="0" err="1">
                <a:latin typeface="Comic Sans MS" panose="030F0702030302020204" pitchFamily="66" charset="0"/>
              </a:rPr>
              <a:t>році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err="1">
                <a:latin typeface="Comic Sans MS" panose="030F0702030302020204" pitchFamily="66" charset="0"/>
              </a:rPr>
              <a:t>Інфекція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передається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крапельним</a:t>
            </a:r>
            <a:r>
              <a:rPr lang="ru-RU" sz="2400" dirty="0">
                <a:latin typeface="Comic Sans MS" panose="030F0702030302020204" pitchFamily="66" charset="0"/>
              </a:rPr>
              <a:t> шляхом при </a:t>
            </a:r>
            <a:r>
              <a:rPr lang="ru-RU" sz="2400" dirty="0" err="1">
                <a:latin typeface="Comic Sans MS" panose="030F0702030302020204" pitchFamily="66" charset="0"/>
              </a:rPr>
              <a:t>кашлі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чханні</a:t>
            </a:r>
            <a:r>
              <a:rPr lang="ru-RU" sz="2400" dirty="0">
                <a:latin typeface="Comic Sans MS" panose="030F0702030302020204" pitchFamily="66" charset="0"/>
              </a:rPr>
              <a:t> хворого. 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err="1" smtClean="0">
                <a:latin typeface="Comic Sans MS" panose="030F0702030302020204" pitchFamily="66" charset="0"/>
              </a:rPr>
              <a:t>Контагіозність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>
                <a:latin typeface="Comic Sans MS" panose="030F0702030302020204" pitchFamily="66" charset="0"/>
              </a:rPr>
              <a:t>(</a:t>
            </a:r>
            <a:r>
              <a:rPr lang="ru-RU" sz="2400" dirty="0" err="1">
                <a:latin typeface="Comic Sans MS" panose="030F0702030302020204" pitchFamily="66" charset="0"/>
              </a:rPr>
              <a:t>імовірність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зараження</a:t>
            </a:r>
            <a:r>
              <a:rPr lang="ru-RU" sz="2400" dirty="0">
                <a:latin typeface="Comic Sans MS" panose="030F0702030302020204" pitchFamily="66" charset="0"/>
              </a:rPr>
              <a:t> при </a:t>
            </a:r>
            <a:r>
              <a:rPr lang="ru-RU" sz="2400" dirty="0" err="1">
                <a:latin typeface="Comic Sans MS" panose="030F0702030302020204" pitchFamily="66" charset="0"/>
              </a:rPr>
              <a:t>контакті</a:t>
            </a:r>
            <a:r>
              <a:rPr lang="ru-RU" sz="2400" dirty="0">
                <a:latin typeface="Comic Sans MS" panose="030F0702030302020204" pitchFamily="66" charset="0"/>
              </a:rPr>
              <a:t> з </a:t>
            </a:r>
            <a:r>
              <a:rPr lang="ru-RU" sz="2400" dirty="0" err="1">
                <a:latin typeface="Comic Sans MS" panose="030F0702030302020204" pitchFamily="66" charset="0"/>
              </a:rPr>
              <a:t>хворим</a:t>
            </a:r>
            <a:r>
              <a:rPr lang="ru-RU" sz="2400" dirty="0">
                <a:latin typeface="Comic Sans MS" panose="030F0702030302020204" pitchFamily="66" charset="0"/>
              </a:rPr>
              <a:t>) є </a:t>
            </a:r>
            <a:r>
              <a:rPr lang="ru-RU" sz="2400" dirty="0" err="1">
                <a:latin typeface="Comic Sans MS" panose="030F0702030302020204" pitchFamily="66" charset="0"/>
              </a:rPr>
              <a:t>дуже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високою</a:t>
            </a:r>
            <a:r>
              <a:rPr lang="ru-RU" sz="2400" dirty="0">
                <a:latin typeface="Comic Sans MS" panose="030F0702030302020204" pitchFamily="66" charset="0"/>
              </a:rPr>
              <a:t> — становить до 90%.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Comic Sans MS" panose="030F0702030302020204" pitchFamily="66" charset="0"/>
              </a:rPr>
              <a:t>Коклюш </a:t>
            </a:r>
            <a:r>
              <a:rPr lang="ru-RU" sz="2400" dirty="0" err="1">
                <a:latin typeface="Comic Sans MS" panose="030F0702030302020204" pitchFamily="66" charset="0"/>
              </a:rPr>
              <a:t>традиційно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вважається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дитячою</a:t>
            </a:r>
            <a:r>
              <a:rPr lang="ru-RU" sz="2400" dirty="0">
                <a:latin typeface="Comic Sans MS" panose="030F0702030302020204" pitchFamily="66" charset="0"/>
              </a:rPr>
              <a:t> хворобою (</a:t>
            </a:r>
            <a:r>
              <a:rPr lang="ru-RU" sz="2400" dirty="0" err="1">
                <a:latin typeface="Comic Sans MS" panose="030F0702030302020204" pitchFamily="66" charset="0"/>
              </a:rPr>
              <a:t>бл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половини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усіх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випадків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припадає</a:t>
            </a:r>
            <a:r>
              <a:rPr lang="ru-RU" sz="2400" dirty="0">
                <a:latin typeface="Comic Sans MS" panose="030F0702030302020204" pitchFamily="66" charset="0"/>
              </a:rPr>
              <a:t> на </a:t>
            </a:r>
            <a:r>
              <a:rPr lang="ru-RU" sz="2400" dirty="0" err="1">
                <a:latin typeface="Comic Sans MS" panose="030F0702030302020204" pitchFamily="66" charset="0"/>
              </a:rPr>
              <a:t>дітей</a:t>
            </a:r>
            <a:r>
              <a:rPr lang="ru-RU" sz="2400" dirty="0">
                <a:latin typeface="Comic Sans MS" panose="030F0702030302020204" pitchFamily="66" charset="0"/>
              </a:rPr>
              <a:t> до 2 </a:t>
            </a:r>
            <a:r>
              <a:rPr lang="ru-RU" sz="2400" dirty="0" err="1">
                <a:latin typeface="Comic Sans MS" panose="030F0702030302020204" pitchFamily="66" charset="0"/>
              </a:rPr>
              <a:t>років</a:t>
            </a:r>
            <a:r>
              <a:rPr lang="ru-RU" sz="2400" dirty="0">
                <a:latin typeface="Comic Sans MS" panose="030F0702030302020204" pitchFamily="66" charset="0"/>
              </a:rPr>
              <a:t>). 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Comic Sans MS" panose="030F0702030302020204" pitchFamily="66" charset="0"/>
              </a:rPr>
              <a:t>У </a:t>
            </a:r>
            <a:r>
              <a:rPr lang="ru-RU" sz="2400" dirty="0">
                <a:latin typeface="Comic Sans MS" panose="030F0702030302020204" pitchFamily="66" charset="0"/>
              </a:rPr>
              <a:t>1937 </a:t>
            </a:r>
            <a:r>
              <a:rPr lang="ru-RU" sz="2400" dirty="0" err="1">
                <a:latin typeface="Comic Sans MS" panose="030F0702030302020204" pitchFamily="66" charset="0"/>
              </a:rPr>
              <a:t>році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було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досліджено</a:t>
            </a:r>
            <a:r>
              <a:rPr lang="ru-RU" sz="2400" dirty="0">
                <a:latin typeface="Comic Sans MS" panose="030F0702030302020204" pitchFamily="66" charset="0"/>
              </a:rPr>
              <a:t> й </a:t>
            </a:r>
            <a:r>
              <a:rPr lang="ru-RU" sz="2400" dirty="0" err="1">
                <a:latin typeface="Comic Sans MS" panose="030F0702030302020204" pitchFamily="66" charset="0"/>
              </a:rPr>
              <a:t>виділено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мікроб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подібний</a:t>
            </a:r>
            <a:r>
              <a:rPr lang="ru-RU" sz="2400" dirty="0">
                <a:latin typeface="Comic Sans MS" panose="030F0702030302020204" pitchFamily="66" charset="0"/>
              </a:rPr>
              <a:t> за природою на </a:t>
            </a:r>
            <a:r>
              <a:rPr lang="ru-RU" sz="2400" dirty="0" err="1">
                <a:latin typeface="Comic Sans MS" panose="030F0702030302020204" pitchFamily="66" charset="0"/>
              </a:rPr>
              <a:t>паличку</a:t>
            </a:r>
            <a:r>
              <a:rPr lang="ru-RU" sz="2400" dirty="0">
                <a:latin typeface="Comic Sans MS" panose="030F0702030302020204" pitchFamily="66" charset="0"/>
              </a:rPr>
              <a:t> коклюшу — </a:t>
            </a:r>
            <a:r>
              <a:rPr lang="ru-RU" sz="2400" b="1" dirty="0" err="1">
                <a:latin typeface="Comic Sans MS" panose="030F0702030302020204" pitchFamily="66" charset="0"/>
              </a:rPr>
              <a:t>паракоклюшна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паличка</a:t>
            </a:r>
            <a:r>
              <a:rPr lang="ru-RU" sz="2400" b="1" dirty="0" smtClean="0">
                <a:latin typeface="Comic Sans MS" panose="030F0702030302020204" pitchFamily="66" charset="0"/>
              </a:rPr>
              <a:t>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1" y="1556385"/>
            <a:ext cx="3657600" cy="241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3" y="4323894"/>
            <a:ext cx="3990975" cy="2394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3686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670" y="-116"/>
            <a:ext cx="10092690" cy="6858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670" y="5909310"/>
            <a:ext cx="10092690" cy="948690"/>
          </a:xfrm>
        </p:spPr>
        <p:txBody>
          <a:bodyPr/>
          <a:lstStyle/>
          <a:p>
            <a:r>
              <a:rPr lang="ru-RU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Палочка </a:t>
            </a:r>
            <a:r>
              <a:rPr lang="ru-RU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борде</a:t>
            </a:r>
            <a:r>
              <a:rPr lang="ru-RU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 </a:t>
            </a:r>
            <a:r>
              <a:rPr lang="ru-RU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жангу</a:t>
            </a:r>
            <a:endParaRPr lang="ru-RU" cap="none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221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8" y="284176"/>
            <a:ext cx="10592841" cy="1508760"/>
          </a:xfrm>
        </p:spPr>
        <p:txBody>
          <a:bodyPr>
            <a:noAutofit/>
          </a:bodyPr>
          <a:lstStyle/>
          <a:p>
            <a:r>
              <a:rPr lang="ru-RU" sz="7200" b="1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Перебіг</a:t>
            </a:r>
            <a:r>
              <a:rPr lang="ru-RU" sz="72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7200" b="1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захворювання</a:t>
            </a:r>
            <a:endParaRPr lang="ru-RU" sz="7200" b="1" cap="non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6634" y="1792936"/>
            <a:ext cx="5401196" cy="288193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 err="1" smtClean="0">
                <a:latin typeface="Comic Sans MS" panose="030F0702030302020204" pitchFamily="66" charset="0"/>
              </a:rPr>
              <a:t>Інкубаційний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період</a:t>
            </a:r>
            <a:r>
              <a:rPr lang="ru-RU" sz="2400" dirty="0" smtClean="0">
                <a:latin typeface="Comic Sans MS" panose="030F0702030302020204" pitchFamily="66" charset="0"/>
              </a:rPr>
              <a:t> при </a:t>
            </a:r>
            <a:r>
              <a:rPr lang="ru-RU" sz="2400" dirty="0" err="1" smtClean="0">
                <a:latin typeface="Comic Sans MS" panose="030F0702030302020204" pitchFamily="66" charset="0"/>
              </a:rPr>
              <a:t>коклюші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триває</a:t>
            </a:r>
            <a:r>
              <a:rPr lang="ru-RU" sz="2400" dirty="0" smtClean="0">
                <a:latin typeface="Comic Sans MS" panose="030F0702030302020204" pitchFamily="66" charset="0"/>
              </a:rPr>
              <a:t> 7—9 </a:t>
            </a:r>
            <a:r>
              <a:rPr lang="ru-RU" sz="2400" dirty="0" err="1" smtClean="0">
                <a:latin typeface="Comic Sans MS" panose="030F0702030302020204" pitchFamily="66" charset="0"/>
              </a:rPr>
              <a:t>діб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err="1" smtClean="0">
                <a:latin typeface="Comic Sans MS" panose="030F0702030302020204" pitchFamily="66" charset="0"/>
              </a:rPr>
              <a:t>Після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цього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настає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катаральний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період</a:t>
            </a:r>
            <a:r>
              <a:rPr lang="ru-RU" sz="2400" dirty="0" smtClean="0">
                <a:latin typeface="Comic Sans MS" panose="030F0702030302020204" pitchFamily="66" charset="0"/>
              </a:rPr>
              <a:t>, </a:t>
            </a:r>
            <a:r>
              <a:rPr lang="ru-RU" sz="2400" dirty="0" err="1" smtClean="0">
                <a:latin typeface="Comic Sans MS" panose="030F0702030302020204" pitchFamily="66" charset="0"/>
              </a:rPr>
              <a:t>який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триває</a:t>
            </a:r>
            <a:r>
              <a:rPr lang="ru-RU" sz="2400" dirty="0" smtClean="0">
                <a:latin typeface="Comic Sans MS" panose="030F0702030302020204" pitchFamily="66" charset="0"/>
              </a:rPr>
              <a:t> 10—14 </a:t>
            </a:r>
            <a:r>
              <a:rPr lang="ru-RU" sz="2400" dirty="0" err="1" smtClean="0">
                <a:latin typeface="Comic Sans MS" panose="030F0702030302020204" pitchFamily="66" charset="0"/>
              </a:rPr>
              <a:t>днів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характеризується</a:t>
            </a:r>
            <a:r>
              <a:rPr lang="ru-RU" sz="2400" dirty="0" smtClean="0">
                <a:latin typeface="Comic Sans MS" panose="030F0702030302020204" pitchFamily="66" charset="0"/>
              </a:rPr>
              <a:t> сухим кашлем, </a:t>
            </a:r>
            <a:r>
              <a:rPr lang="ru-RU" sz="2400" dirty="0" err="1" smtClean="0">
                <a:latin typeface="Comic Sans MS" panose="030F0702030302020204" pitchFamily="66" charset="0"/>
              </a:rPr>
              <a:t>нежитем</a:t>
            </a:r>
            <a:r>
              <a:rPr lang="ru-RU" sz="2400" dirty="0" smtClean="0">
                <a:latin typeface="Comic Sans MS" panose="030F0702030302020204" pitchFamily="66" charset="0"/>
              </a:rPr>
              <a:t>, </a:t>
            </a:r>
            <a:r>
              <a:rPr lang="ru-RU" sz="2400" dirty="0" err="1" smtClean="0">
                <a:latin typeface="Comic Sans MS" panose="030F0702030302020204" pitchFamily="66" charset="0"/>
              </a:rPr>
              <a:t>підвищенням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температури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тіла</a:t>
            </a:r>
            <a:r>
              <a:rPr lang="ru-RU" sz="2400" dirty="0" smtClean="0">
                <a:latin typeface="Comic Sans MS" panose="030F0702030302020204" pitchFamily="66" charset="0"/>
              </a:rPr>
              <a:t> до 37,5—38°.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4377690"/>
            <a:ext cx="6400800" cy="248031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Comic Sans MS" panose="030F0702030302020204" pitchFamily="66" charset="0"/>
              </a:rPr>
              <a:t>В </a:t>
            </a:r>
            <a:r>
              <a:rPr lang="ru-RU" sz="2400" dirty="0" err="1">
                <a:latin typeface="Comic Sans MS" panose="030F0702030302020204" pitchFamily="66" charset="0"/>
              </a:rPr>
              <a:t>наступні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дні</a:t>
            </a:r>
            <a:r>
              <a:rPr lang="ru-RU" sz="2400" dirty="0">
                <a:latin typeface="Comic Sans MS" panose="030F0702030302020204" pitchFamily="66" charset="0"/>
              </a:rPr>
              <a:t> кашель </a:t>
            </a:r>
            <a:r>
              <a:rPr lang="ru-RU" sz="2400" dirty="0" err="1">
                <a:latin typeface="Comic Sans MS" panose="030F0702030302020204" pitchFamily="66" charset="0"/>
              </a:rPr>
              <a:t>поступово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посилюється</a:t>
            </a:r>
            <a:r>
              <a:rPr lang="ru-RU" sz="2400" dirty="0">
                <a:latin typeface="Comic Sans MS" panose="030F0702030302020204" pitchFamily="66" charset="0"/>
              </a:rPr>
              <a:t>, переходить у </a:t>
            </a:r>
            <a:r>
              <a:rPr lang="ru-RU" sz="2400" dirty="0" err="1">
                <a:latin typeface="Comic Sans MS" panose="030F0702030302020204" pitchFamily="66" charset="0"/>
              </a:rPr>
              <a:t>конвульсивний</a:t>
            </a:r>
            <a:r>
              <a:rPr lang="ru-RU" sz="2400" dirty="0">
                <a:latin typeface="Comic Sans MS" panose="030F0702030302020204" pitchFamily="66" charset="0"/>
              </a:rPr>
              <a:t>— </a:t>
            </a:r>
            <a:r>
              <a:rPr lang="ru-RU" sz="2400" dirty="0" err="1">
                <a:latin typeface="Comic Sans MS" panose="030F0702030302020204" pitchFamily="66" charset="0"/>
              </a:rPr>
              <a:t>спазматичний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період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Цей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період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триває</a:t>
            </a:r>
            <a:r>
              <a:rPr lang="ru-RU" sz="2400" dirty="0">
                <a:latin typeface="Comic Sans MS" panose="030F0702030302020204" pitchFamily="66" charset="0"/>
              </a:rPr>
              <a:t> 2—8 </a:t>
            </a:r>
            <a:r>
              <a:rPr lang="ru-RU" sz="2400" dirty="0" err="1">
                <a:latin typeface="Comic Sans MS" panose="030F0702030302020204" pitchFamily="66" charset="0"/>
              </a:rPr>
              <a:t>тижнів</a:t>
            </a:r>
            <a:r>
              <a:rPr lang="ru-RU" sz="2400" dirty="0">
                <a:latin typeface="Comic Sans MS" panose="030F0702030302020204" pitchFamily="66" charset="0"/>
              </a:rPr>
              <a:t> і </a:t>
            </a:r>
            <a:r>
              <a:rPr lang="ru-RU" sz="2400" dirty="0" err="1">
                <a:latin typeface="Comic Sans MS" panose="030F0702030302020204" pitchFamily="66" charset="0"/>
              </a:rPr>
              <a:t>довше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err="1" smtClean="0">
                <a:latin typeface="Comic Sans MS" panose="030F0702030302020204" pitchFamily="66" charset="0"/>
              </a:rPr>
              <a:t>Перебіг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>
                <a:latin typeface="Comic Sans MS" panose="030F0702030302020204" pitchFamily="66" charset="0"/>
              </a:rPr>
              <a:t>коклюшу </a:t>
            </a:r>
            <a:r>
              <a:rPr lang="ru-RU" sz="2400" dirty="0" err="1">
                <a:latin typeface="Comic Sans MS" panose="030F0702030302020204" pitchFamily="66" charset="0"/>
              </a:rPr>
              <a:t>може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ускладнюватися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найчастіше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запаленням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легень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310" y="1792936"/>
            <a:ext cx="4459336" cy="492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29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Форми</a:t>
            </a:r>
            <a:r>
              <a:rPr lang="ru-RU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8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захворювання</a:t>
            </a:r>
            <a:endParaRPr lang="ru-RU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09610" y="1792936"/>
            <a:ext cx="3882390" cy="2687624"/>
          </a:xfrm>
        </p:spPr>
        <p:txBody>
          <a:bodyPr>
            <a:normAutofit fontScale="85000" lnSpcReduction="20000"/>
          </a:bodyPr>
          <a:lstStyle/>
          <a:p>
            <a:r>
              <a:rPr lang="ru-RU" sz="6000" dirty="0">
                <a:latin typeface="Comic Sans MS" panose="030F0702030302020204" pitchFamily="66" charset="0"/>
              </a:rPr>
              <a:t>легка</a:t>
            </a:r>
          </a:p>
          <a:p>
            <a:r>
              <a:rPr lang="ru-RU" sz="6000" dirty="0" err="1">
                <a:latin typeface="Comic Sans MS" panose="030F0702030302020204" pitchFamily="66" charset="0"/>
              </a:rPr>
              <a:t>середньої</a:t>
            </a:r>
            <a:r>
              <a:rPr lang="ru-RU" sz="6000" dirty="0">
                <a:latin typeface="Comic Sans MS" panose="030F0702030302020204" pitchFamily="66" charset="0"/>
              </a:rPr>
              <a:t> </a:t>
            </a:r>
            <a:r>
              <a:rPr lang="ru-RU" sz="6000" dirty="0" err="1">
                <a:latin typeface="Comic Sans MS" panose="030F0702030302020204" pitchFamily="66" charset="0"/>
              </a:rPr>
              <a:t>важкості</a:t>
            </a:r>
            <a:endParaRPr lang="ru-RU" sz="6000" dirty="0">
              <a:latin typeface="Comic Sans MS" panose="030F0702030302020204" pitchFamily="66" charset="0"/>
            </a:endParaRPr>
          </a:p>
          <a:p>
            <a:r>
              <a:rPr lang="ru-RU" sz="6000" dirty="0" err="1">
                <a:latin typeface="Comic Sans MS" panose="030F0702030302020204" pitchFamily="66" charset="0"/>
              </a:rPr>
              <a:t>важка</a:t>
            </a:r>
            <a:endParaRPr lang="ru-RU" sz="6000" dirty="0"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43" y="1792936"/>
            <a:ext cx="8163067" cy="459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4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легка</a:t>
            </a:r>
          </a:p>
          <a:p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важкості</a:t>
            </a:r>
            <a:endParaRPr lang="ru-RU" dirty="0" smtClean="0"/>
          </a:p>
          <a:p>
            <a:r>
              <a:rPr lang="ru-RU" dirty="0" err="1" smtClean="0"/>
              <a:t>важка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2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0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4924" y="1229240"/>
            <a:ext cx="107636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Профілактика</a:t>
            </a:r>
            <a:r>
              <a:rPr lang="ru-RU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 і </a:t>
            </a:r>
          </a:p>
          <a:p>
            <a:r>
              <a:rPr lang="ru-RU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    </a:t>
            </a:r>
            <a:r>
              <a:rPr lang="ru-RU" sz="9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лікування</a:t>
            </a:r>
            <a:endParaRPr lang="ru-RU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51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040" y="125730"/>
            <a:ext cx="1167765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Comic Sans MS" panose="030F0702030302020204" pitchFamily="66" charset="0"/>
              </a:rPr>
              <a:t>Профілактикою</a:t>
            </a:r>
            <a:r>
              <a:rPr lang="ru-RU" sz="2800" dirty="0" smtClean="0"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latin typeface="Comic Sans MS" panose="030F0702030302020204" pitchFamily="66" charset="0"/>
              </a:rPr>
              <a:t>захворювань</a:t>
            </a:r>
            <a:r>
              <a:rPr lang="ru-RU" sz="2800" dirty="0" smtClean="0">
                <a:latin typeface="Comic Sans MS" panose="030F0702030302020204" pitchFamily="66" charset="0"/>
              </a:rPr>
              <a:t> на коклюш є </a:t>
            </a:r>
            <a:r>
              <a:rPr lang="ru-RU" sz="2800" dirty="0" err="1" smtClean="0">
                <a:latin typeface="Comic Sans MS" panose="030F0702030302020204" pitchFamily="66" charset="0"/>
              </a:rPr>
              <a:t>рання</a:t>
            </a:r>
            <a:r>
              <a:rPr lang="ru-RU" sz="2800" dirty="0" smtClean="0"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latin typeface="Comic Sans MS" panose="030F0702030302020204" pitchFamily="66" charset="0"/>
              </a:rPr>
              <a:t>ізоляція</a:t>
            </a:r>
            <a:r>
              <a:rPr lang="ru-RU" sz="2800" dirty="0" smtClean="0">
                <a:latin typeface="Comic Sans MS" panose="030F0702030302020204" pitchFamily="66" charset="0"/>
              </a:rPr>
              <a:t> хворого до </a:t>
            </a:r>
            <a:r>
              <a:rPr lang="ru-RU" sz="2800" dirty="0" err="1" smtClean="0">
                <a:latin typeface="Comic Sans MS" panose="030F0702030302020204" pitchFamily="66" charset="0"/>
              </a:rPr>
              <a:t>його</a:t>
            </a:r>
            <a:r>
              <a:rPr lang="ru-RU" sz="2800" dirty="0" smtClean="0"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latin typeface="Comic Sans MS" panose="030F0702030302020204" pitchFamily="66" charset="0"/>
              </a:rPr>
              <a:t>повного</a:t>
            </a:r>
            <a:r>
              <a:rPr lang="ru-RU" sz="2800" dirty="0" smtClean="0"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latin typeface="Comic Sans MS" panose="030F0702030302020204" pitchFamily="66" charset="0"/>
              </a:rPr>
              <a:t>видужання</a:t>
            </a:r>
            <a:r>
              <a:rPr lang="ru-RU" sz="2800" dirty="0" smtClean="0">
                <a:latin typeface="Comic Sans MS" panose="030F0702030302020204" pitchFamily="66" charset="0"/>
              </a:rPr>
              <a:t>, карантин на 40 </a:t>
            </a:r>
            <a:r>
              <a:rPr lang="ru-RU" sz="2800" dirty="0" err="1" smtClean="0">
                <a:latin typeface="Comic Sans MS" panose="030F0702030302020204" pitchFamily="66" charset="0"/>
              </a:rPr>
              <a:t>діб</a:t>
            </a:r>
            <a:r>
              <a:rPr lang="ru-RU" sz="2800" dirty="0" smtClean="0"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latin typeface="Comic Sans MS" panose="030F0702030302020204" pitchFamily="66" charset="0"/>
              </a:rPr>
              <a:t>дітей</a:t>
            </a:r>
            <a:r>
              <a:rPr lang="ru-RU" sz="2800" dirty="0" smtClean="0">
                <a:latin typeface="Comic Sans MS" panose="030F0702030302020204" pitchFamily="66" charset="0"/>
              </a:rPr>
              <a:t>,.</a:t>
            </a:r>
          </a:p>
          <a:p>
            <a:r>
              <a:rPr lang="ru-RU" sz="2800" b="1" dirty="0" smtClean="0">
                <a:latin typeface="Comic Sans MS" panose="030F0702030302020204" pitchFamily="66" charset="0"/>
              </a:rPr>
              <a:t>                       </a:t>
            </a:r>
            <a:r>
              <a:rPr lang="ru-RU" sz="2800" b="1" dirty="0" err="1" smtClean="0">
                <a:latin typeface="Comic Sans MS" panose="030F0702030302020204" pitchFamily="66" charset="0"/>
              </a:rPr>
              <a:t>Лікування</a:t>
            </a:r>
            <a:r>
              <a:rPr lang="ru-RU" sz="2800" b="1" dirty="0" smtClean="0">
                <a:latin typeface="Comic Sans MS" panose="030F0702030302020204" pitchFamily="66" charset="0"/>
              </a:rPr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err="1" smtClean="0">
                <a:latin typeface="Comic Sans MS" panose="030F0702030302020204" pitchFamily="66" charset="0"/>
              </a:rPr>
              <a:t>максимальне</a:t>
            </a:r>
            <a:r>
              <a:rPr lang="ru-RU" sz="2800" dirty="0" smtClean="0"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latin typeface="Comic Sans MS" panose="030F0702030302020204" pitchFamily="66" charset="0"/>
              </a:rPr>
              <a:t>перебування</a:t>
            </a:r>
            <a:r>
              <a:rPr lang="ru-RU" sz="2800" dirty="0" smtClean="0">
                <a:latin typeface="Comic Sans MS" panose="030F0702030302020204" pitchFamily="66" charset="0"/>
              </a:rPr>
              <a:t> хворого на </a:t>
            </a:r>
            <a:r>
              <a:rPr lang="ru-RU" sz="2800" dirty="0" err="1" smtClean="0">
                <a:latin typeface="Comic Sans MS" panose="030F0702030302020204" pitchFamily="66" charset="0"/>
              </a:rPr>
              <a:t>свіжому</a:t>
            </a:r>
            <a:r>
              <a:rPr lang="ru-RU" sz="2800" dirty="0" smtClean="0"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latin typeface="Comic Sans MS" panose="030F0702030302020204" pitchFamily="66" charset="0"/>
              </a:rPr>
              <a:t>повітрі</a:t>
            </a:r>
            <a:r>
              <a:rPr lang="ru-RU" sz="2800" dirty="0" smtClean="0">
                <a:latin typeface="Comic Sans MS" panose="030F0702030302020204" pitchFamily="66" charset="0"/>
              </a:rPr>
              <a:t>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err="1" smtClean="0">
                <a:latin typeface="Comic Sans MS" panose="030F0702030302020204" pitchFamily="66" charset="0"/>
              </a:rPr>
              <a:t>повноцінне</a:t>
            </a:r>
            <a:r>
              <a:rPr lang="ru-RU" sz="2800" dirty="0" smtClean="0"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latin typeface="Comic Sans MS" panose="030F0702030302020204" pitchFamily="66" charset="0"/>
              </a:rPr>
              <a:t>харчування</a:t>
            </a:r>
            <a:r>
              <a:rPr lang="ru-RU" sz="2800" dirty="0" smtClean="0">
                <a:latin typeface="Comic Sans MS" panose="030F0702030302020204" pitchFamily="66" charset="0"/>
              </a:rPr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latin typeface="Comic Sans MS" panose="030F0702030302020204" pitchFamily="66" charset="0"/>
              </a:rPr>
              <a:t>антибіотики</a:t>
            </a:r>
            <a:r>
              <a:rPr lang="ru-RU" sz="2800" dirty="0" smtClean="0">
                <a:latin typeface="Comic Sans MS" panose="030F0702030302020204" pitchFamily="66" charset="0"/>
              </a:rPr>
              <a:t>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err="1" smtClean="0">
                <a:latin typeface="Comic Sans MS" panose="030F0702030302020204" pitchFamily="66" charset="0"/>
              </a:rPr>
              <a:t>введення</a:t>
            </a:r>
            <a:r>
              <a:rPr lang="ru-RU" sz="2800" dirty="0" smtClean="0"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latin typeface="Comic Sans MS" panose="030F0702030302020204" pitchFamily="66" charset="0"/>
              </a:rPr>
              <a:t>специфічного</a:t>
            </a:r>
            <a:r>
              <a:rPr lang="ru-RU" sz="2800" dirty="0" smtClean="0"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latin typeface="Comic Sans MS" panose="030F0702030302020204" pitchFamily="66" charset="0"/>
              </a:rPr>
              <a:t>антикоклюшного</a:t>
            </a:r>
            <a:r>
              <a:rPr lang="ru-RU" sz="2800" dirty="0" smtClean="0">
                <a:latin typeface="Comic Sans MS" panose="030F0702030302020204" pitchFamily="66" charset="0"/>
              </a:rPr>
              <a:t> гамма-</a:t>
            </a:r>
            <a:r>
              <a:rPr lang="ru-RU" sz="2800" dirty="0" err="1" smtClean="0">
                <a:latin typeface="Comic Sans MS" panose="030F0702030302020204" pitchFamily="66" charset="0"/>
              </a:rPr>
              <a:t>глобуліну</a:t>
            </a:r>
            <a:r>
              <a:rPr lang="ru-RU" sz="2800" dirty="0" smtClean="0">
                <a:latin typeface="Comic Sans MS" panose="030F0702030302020204" pitchFamily="66" charset="0"/>
              </a:rPr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latin typeface="Comic Sans MS" panose="030F0702030302020204" pitchFamily="66" charset="0"/>
              </a:rPr>
              <a:t>баротерапія</a:t>
            </a:r>
            <a:r>
              <a:rPr lang="ru-RU" sz="2800" dirty="0" smtClean="0">
                <a:latin typeface="Comic Sans MS" panose="030F0702030302020204" pitchFamily="66" charset="0"/>
              </a:rPr>
              <a:t>. </a:t>
            </a:r>
          </a:p>
          <a:p>
            <a:r>
              <a:rPr lang="ru-RU" sz="2800" b="1" dirty="0">
                <a:latin typeface="Comic Sans MS" panose="030F0702030302020204" pitchFamily="66" charset="0"/>
              </a:rPr>
              <a:t> </a:t>
            </a:r>
            <a:r>
              <a:rPr lang="ru-RU" sz="2800" b="1" dirty="0" smtClean="0">
                <a:latin typeface="Comic Sans MS" panose="030F0702030302020204" pitchFamily="66" charset="0"/>
              </a:rPr>
              <a:t>          </a:t>
            </a:r>
            <a:r>
              <a:rPr lang="ru-RU" sz="2800" b="1" dirty="0" err="1" smtClean="0">
                <a:latin typeface="Comic Sans MS" panose="030F0702030302020204" pitchFamily="66" charset="0"/>
              </a:rPr>
              <a:t>Госпіталізації</a:t>
            </a:r>
            <a:r>
              <a:rPr lang="ru-RU" sz="2800" b="1" dirty="0" smtClean="0">
                <a:latin typeface="Comic Sans MS" panose="030F0702030302020204" pitchFamily="66" charset="0"/>
              </a:rPr>
              <a:t> </a:t>
            </a:r>
            <a:r>
              <a:rPr lang="ru-RU" sz="2800" b="1" dirty="0" err="1" smtClean="0">
                <a:latin typeface="Comic Sans MS" panose="030F0702030302020204" pitchFamily="66" charset="0"/>
              </a:rPr>
              <a:t>підлягають</a:t>
            </a:r>
            <a:r>
              <a:rPr lang="ru-RU" sz="2800" b="1" dirty="0" smtClean="0">
                <a:latin typeface="Comic Sans MS" panose="030F0702030302020204" pitchFamily="66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latin typeface="Comic Sans MS" panose="030F0702030302020204" pitchFamily="66" charset="0"/>
              </a:rPr>
              <a:t>хворі</a:t>
            </a:r>
            <a:r>
              <a:rPr lang="ru-RU" sz="2800" dirty="0" smtClean="0">
                <a:latin typeface="Comic Sans MS" panose="030F0702030302020204" pitchFamily="66" charset="0"/>
              </a:rPr>
              <a:t> з </a:t>
            </a:r>
            <a:r>
              <a:rPr lang="ru-RU" sz="2800" dirty="0" err="1" smtClean="0">
                <a:latin typeface="Comic Sans MS" panose="030F0702030302020204" pitchFamily="66" charset="0"/>
              </a:rPr>
              <a:t>важкими</a:t>
            </a:r>
            <a:r>
              <a:rPr lang="ru-RU" sz="2800" dirty="0" smtClean="0">
                <a:latin typeface="Comic Sans MS" panose="030F0702030302020204" pitchFamily="66" charset="0"/>
              </a:rPr>
              <a:t> формами;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err="1" smtClean="0">
                <a:latin typeface="Comic Sans MS" panose="030F0702030302020204" pitchFamily="66" charset="0"/>
              </a:rPr>
              <a:t>із</a:t>
            </a:r>
            <a:r>
              <a:rPr lang="ru-RU" sz="2800" dirty="0" smtClean="0"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latin typeface="Comic Sans MS" panose="030F0702030302020204" pitchFamily="66" charset="0"/>
              </a:rPr>
              <a:t>загрозливими</a:t>
            </a:r>
            <a:r>
              <a:rPr lang="ru-RU" sz="2800" dirty="0" smtClean="0"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latin typeface="Comic Sans MS" panose="030F0702030302020204" pitchFamily="66" charset="0"/>
              </a:rPr>
              <a:t>життю</a:t>
            </a:r>
            <a:r>
              <a:rPr lang="ru-RU" sz="2800" dirty="0" smtClean="0"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latin typeface="Comic Sans MS" panose="030F0702030302020204" pitchFamily="66" charset="0"/>
              </a:rPr>
              <a:t>ускладненнями</a:t>
            </a:r>
            <a:r>
              <a:rPr lang="ru-RU" sz="2800" dirty="0" smtClean="0">
                <a:latin typeface="Comic Sans MS" panose="030F0702030302020204" pitchFamily="66" charset="0"/>
              </a:rPr>
              <a:t> (</a:t>
            </a:r>
            <a:r>
              <a:rPr lang="ru-RU" sz="2800" dirty="0" err="1" smtClean="0">
                <a:latin typeface="Comic Sans MS" panose="030F0702030302020204" pitchFamily="66" charset="0"/>
              </a:rPr>
              <a:t>порушення</a:t>
            </a:r>
            <a:r>
              <a:rPr lang="ru-RU" sz="2800" dirty="0" smtClean="0"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latin typeface="Comic Sans MS" panose="030F0702030302020204" pitchFamily="66" charset="0"/>
              </a:rPr>
              <a:t>мозкового</a:t>
            </a:r>
            <a:r>
              <a:rPr lang="ru-RU" sz="2800" dirty="0" smtClean="0"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latin typeface="Comic Sans MS" panose="030F0702030302020204" pitchFamily="66" charset="0"/>
              </a:rPr>
              <a:t>кровообігу</a:t>
            </a:r>
            <a:r>
              <a:rPr lang="ru-RU" sz="2800" dirty="0" smtClean="0">
                <a:latin typeface="Comic Sans MS" panose="030F0702030302020204" pitchFamily="66" charset="0"/>
              </a:rPr>
              <a:t> та ритму </a:t>
            </a:r>
            <a:r>
              <a:rPr lang="ru-RU" sz="2800" dirty="0" err="1" smtClean="0">
                <a:latin typeface="Comic Sans MS" panose="030F0702030302020204" pitchFamily="66" charset="0"/>
              </a:rPr>
              <a:t>дихання</a:t>
            </a:r>
            <a:r>
              <a:rPr lang="ru-RU" sz="2800" dirty="0" smtClean="0">
                <a:latin typeface="Comic Sans MS" panose="030F0702030302020204" pitchFamily="66" charset="0"/>
              </a:rPr>
              <a:t>);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err="1" smtClean="0">
                <a:latin typeface="Comic Sans MS" panose="030F0702030302020204" pitchFamily="66" charset="0"/>
              </a:rPr>
              <a:t>зі</a:t>
            </a:r>
            <a:r>
              <a:rPr lang="ru-RU" sz="2800" dirty="0" smtClean="0"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latin typeface="Comic Sans MS" panose="030F0702030302020204" pitchFamily="66" charset="0"/>
              </a:rPr>
              <a:t>середньотяжкими</a:t>
            </a:r>
            <a:r>
              <a:rPr lang="ru-RU" sz="2800" dirty="0" smtClean="0">
                <a:latin typeface="Comic Sans MS" panose="030F0702030302020204" pitchFamily="66" charset="0"/>
              </a:rPr>
              <a:t> формами з негладким </a:t>
            </a:r>
            <a:r>
              <a:rPr lang="ru-RU" sz="2800" dirty="0" err="1" smtClean="0">
                <a:latin typeface="Comic Sans MS" panose="030F0702030302020204" pitchFamily="66" charset="0"/>
              </a:rPr>
              <a:t>течією</a:t>
            </a:r>
            <a:r>
              <a:rPr lang="ru-RU" sz="2800" dirty="0" smtClean="0">
                <a:latin typeface="Comic Sans MS" panose="030F0702030302020204" pitchFamily="66" charset="0"/>
              </a:rPr>
              <a:t>, </a:t>
            </a:r>
            <a:r>
              <a:rPr lang="ru-RU" sz="2800" dirty="0" err="1" smtClean="0">
                <a:latin typeface="Comic Sans MS" panose="030F0702030302020204" pitchFamily="66" charset="0"/>
              </a:rPr>
              <a:t>несприятливим</a:t>
            </a:r>
            <a:r>
              <a:rPr lang="ru-RU" sz="2800" dirty="0" smtClean="0"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latin typeface="Comic Sans MS" panose="030F0702030302020204" pitchFamily="66" charset="0"/>
              </a:rPr>
              <a:t>преморбідним</a:t>
            </a:r>
            <a:r>
              <a:rPr lang="ru-RU" sz="2800" dirty="0" smtClean="0">
                <a:latin typeface="Comic Sans MS" panose="030F0702030302020204" pitchFamily="66" charset="0"/>
              </a:rPr>
              <a:t> фоном,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err="1" smtClean="0">
                <a:latin typeface="Comic Sans MS" panose="030F0702030302020204" pitchFamily="66" charset="0"/>
              </a:rPr>
              <a:t>загостренням</a:t>
            </a:r>
            <a:r>
              <a:rPr lang="ru-RU" sz="2800" dirty="0" smtClean="0"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latin typeface="Comic Sans MS" panose="030F0702030302020204" pitchFamily="66" charset="0"/>
              </a:rPr>
              <a:t>хронічних</a:t>
            </a:r>
            <a:r>
              <a:rPr lang="ru-RU" sz="2800" dirty="0" smtClean="0"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latin typeface="Comic Sans MS" panose="030F0702030302020204" pitchFamily="66" charset="0"/>
              </a:rPr>
              <a:t>захворювань</a:t>
            </a:r>
            <a:r>
              <a:rPr lang="ru-RU" sz="2800" dirty="0" smtClean="0">
                <a:latin typeface="Comic Sans MS" panose="030F0702030302020204" pitchFamily="66" charset="0"/>
              </a:rPr>
              <a:t>; </a:t>
            </a:r>
            <a:r>
              <a:rPr lang="ru-RU" sz="2800" dirty="0" err="1" smtClean="0">
                <a:latin typeface="Comic Sans MS" panose="030F0702030302020204" pitchFamily="66" charset="0"/>
              </a:rPr>
              <a:t>діти</a:t>
            </a:r>
            <a:r>
              <a:rPr lang="ru-RU" sz="2800" dirty="0" smtClean="0"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latin typeface="Comic Sans MS" panose="030F0702030302020204" pitchFamily="66" charset="0"/>
              </a:rPr>
              <a:t>раннього</a:t>
            </a:r>
            <a:r>
              <a:rPr lang="ru-RU" sz="2800" dirty="0" smtClean="0"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latin typeface="Comic Sans MS" panose="030F0702030302020204" pitchFamily="66" charset="0"/>
              </a:rPr>
              <a:t>віку</a:t>
            </a:r>
            <a:r>
              <a:rPr lang="ru-RU" sz="2800" dirty="0" smtClean="0">
                <a:latin typeface="Comic Sans MS" panose="030F0702030302020204" pitchFamily="66" charset="0"/>
              </a:rPr>
              <a:t>..</a:t>
            </a:r>
            <a:endParaRPr lang="ru-R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57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Полосы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Полосы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Объединенный</Template>
  <TotalTime>84</TotalTime>
  <Words>365</Words>
  <Application>Microsoft Office PowerPoint</Application>
  <PresentationFormat>Широкоэкранный</PresentationFormat>
  <Paragraphs>56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Comic Sans MS</vt:lpstr>
      <vt:lpstr>Corbel</vt:lpstr>
      <vt:lpstr>Wingdings</vt:lpstr>
      <vt:lpstr>Полосы</vt:lpstr>
      <vt:lpstr>Презентація на тему: “КОКЛЮШ”</vt:lpstr>
      <vt:lpstr>Коклю́ш, кашлю́к</vt:lpstr>
      <vt:lpstr>Причини і поширення хвороби</vt:lpstr>
      <vt:lpstr>Палочка борде- жангу</vt:lpstr>
      <vt:lpstr>Перебіг захворювання</vt:lpstr>
      <vt:lpstr>Форми захворювання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“КОКЛЮШ”</dc:title>
  <dc:creator>аепак</dc:creator>
  <cp:lastModifiedBy>Эллина Шевченко</cp:lastModifiedBy>
  <cp:revision>7</cp:revision>
  <dcterms:created xsi:type="dcterms:W3CDTF">2014-02-27T15:10:13Z</dcterms:created>
  <dcterms:modified xsi:type="dcterms:W3CDTF">2014-02-27T16:35:04Z</dcterms:modified>
</cp:coreProperties>
</file>