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71" r:id="rId4"/>
    <p:sldId id="291" r:id="rId5"/>
    <p:sldId id="272" r:id="rId6"/>
    <p:sldId id="280" r:id="rId7"/>
    <p:sldId id="273" r:id="rId8"/>
    <p:sldId id="274" r:id="rId9"/>
    <p:sldId id="284" r:id="rId10"/>
    <p:sldId id="276" r:id="rId11"/>
    <p:sldId id="277" r:id="rId12"/>
    <p:sldId id="275" r:id="rId13"/>
    <p:sldId id="278" r:id="rId14"/>
    <p:sldId id="279" r:id="rId15"/>
    <p:sldId id="281" r:id="rId16"/>
    <p:sldId id="282" r:id="rId17"/>
    <p:sldId id="288" r:id="rId18"/>
    <p:sldId id="283" r:id="rId19"/>
    <p:sldId id="287" r:id="rId20"/>
    <p:sldId id="286" r:id="rId21"/>
    <p:sldId id="285" r:id="rId22"/>
    <p:sldId id="289" r:id="rId23"/>
    <p:sldId id="290" r:id="rId24"/>
    <p:sldId id="29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FD87CC5-F243-4FF4-B8E1-C7A3C4807095}">
          <p14:sldIdLst>
            <p14:sldId id="256"/>
            <p14:sldId id="269"/>
            <p14:sldId id="271"/>
            <p14:sldId id="291"/>
            <p14:sldId id="272"/>
            <p14:sldId id="280"/>
            <p14:sldId id="273"/>
            <p14:sldId id="274"/>
            <p14:sldId id="284"/>
            <p14:sldId id="276"/>
            <p14:sldId id="277"/>
            <p14:sldId id="275"/>
            <p14:sldId id="278"/>
            <p14:sldId id="279"/>
            <p14:sldId id="281"/>
            <p14:sldId id="282"/>
            <p14:sldId id="288"/>
            <p14:sldId id="283"/>
            <p14:sldId id="287"/>
            <p14:sldId id="286"/>
            <p14:sldId id="285"/>
            <p14:sldId id="289"/>
            <p14:sldId id="290"/>
            <p14:sldId id="292"/>
          </p14:sldIdLst>
        </p14:section>
        <p14:section name="Раздел без заголовка" id="{18AD18B6-DD60-4461-AC6C-9819BD045C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62" autoAdjust="0"/>
  </p:normalViewPr>
  <p:slideViewPr>
    <p:cSldViewPr>
      <p:cViewPr>
        <p:scale>
          <a:sx n="76" d="100"/>
          <a:sy n="76" d="100"/>
        </p:scale>
        <p:origin x="-588" y="168"/>
      </p:cViewPr>
      <p:guideLst>
        <p:guide orient="horz" pos="2160"/>
        <p:guide pos="2880"/>
      </p:guideLst>
    </p:cSldViewPr>
  </p:slideViewPr>
  <p:outlineViewPr>
    <p:cViewPr>
      <p:scale>
        <a:sx n="33" d="100"/>
        <a:sy n="33" d="100"/>
      </p:scale>
      <p:origin x="0" y="1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56CABC-1ED8-4B19-82FF-DCABDF307F58}" type="datetimeFigureOut">
              <a:rPr lang="uk-UA" smtClean="0"/>
              <a:t>24.02.2015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56AA8-6A49-4953-A7F3-5C70BCC5D425}" type="slidenum">
              <a:rPr lang="uk-UA" smtClean="0"/>
              <a:t>‹#›</a:t>
            </a:fld>
            <a:endParaRPr lang="uk-UA"/>
          </a:p>
        </p:txBody>
      </p:sp>
    </p:spTree>
    <p:extLst>
      <p:ext uri="{BB962C8B-B14F-4D97-AF65-F5344CB8AC3E}">
        <p14:creationId xmlns:p14="http://schemas.microsoft.com/office/powerpoint/2010/main" val="984329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EF3FA9-FA3C-48C8-B7CC-F5B47B3DB774}" type="datetimeFigureOut">
              <a:rPr lang="ru-RU" smtClean="0"/>
              <a:pPr/>
              <a:t>24.02.2015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DF777A-C138-450A-B712-8C1E70A3C27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F3FA9-FA3C-48C8-B7CC-F5B47B3DB774}" type="datetimeFigureOut">
              <a:rPr lang="ru-RU" smtClean="0"/>
              <a:pPr/>
              <a:t>24.02.2015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F777A-C138-450A-B712-8C1E70A3C2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hyperlink" Target="http://uk.wikipedia.org/wiki/%D0%91%D1%96%D0%BB%D0%BA%D0%B8#.D0.92.D0.B8.D0.BA.D0.BE.D1.80.D0.B8.D1.81.D1.82.D0.B0.D0.BD.D0.BD.D1.8F_.D0.BB.D1.8E.D0.B4.D0.B8.D0.BD.D0.BE.D1.8E"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vitppt.com.ua/himiya/bilki-vlastivosti-ta-funkcii.html" TargetMode="External"/><Relationship Id="rId4" Type="http://schemas.openxmlformats.org/officeDocument/2006/relationships/hyperlink" Target="http://school.xvatit.com/index.php?title=%D0%91%D1%96%D0%BB%D0%BA%D0%B8._%D0%9F%D0%BE%D0%B2%D0%BD%D1%96_%D1%83%D1%80%D0%BE%D0%BA%D0%B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74023"/>
          </a:xfrm>
          <a:prstGeom prst="rect">
            <a:avLst/>
          </a:prstGeom>
          <a:noFill/>
          <a:ln w="9525">
            <a:noFill/>
            <a:miter lim="800000"/>
            <a:headEnd/>
            <a:tailEnd/>
          </a:ln>
        </p:spPr>
      </p:pic>
      <p:sp>
        <p:nvSpPr>
          <p:cNvPr id="2" name="Заголовок 1"/>
          <p:cNvSpPr>
            <a:spLocks noGrp="1"/>
          </p:cNvSpPr>
          <p:nvPr>
            <p:ph type="ctrTitle"/>
          </p:nvPr>
        </p:nvSpPr>
        <p:spPr>
          <a:xfrm>
            <a:off x="4283968" y="1348779"/>
            <a:ext cx="4320480" cy="2088232"/>
          </a:xfrm>
        </p:spPr>
        <p:txBody>
          <a:bodyPr>
            <a:noAutofit/>
          </a:bodyPr>
          <a:lstStyle/>
          <a:p>
            <a:r>
              <a:rPr lang="uk-UA" sz="4800" b="1" dirty="0" smtClean="0">
                <a:solidFill>
                  <a:schemeClr val="accent5">
                    <a:lumMod val="75000"/>
                  </a:schemeClr>
                </a:solidFill>
                <a:latin typeface="Cassandra" panose="03000600000000020000" pitchFamily="66" charset="0"/>
                <a:cs typeface="Times New Roman" pitchFamily="18" charset="0"/>
              </a:rPr>
              <a:t>Презентація</a:t>
            </a:r>
            <a:r>
              <a:rPr lang="ru-RU" sz="4800" b="1" dirty="0" smtClean="0">
                <a:solidFill>
                  <a:schemeClr val="accent5">
                    <a:lumMod val="75000"/>
                  </a:schemeClr>
                </a:solidFill>
                <a:latin typeface="Cassandra" panose="03000600000000020000" pitchFamily="66" charset="0"/>
                <a:cs typeface="Times New Roman" pitchFamily="18" charset="0"/>
              </a:rPr>
              <a:t> на тему </a:t>
            </a:r>
            <a:br>
              <a:rPr lang="ru-RU" sz="4800" b="1" dirty="0" smtClean="0">
                <a:solidFill>
                  <a:schemeClr val="accent5">
                    <a:lumMod val="75000"/>
                  </a:schemeClr>
                </a:solidFill>
                <a:latin typeface="Cassandra" panose="03000600000000020000" pitchFamily="66" charset="0"/>
                <a:cs typeface="Times New Roman" pitchFamily="18" charset="0"/>
              </a:rPr>
            </a:br>
            <a:r>
              <a:rPr lang="ru-RU" sz="4800" b="1" dirty="0" smtClean="0">
                <a:solidFill>
                  <a:schemeClr val="accent5">
                    <a:lumMod val="75000"/>
                  </a:schemeClr>
                </a:solidFill>
                <a:latin typeface="Cassandra" panose="03000600000000020000" pitchFamily="66" charset="0"/>
                <a:cs typeface="Times New Roman" pitchFamily="18" charset="0"/>
              </a:rPr>
              <a:t>«Білки»</a:t>
            </a:r>
            <a:endParaRPr lang="ru-RU" sz="4800" b="1" dirty="0">
              <a:solidFill>
                <a:schemeClr val="accent5">
                  <a:lumMod val="75000"/>
                </a:schemeClr>
              </a:solidFill>
              <a:latin typeface="Cassandra" panose="03000600000000020000" pitchFamily="66" charset="0"/>
              <a:cs typeface="Times New Roman" pitchFamily="18" charset="0"/>
            </a:endParaRPr>
          </a:p>
        </p:txBody>
      </p:sp>
      <p:sp>
        <p:nvSpPr>
          <p:cNvPr id="3" name="Подзаголовок 2"/>
          <p:cNvSpPr>
            <a:spLocks noGrp="1"/>
          </p:cNvSpPr>
          <p:nvPr>
            <p:ph type="subTitle" idx="1"/>
          </p:nvPr>
        </p:nvSpPr>
        <p:spPr>
          <a:xfrm>
            <a:off x="4860032" y="3993786"/>
            <a:ext cx="2880320" cy="1368152"/>
          </a:xfrm>
        </p:spPr>
        <p:txBody>
          <a:bodyPr>
            <a:normAutofit fontScale="70000" lnSpcReduction="20000"/>
          </a:bodyPr>
          <a:lstStyle/>
          <a:p>
            <a:r>
              <a:rPr lang="uk-UA" b="1" dirty="0" smtClean="0">
                <a:solidFill>
                  <a:srgbClr val="002060"/>
                </a:solidFill>
                <a:latin typeface="Times New Roman" pitchFamily="18" charset="0"/>
                <a:cs typeface="Times New Roman" pitchFamily="18" charset="0"/>
              </a:rPr>
              <a:t>Виконала</a:t>
            </a:r>
            <a:r>
              <a:rPr lang="ru-RU" b="1" dirty="0" smtClean="0">
                <a:solidFill>
                  <a:srgbClr val="002060"/>
                </a:solidFill>
                <a:latin typeface="Times New Roman" pitchFamily="18" charset="0"/>
                <a:cs typeface="Times New Roman" pitchFamily="18" charset="0"/>
              </a:rPr>
              <a:t> </a:t>
            </a:r>
          </a:p>
          <a:p>
            <a:r>
              <a:rPr lang="uk-UA" b="1" dirty="0" smtClean="0">
                <a:solidFill>
                  <a:srgbClr val="002060"/>
                </a:solidFill>
                <a:latin typeface="Times New Roman" pitchFamily="18" charset="0"/>
                <a:cs typeface="Times New Roman" pitchFamily="18" charset="0"/>
              </a:rPr>
              <a:t>учениця</a:t>
            </a:r>
            <a:r>
              <a:rPr lang="ru-RU" b="1" dirty="0" smtClean="0">
                <a:solidFill>
                  <a:srgbClr val="002060"/>
                </a:solidFill>
                <a:latin typeface="Times New Roman" pitchFamily="18" charset="0"/>
                <a:cs typeface="Times New Roman" pitchFamily="18" charset="0"/>
              </a:rPr>
              <a:t> 11-А </a:t>
            </a:r>
            <a:r>
              <a:rPr lang="uk-UA" b="1" dirty="0" smtClean="0">
                <a:solidFill>
                  <a:srgbClr val="002060"/>
                </a:solidFill>
                <a:latin typeface="Times New Roman" pitchFamily="18" charset="0"/>
                <a:cs typeface="Times New Roman" pitchFamily="18" charset="0"/>
              </a:rPr>
              <a:t>класу</a:t>
            </a:r>
            <a:endParaRPr lang="ru-RU" b="1" dirty="0" smtClean="0">
              <a:solidFill>
                <a:srgbClr val="002060"/>
              </a:solidFill>
              <a:latin typeface="Times New Roman" pitchFamily="18" charset="0"/>
              <a:cs typeface="Times New Roman" pitchFamily="18" charset="0"/>
            </a:endParaRPr>
          </a:p>
          <a:p>
            <a:r>
              <a:rPr lang="ru-RU" b="1" dirty="0" smtClean="0">
                <a:solidFill>
                  <a:srgbClr val="002060"/>
                </a:solidFill>
                <a:latin typeface="Times New Roman" pitchFamily="18" charset="0"/>
                <a:cs typeface="Times New Roman" pitchFamily="18" charset="0"/>
              </a:rPr>
              <a:t>Юшкова </a:t>
            </a:r>
            <a:r>
              <a:rPr lang="uk-UA" b="1" dirty="0" smtClean="0">
                <a:solidFill>
                  <a:srgbClr val="002060"/>
                </a:solidFill>
                <a:latin typeface="Times New Roman" pitchFamily="18" charset="0"/>
                <a:cs typeface="Times New Roman" pitchFamily="18" charset="0"/>
              </a:rPr>
              <a:t>Вікторія</a:t>
            </a:r>
            <a:endParaRPr lang="uk-UA" b="1" dirty="0">
              <a:solidFill>
                <a:srgbClr val="002060"/>
              </a:solidFill>
              <a:latin typeface="Times New Roman" pitchFamily="18" charset="0"/>
              <a:cs typeface="Times New Roman" pitchFamily="18" charset="0"/>
            </a:endParaRPr>
          </a:p>
        </p:txBody>
      </p:sp>
      <p:sp>
        <p:nvSpPr>
          <p:cNvPr id="6" name="TextBox 5"/>
          <p:cNvSpPr txBox="1"/>
          <p:nvPr/>
        </p:nvSpPr>
        <p:spPr>
          <a:xfrm>
            <a:off x="5292080" y="4308530"/>
            <a:ext cx="3168352" cy="369332"/>
          </a:xfrm>
          <a:prstGeom prst="rect">
            <a:avLst/>
          </a:prstGeom>
          <a:noFill/>
        </p:spPr>
        <p:txBody>
          <a:bodyPr wrap="square" rtlCol="0">
            <a:spAutoFit/>
          </a:bodyPr>
          <a:lstStyle/>
          <a:p>
            <a:endParaRPr lang="ru-RU" i="1" dirty="0">
              <a:solidFill>
                <a:srgbClr val="002060"/>
              </a:solidFill>
            </a:endParaRPr>
          </a:p>
        </p:txBody>
      </p:sp>
      <p:pic>
        <p:nvPicPr>
          <p:cNvPr id="7" name="Рисунок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22767">
            <a:off x="542926" y="1367261"/>
            <a:ext cx="4029075" cy="1571625"/>
          </a:xfrm>
          <a:prstGeom prst="rect">
            <a:avLst/>
          </a:prstGeom>
          <a:ln>
            <a:noFill/>
          </a:ln>
          <a:effectLst>
            <a:outerShdw blurRad="292100" dist="139700" dir="2700000" algn="tl" rotWithShape="0">
              <a:srgbClr val="333333">
                <a:alpha val="65000"/>
              </a:srgbClr>
            </a:outerShdw>
          </a:effectLst>
        </p:spPr>
      </p:pic>
      <p:pic>
        <p:nvPicPr>
          <p:cNvPr id="3074" name="Picture 2" descr="C:\Users\админ\AppData\Local\Microsoft\Windows\Temporary Internet Files\Content.IE5\PC6AAMZ0\0511-0712-3016-0955_Boy_Scientist_clipart_image[1][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71700" y="3534758"/>
            <a:ext cx="1800200" cy="2379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Облако 1"/>
          <p:cNvSpPr/>
          <p:nvPr/>
        </p:nvSpPr>
        <p:spPr>
          <a:xfrm>
            <a:off x="3347905" y="2544586"/>
            <a:ext cx="2304256" cy="1512168"/>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563888" y="2782379"/>
            <a:ext cx="1728192" cy="1077218"/>
          </a:xfrm>
          <a:prstGeom prst="rect">
            <a:avLst/>
          </a:prstGeom>
          <a:noFill/>
        </p:spPr>
        <p:txBody>
          <a:bodyPr wrap="square" rtlCol="0">
            <a:spAutoFit/>
          </a:bodyPr>
          <a:lstStyle/>
          <a:p>
            <a:pPr algn="ctr"/>
            <a:r>
              <a:rPr lang="uk-UA" sz="3200" dirty="0" smtClean="0">
                <a:solidFill>
                  <a:schemeClr val="accent5">
                    <a:lumMod val="75000"/>
                  </a:schemeClr>
                </a:solidFill>
                <a:latin typeface="Asessor" panose="040B0500000000000000" pitchFamily="82" charset="0"/>
              </a:rPr>
              <a:t>Функції</a:t>
            </a:r>
            <a:r>
              <a:rPr lang="uk-UA" sz="3200" dirty="0" smtClean="0">
                <a:solidFill>
                  <a:schemeClr val="accent5">
                    <a:lumMod val="50000"/>
                  </a:schemeClr>
                </a:solidFill>
                <a:latin typeface="Asessor" panose="040B0500000000000000" pitchFamily="82" charset="0"/>
              </a:rPr>
              <a:t> </a:t>
            </a:r>
          </a:p>
          <a:p>
            <a:pPr algn="ctr"/>
            <a:r>
              <a:rPr lang="uk-UA" sz="3200" dirty="0" smtClean="0">
                <a:solidFill>
                  <a:schemeClr val="accent5">
                    <a:lumMod val="75000"/>
                  </a:schemeClr>
                </a:solidFill>
                <a:latin typeface="Asessor" panose="040B0500000000000000" pitchFamily="82" charset="0"/>
              </a:rPr>
              <a:t>білків</a:t>
            </a:r>
            <a:endParaRPr lang="uk-UA" sz="3200" dirty="0">
              <a:solidFill>
                <a:schemeClr val="accent5">
                  <a:lumMod val="75000"/>
                </a:schemeClr>
              </a:solidFill>
              <a:latin typeface="Asessor" panose="040B0500000000000000" pitchFamily="82" charset="0"/>
            </a:endParaRPr>
          </a:p>
        </p:txBody>
      </p:sp>
      <p:sp>
        <p:nvSpPr>
          <p:cNvPr id="8" name="Стрелка влево 7"/>
          <p:cNvSpPr/>
          <p:nvPr/>
        </p:nvSpPr>
        <p:spPr>
          <a:xfrm rot="5400000">
            <a:off x="3967781" y="1914857"/>
            <a:ext cx="1011410" cy="264499"/>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uk-U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60929" y="2876366"/>
            <a:ext cx="328234" cy="84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79380" y="2888939"/>
            <a:ext cx="3535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23831" flipH="1">
            <a:off x="3315075" y="4058181"/>
            <a:ext cx="327157" cy="119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38011">
            <a:off x="4858741" y="4068389"/>
            <a:ext cx="9874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Облако 10"/>
          <p:cNvSpPr/>
          <p:nvPr/>
        </p:nvSpPr>
        <p:spPr>
          <a:xfrm>
            <a:off x="3249351" y="696327"/>
            <a:ext cx="2448272" cy="72008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575" y="5231604"/>
            <a:ext cx="2547937"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0502" y="5265584"/>
            <a:ext cx="2734223" cy="87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71" y="2891889"/>
            <a:ext cx="2541587"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3802" y="2915505"/>
            <a:ext cx="2541587"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47680">
            <a:off x="2742578" y="1623504"/>
            <a:ext cx="9874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231046" y="1600622"/>
            <a:ext cx="134143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76" y="1007626"/>
            <a:ext cx="2698277" cy="86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7623" y="1007626"/>
            <a:ext cx="2541587"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29499" y="825534"/>
            <a:ext cx="1873800" cy="461665"/>
          </a:xfrm>
          <a:prstGeom prst="rect">
            <a:avLst/>
          </a:prstGeom>
          <a:noFill/>
        </p:spPr>
        <p:txBody>
          <a:bodyPr wrap="square" rtlCol="0">
            <a:spAutoFit/>
          </a:bodyPr>
          <a:lstStyle/>
          <a:p>
            <a:pPr algn="ctr"/>
            <a:r>
              <a:rPr lang="uk-UA" sz="2400" dirty="0" smtClean="0">
                <a:solidFill>
                  <a:schemeClr val="accent5">
                    <a:lumMod val="75000"/>
                  </a:schemeClr>
                </a:solidFill>
                <a:latin typeface="Asessor" panose="040B0500000000000000" pitchFamily="82" charset="0"/>
              </a:rPr>
              <a:t>Каталітична</a:t>
            </a:r>
            <a:endParaRPr lang="uk-UA" sz="2400" dirty="0">
              <a:solidFill>
                <a:schemeClr val="accent5">
                  <a:lumMod val="75000"/>
                </a:schemeClr>
              </a:solidFill>
              <a:latin typeface="Asessor" panose="040B0500000000000000" pitchFamily="82" charset="0"/>
            </a:endParaRPr>
          </a:p>
        </p:txBody>
      </p:sp>
      <p:sp>
        <p:nvSpPr>
          <p:cNvPr id="14" name="TextBox 13"/>
          <p:cNvSpPr txBox="1"/>
          <p:nvPr/>
        </p:nvSpPr>
        <p:spPr>
          <a:xfrm>
            <a:off x="6060899" y="1112915"/>
            <a:ext cx="1782377" cy="461665"/>
          </a:xfrm>
          <a:prstGeom prst="rect">
            <a:avLst/>
          </a:prstGeom>
          <a:noFill/>
        </p:spPr>
        <p:txBody>
          <a:bodyPr wrap="square" rtlCol="0">
            <a:spAutoFit/>
          </a:bodyPr>
          <a:lstStyle/>
          <a:p>
            <a:r>
              <a:rPr lang="uk-UA" sz="2400" dirty="0" smtClean="0">
                <a:solidFill>
                  <a:schemeClr val="accent5">
                    <a:lumMod val="75000"/>
                  </a:schemeClr>
                </a:solidFill>
                <a:latin typeface="Asessor" panose="040B0500000000000000" pitchFamily="82" charset="0"/>
              </a:rPr>
              <a:t>Структурна</a:t>
            </a:r>
            <a:endParaRPr lang="uk-UA" sz="2400" dirty="0">
              <a:solidFill>
                <a:schemeClr val="accent5">
                  <a:lumMod val="75000"/>
                </a:schemeClr>
              </a:solidFill>
              <a:latin typeface="Asessor" panose="040B0500000000000000" pitchFamily="82" charset="0"/>
            </a:endParaRPr>
          </a:p>
        </p:txBody>
      </p:sp>
      <p:sp>
        <p:nvSpPr>
          <p:cNvPr id="15" name="TextBox 14"/>
          <p:cNvSpPr txBox="1"/>
          <p:nvPr/>
        </p:nvSpPr>
        <p:spPr>
          <a:xfrm>
            <a:off x="6941976" y="3003123"/>
            <a:ext cx="1652361" cy="461665"/>
          </a:xfrm>
          <a:prstGeom prst="rect">
            <a:avLst/>
          </a:prstGeom>
          <a:noFill/>
        </p:spPr>
        <p:txBody>
          <a:bodyPr wrap="square" rtlCol="0">
            <a:spAutoFit/>
          </a:bodyPr>
          <a:lstStyle/>
          <a:p>
            <a:pPr algn="ctr"/>
            <a:r>
              <a:rPr lang="uk-UA" sz="2400" dirty="0" smtClean="0">
                <a:solidFill>
                  <a:schemeClr val="accent5">
                    <a:lumMod val="75000"/>
                  </a:schemeClr>
                </a:solidFill>
                <a:latin typeface="Asessor" panose="040B0500000000000000" pitchFamily="82" charset="0"/>
              </a:rPr>
              <a:t>Захисна</a:t>
            </a:r>
            <a:endParaRPr lang="uk-UA" sz="2400" dirty="0">
              <a:solidFill>
                <a:schemeClr val="accent5">
                  <a:lumMod val="75000"/>
                </a:schemeClr>
              </a:solidFill>
              <a:latin typeface="Asessor" panose="040B0500000000000000" pitchFamily="82" charset="0"/>
            </a:endParaRPr>
          </a:p>
        </p:txBody>
      </p:sp>
      <p:sp>
        <p:nvSpPr>
          <p:cNvPr id="16" name="TextBox 15"/>
          <p:cNvSpPr txBox="1"/>
          <p:nvPr/>
        </p:nvSpPr>
        <p:spPr>
          <a:xfrm>
            <a:off x="4880184" y="5231604"/>
            <a:ext cx="2088232" cy="830997"/>
          </a:xfrm>
          <a:prstGeom prst="rect">
            <a:avLst/>
          </a:prstGeom>
          <a:noFill/>
        </p:spPr>
        <p:txBody>
          <a:bodyPr wrap="square" rtlCol="0">
            <a:spAutoFit/>
          </a:bodyPr>
          <a:lstStyle/>
          <a:p>
            <a:pPr algn="ctr"/>
            <a:r>
              <a:rPr lang="uk-UA" sz="2400" dirty="0" smtClean="0">
                <a:solidFill>
                  <a:schemeClr val="accent5">
                    <a:lumMod val="75000"/>
                  </a:schemeClr>
                </a:solidFill>
                <a:latin typeface="Asessor" panose="040B0500000000000000" pitchFamily="82" charset="0"/>
              </a:rPr>
              <a:t>Сигнальна та регуляторна</a:t>
            </a:r>
            <a:endParaRPr lang="uk-UA" sz="2400" dirty="0">
              <a:solidFill>
                <a:schemeClr val="accent5">
                  <a:lumMod val="75000"/>
                </a:schemeClr>
              </a:solidFill>
              <a:latin typeface="Asessor" panose="040B0500000000000000" pitchFamily="82" charset="0"/>
            </a:endParaRPr>
          </a:p>
        </p:txBody>
      </p:sp>
      <p:sp>
        <p:nvSpPr>
          <p:cNvPr id="17" name="TextBox 16"/>
          <p:cNvSpPr txBox="1"/>
          <p:nvPr/>
        </p:nvSpPr>
        <p:spPr>
          <a:xfrm>
            <a:off x="1800499" y="5351476"/>
            <a:ext cx="1929344" cy="461665"/>
          </a:xfrm>
          <a:prstGeom prst="rect">
            <a:avLst/>
          </a:prstGeom>
          <a:noFill/>
        </p:spPr>
        <p:txBody>
          <a:bodyPr wrap="square" rtlCol="0">
            <a:spAutoFit/>
          </a:bodyPr>
          <a:lstStyle/>
          <a:p>
            <a:r>
              <a:rPr lang="uk-UA" sz="2400" dirty="0" smtClean="0">
                <a:solidFill>
                  <a:schemeClr val="accent5">
                    <a:lumMod val="75000"/>
                  </a:schemeClr>
                </a:solidFill>
                <a:latin typeface="Asessor" panose="040B0500000000000000" pitchFamily="82" charset="0"/>
              </a:rPr>
              <a:t>Транспортна</a:t>
            </a:r>
            <a:endParaRPr lang="uk-UA" sz="2400" dirty="0">
              <a:solidFill>
                <a:schemeClr val="accent5">
                  <a:lumMod val="75000"/>
                </a:schemeClr>
              </a:solidFill>
              <a:latin typeface="Asessor" panose="040B0500000000000000" pitchFamily="82" charset="0"/>
            </a:endParaRPr>
          </a:p>
        </p:txBody>
      </p:sp>
      <p:sp>
        <p:nvSpPr>
          <p:cNvPr id="18" name="TextBox 17"/>
          <p:cNvSpPr txBox="1"/>
          <p:nvPr/>
        </p:nvSpPr>
        <p:spPr>
          <a:xfrm>
            <a:off x="157810" y="3003123"/>
            <a:ext cx="2016224" cy="461665"/>
          </a:xfrm>
          <a:prstGeom prst="rect">
            <a:avLst/>
          </a:prstGeom>
          <a:noFill/>
        </p:spPr>
        <p:txBody>
          <a:bodyPr wrap="square" rtlCol="0">
            <a:spAutoFit/>
          </a:bodyPr>
          <a:lstStyle/>
          <a:p>
            <a:pPr algn="ctr"/>
            <a:r>
              <a:rPr lang="uk-UA" sz="2400" dirty="0" smtClean="0">
                <a:solidFill>
                  <a:schemeClr val="accent5">
                    <a:lumMod val="75000"/>
                  </a:schemeClr>
                </a:solidFill>
                <a:latin typeface="Asessor" panose="040B0500000000000000" pitchFamily="82" charset="0"/>
              </a:rPr>
              <a:t>Моторна</a:t>
            </a:r>
            <a:endParaRPr lang="uk-UA" sz="2400" dirty="0">
              <a:solidFill>
                <a:schemeClr val="accent5">
                  <a:lumMod val="75000"/>
                </a:schemeClr>
              </a:solidFill>
              <a:latin typeface="Asessor" panose="040B0500000000000000" pitchFamily="82" charset="0"/>
            </a:endParaRPr>
          </a:p>
        </p:txBody>
      </p:sp>
      <p:sp>
        <p:nvSpPr>
          <p:cNvPr id="20" name="TextBox 19"/>
          <p:cNvSpPr txBox="1"/>
          <p:nvPr/>
        </p:nvSpPr>
        <p:spPr>
          <a:xfrm>
            <a:off x="755575" y="1142602"/>
            <a:ext cx="2435639" cy="461665"/>
          </a:xfrm>
          <a:prstGeom prst="rect">
            <a:avLst/>
          </a:prstGeom>
          <a:noFill/>
        </p:spPr>
        <p:txBody>
          <a:bodyPr wrap="square" rtlCol="0">
            <a:spAutoFit/>
          </a:bodyPr>
          <a:lstStyle/>
          <a:p>
            <a:pPr algn="ctr"/>
            <a:r>
              <a:rPr lang="uk-UA" sz="2400" dirty="0" smtClean="0">
                <a:solidFill>
                  <a:schemeClr val="accent5">
                    <a:lumMod val="75000"/>
                  </a:schemeClr>
                </a:solidFill>
                <a:latin typeface="Asessor" panose="040B0500000000000000" pitchFamily="82" charset="0"/>
              </a:rPr>
              <a:t>Запасна(резервна)</a:t>
            </a:r>
            <a:endParaRPr lang="uk-UA" sz="2400" dirty="0">
              <a:solidFill>
                <a:schemeClr val="accent5">
                  <a:lumMod val="75000"/>
                </a:schemeClr>
              </a:solidFill>
              <a:latin typeface="Asessor" panose="040B0500000000000000" pitchFamily="82" charset="0"/>
            </a:endParaRPr>
          </a:p>
        </p:txBody>
      </p:sp>
    </p:spTree>
    <p:extLst>
      <p:ext uri="{BB962C8B-B14F-4D97-AF65-F5344CB8AC3E}">
        <p14:creationId xmlns:p14="http://schemas.microsoft.com/office/powerpoint/2010/main" val="460137392"/>
      </p:ext>
    </p:extLst>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a:latin typeface="Times New Roman" panose="02020603050405020304" pitchFamily="18" charset="0"/>
                <a:cs typeface="Times New Roman" panose="02020603050405020304" pitchFamily="18" charset="0"/>
              </a:rPr>
              <a:t>1. </a:t>
            </a:r>
            <a:r>
              <a:rPr lang="uk-UA" sz="2000" b="1" dirty="0" smtClean="0">
                <a:latin typeface="Times New Roman" panose="02020603050405020304" pitchFamily="18" charset="0"/>
                <a:cs typeface="Times New Roman" panose="02020603050405020304" pitchFamily="18" charset="0"/>
              </a:rPr>
              <a:t>Каталітична функція – важлива функція білків. </a:t>
            </a:r>
            <a:r>
              <a:rPr lang="uk-UA" sz="2000" b="1" dirty="0">
                <a:latin typeface="Times New Roman" panose="02020603050405020304" pitchFamily="18" charset="0"/>
                <a:cs typeface="Times New Roman" panose="02020603050405020304" pitchFamily="18" charset="0"/>
              </a:rPr>
              <a:t>Каталіз (від </a:t>
            </a:r>
            <a:r>
              <a:rPr lang="uk-UA" sz="2000" b="1" dirty="0" err="1">
                <a:latin typeface="Times New Roman" panose="02020603050405020304" pitchFamily="18" charset="0"/>
                <a:cs typeface="Times New Roman" panose="02020603050405020304" pitchFamily="18" charset="0"/>
              </a:rPr>
              <a:t>грец</a:t>
            </a:r>
            <a:r>
              <a:rPr lang="uk-UA" sz="2000" b="1" dirty="0">
                <a:latin typeface="Times New Roman" panose="02020603050405020304" pitchFamily="18" charset="0"/>
                <a:cs typeface="Times New Roman" panose="02020603050405020304" pitchFamily="18" charset="0"/>
              </a:rPr>
              <a:t>. каталіз - припинення) - зміна швидкості перебігу хімічних реакцій під дією певних хімічних сполук. Каталітичну функцію - біокаталіз -у живих організмах виконують ферменти.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492896"/>
            <a:ext cx="7272808" cy="2952328"/>
          </a:xfrm>
          <a:prstGeom prst="rect">
            <a:avLst/>
          </a:prstGeom>
        </p:spPr>
      </p:pic>
    </p:spTree>
    <p:extLst>
      <p:ext uri="{BB962C8B-B14F-4D97-AF65-F5344CB8AC3E}">
        <p14:creationId xmlns:p14="http://schemas.microsoft.com/office/powerpoint/2010/main" val="3411034555"/>
      </p:ext>
    </p:extLst>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smtClean="0">
                <a:latin typeface="Times New Roman" panose="02020603050405020304" pitchFamily="18" charset="0"/>
                <a:cs typeface="Times New Roman" panose="02020603050405020304" pitchFamily="18" charset="0"/>
              </a:rPr>
              <a:t>2.</a:t>
            </a:r>
            <a:r>
              <a:rPr lang="ru-RU" sz="2000" b="1" dirty="0">
                <a:latin typeface="Times New Roman" panose="02020603050405020304" pitchFamily="18" charset="0"/>
                <a:cs typeface="Times New Roman" panose="02020603050405020304" pitchFamily="18" charset="0"/>
              </a:rPr>
              <a:t> Структурна </a:t>
            </a:r>
            <a:r>
              <a:rPr lang="uk-UA" sz="2000" b="1" dirty="0" smtClean="0">
                <a:latin typeface="Times New Roman" panose="02020603050405020304" pitchFamily="18" charset="0"/>
                <a:cs typeface="Times New Roman" panose="02020603050405020304" pitchFamily="18" charset="0"/>
              </a:rPr>
              <a:t>функція</a:t>
            </a:r>
            <a:r>
              <a:rPr lang="ru-RU" sz="2000" b="1"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Структурні</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білки в комплексі з ліпідами є структурною </a:t>
            </a:r>
            <a:r>
              <a:rPr lang="uk-UA" sz="2000" b="1" dirty="0" smtClean="0">
                <a:latin typeface="Times New Roman" panose="02020603050405020304" pitchFamily="18" charset="0"/>
                <a:cs typeface="Times New Roman" panose="02020603050405020304" pitchFamily="18" charset="0"/>
              </a:rPr>
              <a:t>основою</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клітинних і внутрішньоклітинних мембран</a:t>
            </a:r>
            <a:r>
              <a:rPr lang="ru-RU" sz="2000" b="1" dirty="0" smtClean="0">
                <a:latin typeface="Times New Roman" panose="02020603050405020304" pitchFamily="18" charset="0"/>
                <a:cs typeface="Times New Roman" panose="02020603050405020304" pitchFamily="18" charset="0"/>
              </a:rPr>
              <a:t>.</a:t>
            </a:r>
          </a:p>
          <a:p>
            <a:pPr marL="0" indent="0">
              <a:buNone/>
            </a:pPr>
            <a:r>
              <a:rPr lang="ru-RU" sz="2000" b="1" dirty="0">
                <a:latin typeface="Times New Roman" panose="02020603050405020304" pitchFamily="18" charset="0"/>
                <a:cs typeface="Times New Roman" panose="02020603050405020304" pitchFamily="18" charset="0"/>
              </a:rPr>
              <a:t>Білки беруть участь в утворенні позаклітинних структур: входять до складу вовни, </a:t>
            </a:r>
            <a:r>
              <a:rPr lang="uk-UA" sz="2000" b="1" dirty="0" smtClean="0">
                <a:latin typeface="Times New Roman" panose="02020603050405020304" pitchFamily="18" charset="0"/>
                <a:cs typeface="Times New Roman" panose="02020603050405020304" pitchFamily="18" charset="0"/>
              </a:rPr>
              <a:t>волосся</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сухожиль, стінок судин. </a:t>
            </a:r>
          </a:p>
          <a:p>
            <a:pPr marL="0" indent="0">
              <a:buNone/>
            </a:pPr>
            <a:endParaRPr lang="uk-UA" sz="2000" b="1" dirty="0" smtClean="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132856"/>
            <a:ext cx="2971800" cy="3756660"/>
          </a:xfrm>
          <a:prstGeom prst="rect">
            <a:avLst/>
          </a:prstGeom>
        </p:spPr>
      </p:pic>
      <p:sp>
        <p:nvSpPr>
          <p:cNvPr id="6" name="Прямоугольник 5"/>
          <p:cNvSpPr/>
          <p:nvPr/>
        </p:nvSpPr>
        <p:spPr>
          <a:xfrm>
            <a:off x="4977172" y="2924945"/>
            <a:ext cx="2691172" cy="1477328"/>
          </a:xfrm>
          <a:prstGeom prst="rect">
            <a:avLst/>
          </a:prstGeom>
        </p:spPr>
        <p:txBody>
          <a:bodyPr wrap="square">
            <a:spAutoFit/>
          </a:bodyPr>
          <a:lstStyle/>
          <a:p>
            <a:pPr marL="342900" indent="-342900">
              <a:buFont typeface="+mj-lt"/>
              <a:buAutoNum type="arabicPeriod"/>
            </a:pPr>
            <a:r>
              <a:rPr lang="uk-UA" dirty="0" smtClean="0"/>
              <a:t>цитоплазма</a:t>
            </a:r>
            <a:r>
              <a:rPr lang="uk-UA" dirty="0"/>
              <a:t>; </a:t>
            </a:r>
            <a:endParaRPr lang="uk-UA" dirty="0" smtClean="0"/>
          </a:p>
          <a:p>
            <a:pPr marL="342900" indent="-342900">
              <a:buFont typeface="+mj-lt"/>
              <a:buAutoNum type="arabicPeriod"/>
            </a:pPr>
            <a:r>
              <a:rPr lang="uk-UA" dirty="0" smtClean="0"/>
              <a:t>ліпідний </a:t>
            </a:r>
            <a:r>
              <a:rPr lang="uk-UA" dirty="0" err="1"/>
              <a:t>бішар</a:t>
            </a:r>
            <a:r>
              <a:rPr lang="uk-UA" dirty="0"/>
              <a:t>; </a:t>
            </a:r>
            <a:endParaRPr lang="uk-UA" dirty="0" smtClean="0"/>
          </a:p>
          <a:p>
            <a:pPr marL="342900" indent="-342900">
              <a:buFont typeface="+mj-lt"/>
              <a:buAutoNum type="arabicPeriod"/>
            </a:pPr>
            <a:r>
              <a:rPr lang="uk-UA" dirty="0" err="1" smtClean="0"/>
              <a:t>глікопротеїн</a:t>
            </a:r>
            <a:r>
              <a:rPr lang="uk-UA" dirty="0"/>
              <a:t>; </a:t>
            </a:r>
          </a:p>
          <a:p>
            <a:pPr marL="342900" indent="-342900">
              <a:buFont typeface="+mj-lt"/>
              <a:buAutoNum type="arabicPeriod"/>
            </a:pPr>
            <a:r>
              <a:rPr lang="uk-UA" dirty="0" err="1" smtClean="0"/>
              <a:t>ліколіпід</a:t>
            </a:r>
            <a:r>
              <a:rPr lang="uk-UA" dirty="0"/>
              <a:t>; </a:t>
            </a:r>
            <a:endParaRPr lang="uk-UA" dirty="0" smtClean="0"/>
          </a:p>
          <a:p>
            <a:pPr marL="342900" indent="-342900">
              <a:buFont typeface="+mj-lt"/>
              <a:buAutoNum type="arabicPeriod"/>
            </a:pPr>
            <a:r>
              <a:rPr lang="uk-UA" dirty="0" smtClean="0"/>
              <a:t>білки</a:t>
            </a:r>
            <a:endParaRPr lang="uk-UA" dirty="0"/>
          </a:p>
        </p:txBody>
      </p:sp>
    </p:spTree>
    <p:extLst>
      <p:ext uri="{BB962C8B-B14F-4D97-AF65-F5344CB8AC3E}">
        <p14:creationId xmlns:p14="http://schemas.microsoft.com/office/powerpoint/2010/main" val="2527307781"/>
      </p:ext>
    </p:extLst>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18023" y="15691"/>
            <a:ext cx="9144000" cy="6858000"/>
          </a:xfrm>
          <a:prstGeom prst="rect">
            <a:avLst/>
          </a:prstGeom>
          <a:noFill/>
          <a:ln w="9525">
            <a:noFill/>
            <a:miter lim="800000"/>
            <a:headEnd/>
            <a:tailEnd/>
          </a:ln>
        </p:spPr>
      </p:pic>
      <p:pic>
        <p:nvPicPr>
          <p:cNvPr id="2" name="Объект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420355"/>
            <a:ext cx="3763105" cy="3024336"/>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3413093"/>
            <a:ext cx="5707438" cy="197738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9912" y="1134405"/>
            <a:ext cx="4768433" cy="1757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7929907"/>
      </p:ext>
    </p:extLst>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smtClean="0">
                <a:latin typeface="Times New Roman" panose="02020603050405020304" pitchFamily="18" charset="0"/>
                <a:cs typeface="Times New Roman" panose="02020603050405020304" pitchFamily="18" charset="0"/>
              </a:rPr>
              <a:t>3. Багато </a:t>
            </a:r>
            <a:r>
              <a:rPr lang="uk-UA" sz="2000" b="1" dirty="0">
                <a:latin typeface="Times New Roman" panose="02020603050405020304" pitchFamily="18" charset="0"/>
                <a:cs typeface="Times New Roman" panose="02020603050405020304" pitchFamily="18" charset="0"/>
              </a:rPr>
              <a:t>білків, що входять до складу крові, беруть участь в захисній відповіді організму як на пошкодження, так і на атаку патогенів. Прикладами першої групи білків служать фібриногени і </a:t>
            </a:r>
            <a:r>
              <a:rPr lang="uk-UA" sz="2000" b="1" dirty="0" smtClean="0">
                <a:latin typeface="Times New Roman" panose="02020603050405020304" pitchFamily="18" charset="0"/>
                <a:cs typeface="Times New Roman" panose="02020603050405020304" pitchFamily="18" charset="0"/>
              </a:rPr>
              <a:t>тромбіни, </a:t>
            </a:r>
            <a:r>
              <a:rPr lang="uk-UA" sz="2000" b="1" dirty="0">
                <a:latin typeface="Times New Roman" panose="02020603050405020304" pitchFamily="18" charset="0"/>
                <a:cs typeface="Times New Roman" panose="02020603050405020304" pitchFamily="18" charset="0"/>
              </a:rPr>
              <a:t>що беруть участь в згортанні крові, а антитіла (імуноглобуліни), нейтралізують бактерії, віруси або чужорідні </a:t>
            </a:r>
            <a:r>
              <a:rPr lang="uk-UA" sz="2000" b="1" dirty="0" smtClean="0">
                <a:latin typeface="Times New Roman" panose="02020603050405020304" pitchFamily="18" charset="0"/>
                <a:cs typeface="Times New Roman" panose="02020603050405020304" pitchFamily="18" charset="0"/>
              </a:rPr>
              <a:t>білки.</a:t>
            </a:r>
            <a:endParaRPr lang="uk-UA" sz="20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1345" y="2492896"/>
            <a:ext cx="2638845" cy="3933056"/>
          </a:xfrm>
          <a:prstGeom prst="rect">
            <a:avLst/>
          </a:prstGeom>
        </p:spPr>
      </p:pic>
      <p:sp>
        <p:nvSpPr>
          <p:cNvPr id="3" name="Прямоугольник 2"/>
          <p:cNvSpPr/>
          <p:nvPr/>
        </p:nvSpPr>
        <p:spPr>
          <a:xfrm>
            <a:off x="5473874" y="3955093"/>
            <a:ext cx="2069976" cy="1477328"/>
          </a:xfrm>
          <a:prstGeom prst="rect">
            <a:avLst/>
          </a:prstGeom>
        </p:spPr>
        <p:txBody>
          <a:bodyPr wrap="square">
            <a:spAutoFit/>
          </a:bodyPr>
          <a:lstStyle/>
          <a:p>
            <a:r>
              <a:rPr lang="uk-UA" dirty="0" smtClean="0"/>
              <a:t>Мишине антитіло проти холери, пристосоване до вуглеводневого антигену</a:t>
            </a:r>
            <a:endParaRPr lang="uk-UA" dirty="0"/>
          </a:p>
        </p:txBody>
      </p:sp>
    </p:spTree>
    <p:extLst>
      <p:ext uri="{BB962C8B-B14F-4D97-AF65-F5344CB8AC3E}">
        <p14:creationId xmlns:p14="http://schemas.microsoft.com/office/powerpoint/2010/main" val="3707976127"/>
      </p:ext>
    </p:extLst>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31282"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a:latin typeface="Times New Roman" panose="02020603050405020304" pitchFamily="18" charset="0"/>
                <a:cs typeface="Times New Roman" panose="02020603050405020304" pitchFamily="18" charset="0"/>
              </a:rPr>
              <a:t>4. Багато білків беруть участь в процесах передачі сигналів на міжклітинному та внутрішньоклітинному рівнях. Деякі білки, гормони, нейротрансмітери, фактори росту і цитокіни пептидної природи, — позаклітинні сигнальні молекули, що передають сигнал від клітини, де вони були синтезовані, до інших клітин, як поряд із клітиною (нейротрансмітери, фактори росту), так і у </a:t>
            </a:r>
            <a:r>
              <a:rPr lang="uk-UA" sz="2000" b="1" dirty="0" smtClean="0">
                <a:latin typeface="Times New Roman" panose="02020603050405020304" pitchFamily="18" charset="0"/>
                <a:cs typeface="Times New Roman" panose="02020603050405020304" pitchFamily="18" charset="0"/>
              </a:rPr>
              <a:t>віддалених </a:t>
            </a:r>
            <a:r>
              <a:rPr lang="uk-UA" sz="2000" b="1" dirty="0">
                <a:latin typeface="Times New Roman" panose="02020603050405020304" pitchFamily="18" charset="0"/>
                <a:cs typeface="Times New Roman" panose="02020603050405020304" pitchFamily="18" charset="0"/>
              </a:rPr>
              <a:t>тканинах (гормони). До прикладів таких білків належить гормон інсулін, який регулює концентрацію глюкози в крові та фактор некрозу пухлин, що передає сигнали про запалення між клітинами </a:t>
            </a:r>
            <a:r>
              <a:rPr lang="uk-UA" sz="2000" b="1" dirty="0" smtClean="0">
                <a:latin typeface="Times New Roman" panose="02020603050405020304" pitchFamily="18" charset="0"/>
                <a:cs typeface="Times New Roman" panose="02020603050405020304" pitchFamily="18" charset="0"/>
              </a:rPr>
              <a:t>організму.</a:t>
            </a:r>
            <a:endParaRPr lang="uk-UA" sz="20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0072" y="3530600"/>
            <a:ext cx="3175000" cy="3327400"/>
          </a:xfrm>
          <a:prstGeom prst="rect">
            <a:avLst/>
          </a:prstGeom>
        </p:spPr>
      </p:pic>
      <p:pic>
        <p:nvPicPr>
          <p:cNvPr id="7" name="Рисунок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342" y="3861048"/>
            <a:ext cx="4944755" cy="2304256"/>
          </a:xfrm>
          <a:prstGeom prst="rect">
            <a:avLst/>
          </a:prstGeom>
        </p:spPr>
      </p:pic>
    </p:spTree>
    <p:extLst>
      <p:ext uri="{BB962C8B-B14F-4D97-AF65-F5344CB8AC3E}">
        <p14:creationId xmlns:p14="http://schemas.microsoft.com/office/powerpoint/2010/main" val="686622252"/>
      </p:ext>
    </p:extLst>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a:latin typeface="Times New Roman" panose="02020603050405020304" pitchFamily="18" charset="0"/>
                <a:cs typeface="Times New Roman" panose="02020603050405020304" pitchFamily="18" charset="0"/>
              </a:rPr>
              <a:t>5. Транспортна функція. Деякі білки здатні приєднувати різні речовини і переносити їх до різних тканин і органів тіла, з одного місця клітини в інше. Наприклад, білок крові гемоглобін транспортує О2 і СО2</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844824"/>
            <a:ext cx="2937753" cy="2455524"/>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252" y="2650452"/>
            <a:ext cx="3607904" cy="3299791"/>
          </a:xfrm>
          <a:prstGeom prst="rect">
            <a:avLst/>
          </a:prstGeom>
        </p:spPr>
      </p:pic>
    </p:spTree>
    <p:extLst>
      <p:ext uri="{BB962C8B-B14F-4D97-AF65-F5344CB8AC3E}">
        <p14:creationId xmlns:p14="http://schemas.microsoft.com/office/powerpoint/2010/main" val="3603578854"/>
      </p:ext>
    </p:extLst>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a:latin typeface="Times New Roman" panose="02020603050405020304" pitchFamily="18" charset="0"/>
                <a:cs typeface="Times New Roman" panose="02020603050405020304" pitchFamily="18" charset="0"/>
              </a:rPr>
              <a:t>6. Цілий клас моторних білків забезпечує руху організму (наприклад, скорочення м'язів, у тому числі локомоції (міозин), переміщення клітин всередині організму (наприклад, </a:t>
            </a:r>
            <a:r>
              <a:rPr lang="uk-UA" sz="2000" b="1" dirty="0" err="1">
                <a:latin typeface="Times New Roman" panose="02020603050405020304" pitchFamily="18" charset="0"/>
                <a:cs typeface="Times New Roman" panose="02020603050405020304" pitchFamily="18" charset="0"/>
              </a:rPr>
              <a:t>амебоідное</a:t>
            </a:r>
            <a:r>
              <a:rPr lang="uk-UA" sz="2000" b="1" dirty="0">
                <a:latin typeface="Times New Roman" panose="02020603050405020304" pitchFamily="18" charset="0"/>
                <a:cs typeface="Times New Roman" panose="02020603050405020304" pitchFamily="18" charset="0"/>
              </a:rPr>
              <a:t> рух лейкоцитів), рух війок і джгутиків, а також активний і спрямований внутрішньоклітинний транспорт (</a:t>
            </a:r>
            <a:r>
              <a:rPr lang="uk-UA" sz="2000" b="1" dirty="0" err="1">
                <a:latin typeface="Times New Roman" panose="02020603050405020304" pitchFamily="18" charset="0"/>
                <a:cs typeface="Times New Roman" panose="02020603050405020304" pitchFamily="18" charset="0"/>
              </a:rPr>
              <a:t>кінезін</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дінеін</a:t>
            </a:r>
            <a:r>
              <a:rPr lang="uk-UA" sz="2000" b="1" dirty="0">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7" y="2780928"/>
            <a:ext cx="4988318" cy="3055615"/>
          </a:xfrm>
          <a:prstGeom prst="rect">
            <a:avLst/>
          </a:prstGeom>
        </p:spPr>
      </p:pic>
    </p:spTree>
    <p:extLst>
      <p:ext uri="{BB962C8B-B14F-4D97-AF65-F5344CB8AC3E}">
        <p14:creationId xmlns:p14="http://schemas.microsoft.com/office/powerpoint/2010/main" val="3532651867"/>
      </p:ext>
    </p:extLst>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a:latin typeface="Times New Roman" panose="02020603050405020304" pitchFamily="18" charset="0"/>
                <a:cs typeface="Times New Roman" panose="02020603050405020304" pitchFamily="18" charset="0"/>
              </a:rPr>
              <a:t>7</a:t>
            </a:r>
            <a:r>
              <a:rPr lang="uk-UA" sz="2000" b="1" dirty="0" smtClean="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Запасну</a:t>
            </a:r>
            <a:r>
              <a:rPr lang="ru-RU" sz="2000" b="1"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функцію виконують резервні білки, які запасаються в якості джерела енергії.</a:t>
            </a:r>
            <a:endParaRPr lang="uk-UA" sz="20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132856"/>
            <a:ext cx="3301139" cy="289995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292" y="2132856"/>
            <a:ext cx="3383280" cy="2926080"/>
          </a:xfrm>
          <a:prstGeom prst="rect">
            <a:avLst/>
          </a:prstGeom>
        </p:spPr>
      </p:pic>
      <p:sp>
        <p:nvSpPr>
          <p:cNvPr id="6" name="Прямоугольник 5"/>
          <p:cNvSpPr/>
          <p:nvPr/>
        </p:nvSpPr>
        <p:spPr>
          <a:xfrm>
            <a:off x="1992340" y="1628800"/>
            <a:ext cx="5537926" cy="369332"/>
          </a:xfrm>
          <a:prstGeom prst="rect">
            <a:avLst/>
          </a:prstGeom>
        </p:spPr>
        <p:txBody>
          <a:bodyPr wrap="none">
            <a:spAutoFit/>
          </a:bodyPr>
          <a:lstStyle/>
          <a:p>
            <a:r>
              <a:rPr lang="uk-UA" b="1" dirty="0"/>
              <a:t>казеїн молока                          </a:t>
            </a:r>
            <a:r>
              <a:rPr lang="uk-UA" b="1" dirty="0" smtClean="0"/>
              <a:t>                     </a:t>
            </a:r>
            <a:r>
              <a:rPr lang="uk-UA" b="1" dirty="0"/>
              <a:t>альбумін яєць</a:t>
            </a:r>
          </a:p>
        </p:txBody>
      </p:sp>
    </p:spTree>
    <p:extLst>
      <p:ext uri="{BB962C8B-B14F-4D97-AF65-F5344CB8AC3E}">
        <p14:creationId xmlns:p14="http://schemas.microsoft.com/office/powerpoint/2010/main" val="3198748774"/>
      </p:ext>
    </p:extLst>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lgn="ctr">
              <a:buNone/>
            </a:pPr>
            <a:r>
              <a:rPr lang="uk-UA" sz="2000" b="1" dirty="0" smtClean="0">
                <a:latin typeface="Times New Roman" panose="02020603050405020304" pitchFamily="18" charset="0"/>
                <a:cs typeface="Times New Roman" panose="02020603050405020304" pitchFamily="18" charset="0"/>
              </a:rPr>
              <a:t>Використання людиною білків</a:t>
            </a:r>
          </a:p>
          <a:p>
            <a:pPr marL="0" indent="0">
              <a:buNone/>
            </a:pPr>
            <a:r>
              <a:rPr lang="uk-UA" sz="2000" b="1" dirty="0" smtClean="0">
                <a:latin typeface="Times New Roman" panose="02020603050405020304" pitchFamily="18" charset="0"/>
                <a:cs typeface="Narkisim" panose="020E0502050101010101" pitchFamily="34" charset="-79"/>
              </a:rPr>
              <a:t>1.Харчування </a:t>
            </a:r>
          </a:p>
          <a:p>
            <a:pPr marL="0" indent="0">
              <a:buNone/>
            </a:pPr>
            <a:r>
              <a:rPr lang="uk-UA" sz="2000" b="1" dirty="0">
                <a:latin typeface="Times New Roman" panose="02020603050405020304" pitchFamily="18" charset="0"/>
                <a:cs typeface="Narkisim" panose="020E0502050101010101" pitchFamily="34" charset="-79"/>
              </a:rPr>
              <a:t>При споживанні білка (білків) в складі їжі, молекули білка руйнуються в травній системі у процесі травлення під дією кислого (у шлунку) та лужного (в стравоході та кишечнику) середовища та протеолітичними ферментами </a:t>
            </a:r>
            <a:r>
              <a:rPr lang="uk-UA" sz="2000" b="1" dirty="0" smtClean="0">
                <a:latin typeface="Times New Roman" panose="02020603050405020304" pitchFamily="18" charset="0"/>
                <a:cs typeface="Narkisim" panose="020E0502050101010101" pitchFamily="34" charset="-79"/>
              </a:rPr>
              <a:t>на </a:t>
            </a:r>
            <a:r>
              <a:rPr lang="uk-UA" sz="2000" b="1" dirty="0">
                <a:latin typeface="Times New Roman" panose="02020603050405020304" pitchFamily="18" charset="0"/>
                <a:cs typeface="Narkisim" panose="020E0502050101010101" pitchFamily="34" charset="-79"/>
              </a:rPr>
              <a:t>пептиди та амінокислоти, що всмоктуються клітинами кишечника та використовуються організмом. Білок в харчуванні перш за все важливий як джерело незамінних амінокислот, які тваринний організм не може безпосередньо синтезувати. Крім того, білок їжі є важливим джерелом азоту.</a:t>
            </a:r>
          </a:p>
          <a:p>
            <a:pPr marL="0" indent="0">
              <a:buNone/>
            </a:pPr>
            <a:endParaRPr lang="uk-UA" sz="2000" b="1" dirty="0">
              <a:latin typeface="Times New Roman" panose="02020603050405020304" pitchFamily="18" charset="0"/>
              <a:cs typeface="Narkisim" panose="020E0502050101010101" pitchFamily="34" charset="-79"/>
            </a:endParaRPr>
          </a:p>
        </p:txBody>
      </p:sp>
    </p:spTree>
    <p:extLst>
      <p:ext uri="{BB962C8B-B14F-4D97-AF65-F5344CB8AC3E}">
        <p14:creationId xmlns:p14="http://schemas.microsoft.com/office/powerpoint/2010/main" val="1272030939"/>
      </p:ext>
    </p:extLst>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539552" y="764704"/>
            <a:ext cx="8229600" cy="576064"/>
          </a:xfrm>
        </p:spPr>
        <p:txBody>
          <a:bodyPr>
            <a:noAutofit/>
          </a:bodyPr>
          <a:lstStyle/>
          <a:p>
            <a:r>
              <a:rPr lang="ru-RU" sz="3600" b="1" dirty="0" smtClean="0">
                <a:solidFill>
                  <a:srgbClr val="C00000"/>
                </a:solidFill>
              </a:rPr>
              <a:t>Зміст</a:t>
            </a:r>
            <a:endParaRPr lang="ru-RU" sz="3600" b="1" dirty="0">
              <a:solidFill>
                <a:srgbClr val="C00000"/>
              </a:solidFill>
            </a:endParaRPr>
          </a:p>
        </p:txBody>
      </p:sp>
      <p:sp>
        <p:nvSpPr>
          <p:cNvPr id="3" name="Содержимое 2"/>
          <p:cNvSpPr>
            <a:spLocks noGrp="1"/>
          </p:cNvSpPr>
          <p:nvPr>
            <p:ph idx="1"/>
          </p:nvPr>
        </p:nvSpPr>
        <p:spPr>
          <a:xfrm>
            <a:off x="611560" y="1600200"/>
            <a:ext cx="8075240" cy="4525963"/>
          </a:xfrm>
        </p:spPr>
        <p:txBody>
          <a:bodyPr>
            <a:normAutofit/>
          </a:bodyPr>
          <a:lstStyle/>
          <a:p>
            <a:pPr>
              <a:buFont typeface="Wingdings" panose="05000000000000000000" pitchFamily="2" charset="2"/>
              <a:buChar char="Ø"/>
            </a:pPr>
            <a:r>
              <a:rPr lang="ru-RU" sz="2000" b="1" dirty="0" smtClean="0">
                <a:latin typeface="Times New Roman" pitchFamily="18" charset="0"/>
                <a:cs typeface="Times New Roman" pitchFamily="18" charset="0"/>
              </a:rPr>
              <a:t>Загальні відомості</a:t>
            </a:r>
            <a:endParaRPr lang="ru-RU" sz="2000" b="1" dirty="0" smtClean="0">
              <a:latin typeface="Times New Roman" pitchFamily="18" charset="0"/>
              <a:cs typeface="Times New Roman" pitchFamily="18" charset="0"/>
            </a:endParaRPr>
          </a:p>
          <a:p>
            <a:pPr>
              <a:buFont typeface="Wingdings" panose="05000000000000000000" pitchFamily="2" charset="2"/>
              <a:buChar char="Ø"/>
            </a:pPr>
            <a:r>
              <a:rPr lang="ru-RU" sz="2000" b="1" dirty="0" smtClean="0">
                <a:latin typeface="Times New Roman" pitchFamily="18" charset="0"/>
                <a:cs typeface="Times New Roman" pitchFamily="18" charset="0"/>
              </a:rPr>
              <a:t>Структура</a:t>
            </a:r>
          </a:p>
          <a:p>
            <a:pPr>
              <a:buFont typeface="Wingdings" panose="05000000000000000000" pitchFamily="2" charset="2"/>
              <a:buChar char="Ø"/>
            </a:pPr>
            <a:r>
              <a:rPr lang="uk-UA" sz="2000" b="1" dirty="0" smtClean="0">
                <a:latin typeface="Times New Roman" pitchFamily="18" charset="0"/>
                <a:cs typeface="Times New Roman" pitchFamily="18" charset="0"/>
              </a:rPr>
              <a:t>Класифікація </a:t>
            </a:r>
          </a:p>
          <a:p>
            <a:pPr>
              <a:buFont typeface="Wingdings" panose="05000000000000000000" pitchFamily="2" charset="2"/>
              <a:buChar char="Ø"/>
            </a:pPr>
            <a:r>
              <a:rPr lang="uk-UA" sz="2000" b="1" dirty="0" smtClean="0">
                <a:latin typeface="Times New Roman" pitchFamily="18" charset="0"/>
                <a:cs typeface="Times New Roman" pitchFamily="18" charset="0"/>
              </a:rPr>
              <a:t>Функції білкі</a:t>
            </a:r>
            <a:r>
              <a:rPr lang="ru-RU" sz="2000" b="1" dirty="0" smtClean="0">
                <a:latin typeface="Times New Roman" pitchFamily="18" charset="0"/>
                <a:cs typeface="Times New Roman" pitchFamily="18" charset="0"/>
              </a:rPr>
              <a:t>в</a:t>
            </a:r>
          </a:p>
          <a:p>
            <a:pPr>
              <a:buFont typeface="Wingdings" panose="05000000000000000000" pitchFamily="2" charset="2"/>
              <a:buChar char="Ø"/>
            </a:pPr>
            <a:r>
              <a:rPr lang="uk-UA" sz="2000" b="1" dirty="0" smtClean="0">
                <a:latin typeface="Times New Roman" pitchFamily="18" charset="0"/>
                <a:cs typeface="Times New Roman" pitchFamily="18" charset="0"/>
              </a:rPr>
              <a:t>Використання</a:t>
            </a:r>
            <a:r>
              <a:rPr lang="ru-RU" sz="2000" b="1" dirty="0" smtClean="0">
                <a:latin typeface="Times New Roman" pitchFamily="18" charset="0"/>
                <a:cs typeface="Times New Roman" pitchFamily="18" charset="0"/>
              </a:rPr>
              <a:t> </a:t>
            </a:r>
            <a:r>
              <a:rPr lang="uk-UA" sz="2000" b="1" dirty="0" smtClean="0">
                <a:latin typeface="Times New Roman" pitchFamily="18" charset="0"/>
                <a:cs typeface="Times New Roman" pitchFamily="18" charset="0"/>
              </a:rPr>
              <a:t>людиною</a:t>
            </a:r>
            <a:r>
              <a:rPr lang="ru-RU" sz="2000" b="1" dirty="0" smtClean="0">
                <a:latin typeface="Times New Roman" pitchFamily="18" charset="0"/>
                <a:cs typeface="Times New Roman" pitchFamily="18" charset="0"/>
              </a:rPr>
              <a:t> </a:t>
            </a:r>
            <a:endParaRPr lang="uk-UA" sz="2000" b="1" dirty="0" smtClean="0">
              <a:latin typeface="Times New Roman" pitchFamily="18" charset="0"/>
              <a:cs typeface="Times New Roman" pitchFamily="18" charset="0"/>
            </a:endParaRPr>
          </a:p>
          <a:p>
            <a:pPr marL="0" indent="0">
              <a:buNone/>
            </a:pPr>
            <a:r>
              <a:rPr lang="uk-UA" sz="2000" b="1" dirty="0">
                <a:latin typeface="Times New Roman" pitchFamily="18" charset="0"/>
                <a:cs typeface="Times New Roman" pitchFamily="18" charset="0"/>
              </a:rPr>
              <a:t> </a:t>
            </a:r>
            <a:r>
              <a:rPr lang="uk-UA" sz="2000" b="1" dirty="0" smtClean="0">
                <a:latin typeface="Times New Roman" pitchFamily="18" charset="0"/>
                <a:cs typeface="Times New Roman" pitchFamily="18" charset="0"/>
              </a:rPr>
              <a:t>        Харчування</a:t>
            </a:r>
          </a:p>
          <a:p>
            <a:pPr marL="0" indent="0">
              <a:buNone/>
            </a:pPr>
            <a:r>
              <a:rPr lang="uk-UA" sz="2000" b="1" dirty="0">
                <a:latin typeface="Times New Roman" pitchFamily="18" charset="0"/>
                <a:cs typeface="Times New Roman" pitchFamily="18" charset="0"/>
              </a:rPr>
              <a:t> </a:t>
            </a:r>
            <a:r>
              <a:rPr lang="uk-UA" sz="2000" b="1" dirty="0" smtClean="0">
                <a:latin typeface="Times New Roman" pitchFamily="18" charset="0"/>
                <a:cs typeface="Times New Roman" pitchFamily="18" charset="0"/>
              </a:rPr>
              <a:t>        Медицина</a:t>
            </a:r>
          </a:p>
          <a:p>
            <a:pPr marL="0" indent="0">
              <a:buNone/>
            </a:pPr>
            <a:r>
              <a:rPr lang="uk-UA" sz="2000" b="1" dirty="0">
                <a:latin typeface="Times New Roman" pitchFamily="18" charset="0"/>
                <a:cs typeface="Times New Roman" pitchFamily="18" charset="0"/>
              </a:rPr>
              <a:t> </a:t>
            </a:r>
            <a:r>
              <a:rPr lang="uk-UA" sz="2000" b="1" dirty="0" smtClean="0">
                <a:latin typeface="Times New Roman" pitchFamily="18" charset="0"/>
                <a:cs typeface="Times New Roman" pitchFamily="18" charset="0"/>
              </a:rPr>
              <a:t>        Промисловість</a:t>
            </a:r>
          </a:p>
          <a:p>
            <a:pPr>
              <a:buFont typeface="Wingdings" panose="05000000000000000000" pitchFamily="2" charset="2"/>
              <a:buChar char="Ø"/>
            </a:pPr>
            <a:r>
              <a:rPr lang="uk-UA" sz="2000" b="1" dirty="0" smtClean="0">
                <a:latin typeface="Times New Roman" pitchFamily="18" charset="0"/>
                <a:cs typeface="Times New Roman" pitchFamily="18" charset="0"/>
              </a:rPr>
              <a:t>Джерела</a:t>
            </a:r>
          </a:p>
          <a:p>
            <a:pPr>
              <a:buFont typeface="Wingdings" panose="05000000000000000000" pitchFamily="2" charset="2"/>
              <a:buChar char="Ø"/>
            </a:pPr>
            <a:endParaRPr lang="uk-UA" sz="2000" b="1" dirty="0" smtClean="0">
              <a:latin typeface="Times New Roman" pitchFamily="18" charset="0"/>
              <a:cs typeface="Times New Roman" pitchFamily="18" charset="0"/>
            </a:endParaRPr>
          </a:p>
        </p:txBody>
      </p:sp>
      <p:pic>
        <p:nvPicPr>
          <p:cNvPr id="5" name="Picture 5" descr="318">
            <a:hlinkClick r:id="" action="ppaction://hlinkshowjump?jump=nextslide" tooltip="нажми"/>
          </p:cNvPr>
          <p:cNvPicPr>
            <a:picLocks noChangeAspect="1" noChangeArrowheads="1"/>
          </p:cNvPicPr>
          <p:nvPr/>
        </p:nvPicPr>
        <p:blipFill>
          <a:blip r:embed="rId3" cstate="print"/>
          <a:srcRect/>
          <a:stretch>
            <a:fillRect/>
          </a:stretch>
        </p:blipFill>
        <p:spPr bwMode="auto">
          <a:xfrm>
            <a:off x="3635896" y="4869160"/>
            <a:ext cx="1411920" cy="1315511"/>
          </a:xfrm>
          <a:prstGeom prst="rect">
            <a:avLst/>
          </a:prstGeom>
          <a:noFill/>
          <a:ln w="9525">
            <a:noFill/>
            <a:miter lim="800000"/>
            <a:headEnd/>
            <a:tailEnd/>
          </a:ln>
        </p:spPr>
      </p:pic>
      <p:pic>
        <p:nvPicPr>
          <p:cNvPr id="2050" name="Picture 2" descr="C:\Users\админ\AppData\Local\Microsoft\Windows\Temporary Internet Files\Content.IE5\XR0GL5T0\scie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1555750"/>
            <a:ext cx="3333750" cy="307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 name="Объект 1"/>
          <p:cNvPicPr>
            <a:picLocks noGrp="1" noChangeAspect="1"/>
          </p:cNvPicPr>
          <p:nvPr>
            <p:ph idx="1"/>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627784" y="548680"/>
            <a:ext cx="5616624" cy="524604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83568" y="692696"/>
            <a:ext cx="2232248" cy="1815882"/>
          </a:xfrm>
          <a:prstGeom prst="rect">
            <a:avLst/>
          </a:prstGeom>
          <a:noFill/>
        </p:spPr>
        <p:txBody>
          <a:bodyPr wrap="square" rtlCol="0">
            <a:spAutoFit/>
          </a:bodyPr>
          <a:lstStyle/>
          <a:p>
            <a:r>
              <a:rPr lang="uk-UA" sz="2800" b="1" dirty="0" smtClean="0">
                <a:latin typeface="Times New Roman" panose="02020603050405020304" pitchFamily="18" charset="0"/>
                <a:cs typeface="Times New Roman" panose="02020603050405020304" pitchFamily="18" charset="0"/>
              </a:rPr>
              <a:t>Корисні продукти, що містять білки.</a:t>
            </a:r>
            <a:endParaRPr lang="uk-U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52311"/>
      </p:ext>
    </p:extLst>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5405772" cy="4525963"/>
          </a:xfrm>
        </p:spPr>
        <p:txBody>
          <a:bodyPr>
            <a:normAutofit fontScale="92500" lnSpcReduction="20000"/>
          </a:bodyPr>
          <a:lstStyle/>
          <a:p>
            <a:pPr marL="0" indent="0">
              <a:buNone/>
            </a:pPr>
            <a:r>
              <a:rPr lang="uk-UA" sz="2000" b="1" dirty="0" smtClean="0">
                <a:latin typeface="Times New Roman" panose="02020603050405020304" pitchFamily="18" charset="0"/>
                <a:cs typeface="Times New Roman" panose="02020603050405020304" pitchFamily="18" charset="0"/>
              </a:rPr>
              <a:t>2.Медецина</a:t>
            </a:r>
          </a:p>
          <a:p>
            <a:pPr marL="0" indent="0">
              <a:buNone/>
            </a:pPr>
            <a:r>
              <a:rPr lang="uk-UA" sz="2000" b="1" dirty="0">
                <a:latin typeface="Times New Roman" panose="02020603050405020304" pitchFamily="18" charset="0"/>
                <a:cs typeface="Times New Roman" panose="02020603050405020304" pitchFamily="18" charset="0"/>
              </a:rPr>
              <a:t>Значна кількість досліджень у медицині направлена на використання білків в якості терапевтичних препаратів та засобів діагностики захворювань. Фармацевтичне застосування білків почалося з природних білків отриманих з різноманітних живих організмів. Нові препарати створюються штучно, рекомбінантними методами або за допомогою проектування білків. Біофармацевтичні препарати, що знаходять широке використання, включають білки крові (наприклад, для лікування гемофілії), тромболітичні ферменти, гормони, цитокіни та фактори росту, білки імунної системи (інтерферони і антитіла, що використовуються для лікування інфекційних захворювань та деяких видів раку) і </a:t>
            </a:r>
            <a:r>
              <a:rPr lang="uk-UA" sz="2000" b="1" dirty="0" smtClean="0">
                <a:latin typeface="Times New Roman" panose="02020603050405020304" pitchFamily="18" charset="0"/>
                <a:cs typeface="Times New Roman" panose="02020603050405020304" pitchFamily="18" charset="0"/>
              </a:rPr>
              <a:t>вакцини.</a:t>
            </a:r>
            <a:endParaRPr lang="uk-UA" sz="20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017990"/>
            <a:ext cx="2448272" cy="364772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228184" y="4665710"/>
            <a:ext cx="2232248" cy="646331"/>
          </a:xfrm>
          <a:prstGeom prst="rect">
            <a:avLst/>
          </a:prstGeom>
          <a:noFill/>
        </p:spPr>
        <p:txBody>
          <a:bodyPr wrap="square" rtlCol="0">
            <a:spAutoFit/>
          </a:bodyPr>
          <a:lstStyle/>
          <a:p>
            <a:r>
              <a:rPr lang="uk-UA" i="1" dirty="0" smtClean="0"/>
              <a:t>Суміш для нарощування м’язів</a:t>
            </a:r>
            <a:endParaRPr lang="uk-UA" i="1" dirty="0"/>
          </a:p>
        </p:txBody>
      </p:sp>
    </p:spTree>
    <p:extLst>
      <p:ext uri="{BB962C8B-B14F-4D97-AF65-F5344CB8AC3E}">
        <p14:creationId xmlns:p14="http://schemas.microsoft.com/office/powerpoint/2010/main" val="3921065851"/>
      </p:ext>
    </p:extLst>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3419872" y="764704"/>
            <a:ext cx="5040560" cy="5647700"/>
          </a:xfrm>
          <a:prstGeom prst="rect">
            <a:avLst/>
          </a:prstGeom>
          <a:noFill/>
        </p:spPr>
        <p:txBody>
          <a:bodyPr wrap="square" rtlCol="0">
            <a:spAutoFit/>
          </a:bodyPr>
          <a:lstStyle/>
          <a:p>
            <a:r>
              <a:rPr lang="uk-UA" sz="1900" b="1" dirty="0" smtClean="0">
                <a:latin typeface="Times New Roman" panose="02020603050405020304" pitchFamily="18" charset="0"/>
                <a:cs typeface="Times New Roman" panose="02020603050405020304" pitchFamily="18" charset="0"/>
              </a:rPr>
              <a:t>3.Промисловість</a:t>
            </a:r>
          </a:p>
          <a:p>
            <a:r>
              <a:rPr lang="uk-UA" sz="1900" b="1" dirty="0" smtClean="0">
                <a:latin typeface="Times New Roman" panose="02020603050405020304" pitchFamily="18" charset="0"/>
                <a:cs typeface="Times New Roman" panose="02020603050405020304" pitchFamily="18" charset="0"/>
              </a:rPr>
              <a:t>Серед </a:t>
            </a:r>
            <a:r>
              <a:rPr lang="uk-UA" sz="1900" b="1" dirty="0">
                <a:latin typeface="Times New Roman" panose="02020603050405020304" pitchFamily="18" charset="0"/>
                <a:cs typeface="Times New Roman" panose="02020603050405020304" pitchFamily="18" charset="0"/>
              </a:rPr>
              <a:t>всіх білків в харчовій промисловості активно використовуються численні ферменти. Так, у пекарській промисловості використовуються альфа-амілаза і </a:t>
            </a:r>
            <a:r>
              <a:rPr lang="uk-UA" sz="1900" b="1" dirty="0" err="1">
                <a:latin typeface="Times New Roman" panose="02020603050405020304" pitchFamily="18" charset="0"/>
                <a:cs typeface="Times New Roman" panose="02020603050405020304" pitchFamily="18" charset="0"/>
              </a:rPr>
              <a:t>протеази</a:t>
            </a:r>
            <a:r>
              <a:rPr lang="uk-UA" sz="1900" b="1" dirty="0">
                <a:latin typeface="Times New Roman" panose="02020603050405020304" pitchFamily="18" charset="0"/>
                <a:cs typeface="Times New Roman" panose="02020603050405020304" pitchFamily="18" charset="0"/>
              </a:rPr>
              <a:t>; у пивоварінні використовуються численні ферменти ячменю (амілаза, </a:t>
            </a:r>
            <a:r>
              <a:rPr lang="uk-UA" sz="1900" b="1" dirty="0" err="1">
                <a:latin typeface="Times New Roman" panose="02020603050405020304" pitchFamily="18" charset="0"/>
                <a:cs typeface="Times New Roman" panose="02020603050405020304" pitchFamily="18" charset="0"/>
              </a:rPr>
              <a:t>глюканази</a:t>
            </a:r>
            <a:r>
              <a:rPr lang="uk-UA" sz="1900" b="1" dirty="0">
                <a:latin typeface="Times New Roman" panose="02020603050405020304" pitchFamily="18" charset="0"/>
                <a:cs typeface="Times New Roman" panose="02020603050405020304" pitchFamily="18" charset="0"/>
              </a:rPr>
              <a:t>, </a:t>
            </a:r>
            <a:r>
              <a:rPr lang="uk-UA" sz="1900" b="1" dirty="0" err="1">
                <a:latin typeface="Times New Roman" panose="02020603050405020304" pitchFamily="18" charset="0"/>
                <a:cs typeface="Times New Roman" panose="02020603050405020304" pitchFamily="18" charset="0"/>
              </a:rPr>
              <a:t>протеази</a:t>
            </a:r>
            <a:r>
              <a:rPr lang="uk-UA" sz="1900" b="1" dirty="0">
                <a:latin typeface="Times New Roman" panose="02020603050405020304" pitchFamily="18" charset="0"/>
                <a:cs typeface="Times New Roman" panose="02020603050405020304" pitchFamily="18" charset="0"/>
              </a:rPr>
              <a:t>); </a:t>
            </a:r>
            <a:r>
              <a:rPr lang="uk-UA" sz="1900" b="1" dirty="0" err="1">
                <a:latin typeface="Times New Roman" panose="02020603050405020304" pitchFamily="18" charset="0"/>
                <a:cs typeface="Times New Roman" panose="02020603050405020304" pitchFamily="18" charset="0"/>
              </a:rPr>
              <a:t>целюлази</a:t>
            </a:r>
            <a:r>
              <a:rPr lang="uk-UA" sz="1900" b="1" dirty="0">
                <a:latin typeface="Times New Roman" panose="02020603050405020304" pitchFamily="18" charset="0"/>
                <a:cs typeface="Times New Roman" panose="02020603050405020304" pitchFamily="18" charset="0"/>
              </a:rPr>
              <a:t> і </a:t>
            </a:r>
            <a:r>
              <a:rPr lang="uk-UA" sz="1900" b="1" dirty="0" err="1">
                <a:latin typeface="Times New Roman" panose="02020603050405020304" pitchFamily="18" charset="0"/>
                <a:cs typeface="Times New Roman" panose="02020603050405020304" pitchFamily="18" charset="0"/>
              </a:rPr>
              <a:t>пектинази</a:t>
            </a:r>
            <a:r>
              <a:rPr lang="uk-UA" sz="1900" b="1" dirty="0">
                <a:latin typeface="Times New Roman" panose="02020603050405020304" pitchFamily="18" charset="0"/>
                <a:cs typeface="Times New Roman" panose="02020603050405020304" pitchFamily="18" charset="0"/>
              </a:rPr>
              <a:t> використовуються для освітлення соків; хімозин, ліпаза і лактаза використовуються для виготовлення кисломолочних продуктів; а </a:t>
            </a:r>
            <a:r>
              <a:rPr lang="uk-UA" sz="1900" b="1" dirty="0" err="1">
                <a:latin typeface="Times New Roman" panose="02020603050405020304" pitchFamily="18" charset="0"/>
                <a:cs typeface="Times New Roman" panose="02020603050405020304" pitchFamily="18" charset="0"/>
              </a:rPr>
              <a:t>папаїн</a:t>
            </a:r>
            <a:r>
              <a:rPr lang="uk-UA" sz="1900" b="1" dirty="0">
                <a:latin typeface="Times New Roman" panose="02020603050405020304" pitchFamily="18" charset="0"/>
                <a:cs typeface="Times New Roman" panose="02020603050405020304" pitchFamily="18" charset="0"/>
              </a:rPr>
              <a:t> застосовується для пом'якшення м'ясних продуктів. Для виготовлення крохмалю використовують амілазу і </a:t>
            </a:r>
            <a:r>
              <a:rPr lang="uk-UA" sz="1900" b="1" dirty="0" err="1">
                <a:latin typeface="Times New Roman" panose="02020603050405020304" pitchFamily="18" charset="0"/>
                <a:cs typeface="Times New Roman" panose="02020603050405020304" pitchFamily="18" charset="0"/>
              </a:rPr>
              <a:t>глюкоамілазу</a:t>
            </a:r>
            <a:r>
              <a:rPr lang="uk-UA" sz="1900" b="1" dirty="0">
                <a:latin typeface="Times New Roman" panose="02020603050405020304" pitchFamily="18" charset="0"/>
                <a:cs typeface="Times New Roman" panose="02020603050405020304" pitchFamily="18" charset="0"/>
              </a:rPr>
              <a:t>, а для виготовлення паперу — </a:t>
            </a:r>
            <a:r>
              <a:rPr lang="uk-UA" sz="1900" b="1" dirty="0" err="1">
                <a:latin typeface="Times New Roman" panose="02020603050405020304" pitchFamily="18" charset="0"/>
                <a:cs typeface="Times New Roman" panose="02020603050405020304" pitchFamily="18" charset="0"/>
              </a:rPr>
              <a:t>целюлази</a:t>
            </a:r>
            <a:r>
              <a:rPr lang="uk-UA" sz="1900" b="1" dirty="0">
                <a:latin typeface="Times New Roman" panose="02020603050405020304" pitchFamily="18" charset="0"/>
                <a:cs typeface="Times New Roman" panose="02020603050405020304" pitchFamily="18" charset="0"/>
              </a:rPr>
              <a:t> і </a:t>
            </a:r>
            <a:r>
              <a:rPr lang="uk-UA" sz="1900" b="1" dirty="0" err="1">
                <a:latin typeface="Times New Roman" panose="02020603050405020304" pitchFamily="18" charset="0"/>
                <a:cs typeface="Times New Roman" panose="02020603050405020304" pitchFamily="18" charset="0"/>
              </a:rPr>
              <a:t>ксиланазу</a:t>
            </a:r>
            <a:r>
              <a:rPr lang="uk-UA" sz="1900" b="1" dirty="0">
                <a:latin typeface="Times New Roman" panose="02020603050405020304" pitchFamily="18" charset="0"/>
                <a:cs typeface="Times New Roman" panose="02020603050405020304" pitchFamily="18" charset="0"/>
              </a:rPr>
              <a:t>. Також </a:t>
            </a:r>
            <a:r>
              <a:rPr lang="uk-UA" sz="1900" b="1" dirty="0" err="1">
                <a:latin typeface="Times New Roman" panose="02020603050405020304" pitchFamily="18" charset="0"/>
                <a:cs typeface="Times New Roman" panose="02020603050405020304" pitchFamily="18" charset="0"/>
              </a:rPr>
              <a:t>протео-</a:t>
            </a:r>
            <a:r>
              <a:rPr lang="uk-UA" sz="1900" b="1" dirty="0">
                <a:latin typeface="Times New Roman" panose="02020603050405020304" pitchFamily="18" charset="0"/>
                <a:cs typeface="Times New Roman" panose="02020603050405020304" pitchFamily="18" charset="0"/>
              </a:rPr>
              <a:t> і </a:t>
            </a:r>
            <a:r>
              <a:rPr lang="uk-UA" sz="1900" b="1" dirty="0" err="1">
                <a:latin typeface="Times New Roman" panose="02020603050405020304" pitchFamily="18" charset="0"/>
                <a:cs typeface="Times New Roman" panose="02020603050405020304" pitchFamily="18" charset="0"/>
              </a:rPr>
              <a:t>ліполітичні</a:t>
            </a:r>
            <a:r>
              <a:rPr lang="uk-UA" sz="1900" b="1" dirty="0">
                <a:latin typeface="Times New Roman" panose="02020603050405020304" pitchFamily="18" charset="0"/>
                <a:cs typeface="Times New Roman" panose="02020603050405020304" pitchFamily="18" charset="0"/>
              </a:rPr>
              <a:t> ферменти часто додаються до миючих засобів.</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16" y="476672"/>
            <a:ext cx="2361431" cy="236143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899592" y="2838103"/>
            <a:ext cx="2205555" cy="369332"/>
          </a:xfrm>
          <a:prstGeom prst="rect">
            <a:avLst/>
          </a:prstGeom>
          <a:noFill/>
        </p:spPr>
        <p:txBody>
          <a:bodyPr wrap="square" rtlCol="0">
            <a:spAutoFit/>
          </a:bodyPr>
          <a:lstStyle/>
          <a:p>
            <a:r>
              <a:rPr lang="uk-UA" i="1" dirty="0" smtClean="0"/>
              <a:t>Крохмаль </a:t>
            </a:r>
            <a:endParaRPr lang="uk-UA" i="1" dirty="0"/>
          </a:p>
        </p:txBody>
      </p:sp>
      <p:pic>
        <p:nvPicPr>
          <p:cNvPr id="10" name="Рисунок 9"/>
          <p:cNvPicPr>
            <a:picLocks noChangeAspect="1"/>
          </p:cNvPicPr>
          <p:nvPr/>
        </p:nvPicPr>
        <p:blipFill>
          <a:blip r:embed="rId4">
            <a:clrChange>
              <a:clrFrom>
                <a:srgbClr val="FAF8FB"/>
              </a:clrFrom>
              <a:clrTo>
                <a:srgbClr val="FAF8FB">
                  <a:alpha val="0"/>
                </a:srgbClr>
              </a:clrTo>
            </a:clrChange>
            <a:extLst>
              <a:ext uri="{28A0092B-C50C-407E-A947-70E740481C1C}">
                <a14:useLocalDpi xmlns:a14="http://schemas.microsoft.com/office/drawing/2010/main" val="0"/>
              </a:ext>
            </a:extLst>
          </a:blip>
          <a:stretch>
            <a:fillRect/>
          </a:stretch>
        </p:blipFill>
        <p:spPr>
          <a:xfrm>
            <a:off x="263987" y="3056949"/>
            <a:ext cx="2857500" cy="2009775"/>
          </a:xfrm>
          <a:prstGeom prst="rect">
            <a:avLst/>
          </a:prstGeom>
        </p:spPr>
      </p:pic>
      <p:sp>
        <p:nvSpPr>
          <p:cNvPr id="11" name="TextBox 10"/>
          <p:cNvSpPr txBox="1"/>
          <p:nvPr/>
        </p:nvSpPr>
        <p:spPr>
          <a:xfrm>
            <a:off x="1115616" y="5066724"/>
            <a:ext cx="1800200" cy="378500"/>
          </a:xfrm>
          <a:prstGeom prst="rect">
            <a:avLst/>
          </a:prstGeom>
          <a:noFill/>
        </p:spPr>
        <p:txBody>
          <a:bodyPr wrap="square" rtlCol="0">
            <a:spAutoFit/>
          </a:bodyPr>
          <a:lstStyle/>
          <a:p>
            <a:r>
              <a:rPr lang="uk-UA" i="1" dirty="0" smtClean="0"/>
              <a:t>Миючі засоби</a:t>
            </a:r>
            <a:endParaRPr lang="uk-UA" i="1" dirty="0"/>
          </a:p>
        </p:txBody>
      </p:sp>
    </p:spTree>
    <p:extLst>
      <p:ext uri="{BB962C8B-B14F-4D97-AF65-F5344CB8AC3E}">
        <p14:creationId xmlns:p14="http://schemas.microsoft.com/office/powerpoint/2010/main" val="3880583580"/>
      </p:ext>
    </p:extLst>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611560" y="922091"/>
            <a:ext cx="7344816" cy="4524315"/>
          </a:xfrm>
          <a:prstGeom prst="rect">
            <a:avLst/>
          </a:prstGeom>
          <a:noFill/>
        </p:spPr>
        <p:txBody>
          <a:bodyPr wrap="square" rtlCol="0">
            <a:spAutoFit/>
          </a:bodyPr>
          <a:lstStyle/>
          <a:p>
            <a:pPr algn="ctr"/>
            <a:r>
              <a:rPr lang="uk-UA" sz="2800" b="1" dirty="0" smtClean="0">
                <a:latin typeface="Times New Roman" panose="02020603050405020304" pitchFamily="18" charset="0"/>
                <a:cs typeface="Times New Roman" panose="02020603050405020304" pitchFamily="18" charset="0"/>
              </a:rPr>
              <a:t>Використані джерела</a:t>
            </a: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hlinkClick r:id="rId3"/>
              </a:rPr>
              <a:t>http://uk.wikipedia.org/wiki/%D0%91%D1%96%D0%BB%D0%BA%D0%B8#.D0.92.D0.B8.D0.BA.D0.BE.D1.80.D0.B8.D1.81.D1.82.D0.B0.D0.BD.D0.BD.D1.8F_.</a:t>
            </a:r>
            <a:r>
              <a:rPr lang="en-US" sz="2000" b="1" dirty="0" smtClean="0">
                <a:latin typeface="Times New Roman" panose="02020603050405020304" pitchFamily="18" charset="0"/>
                <a:cs typeface="Times New Roman" panose="02020603050405020304" pitchFamily="18" charset="0"/>
                <a:hlinkClick r:id="rId3"/>
              </a:rPr>
              <a:t>D0.BB.D1.8E.D0.B4.D0.B8.D0.BD.D0.BE.D1.8E</a:t>
            </a:r>
            <a:endParaRPr lang="uk-UA" sz="2000" b="1" dirty="0" smtClean="0">
              <a:latin typeface="Times New Roman" panose="02020603050405020304" pitchFamily="18" charset="0"/>
              <a:cs typeface="Times New Roman" panose="02020603050405020304" pitchFamily="18" charset="0"/>
            </a:endParaRPr>
          </a:p>
          <a:p>
            <a:pPr marL="457200" indent="-457200">
              <a:buFont typeface="+mj-lt"/>
              <a:buAutoNum type="arabicParenR"/>
            </a:pPr>
            <a:endParaRPr lang="uk-UA" sz="2000" b="1" dirty="0" smtClean="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hlinkClick r:id="rId4"/>
              </a:rPr>
              <a:t>http://school.xvatit.com/index.php?title=%D0%91%D1%96%D0%BB%D0%BA%D0%B8._%D0%9F%D0%BE%D0%B2%D0%BD%D1%96_%</a:t>
            </a:r>
            <a:r>
              <a:rPr lang="en-US" sz="2000" b="1" dirty="0" smtClean="0">
                <a:latin typeface="Times New Roman" panose="02020603050405020304" pitchFamily="18" charset="0"/>
                <a:cs typeface="Times New Roman" panose="02020603050405020304" pitchFamily="18" charset="0"/>
                <a:hlinkClick r:id="rId4"/>
              </a:rPr>
              <a:t>D1%83%D1%80%D0%BE%D0%BA%D0%B8</a:t>
            </a:r>
            <a:endParaRPr lang="uk-UA" sz="2000" b="1" dirty="0" smtClean="0">
              <a:latin typeface="Times New Roman" panose="02020603050405020304" pitchFamily="18" charset="0"/>
              <a:cs typeface="Times New Roman" panose="02020603050405020304" pitchFamily="18" charset="0"/>
            </a:endParaRPr>
          </a:p>
          <a:p>
            <a:pPr marL="457200" indent="-457200">
              <a:buFont typeface="+mj-lt"/>
              <a:buAutoNum type="arabicParenR"/>
            </a:pPr>
            <a:endParaRPr lang="uk-UA" sz="2000" b="1" dirty="0" smtClean="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hlinkClick r:id="rId5"/>
              </a:rPr>
              <a:t>http://</a:t>
            </a:r>
            <a:r>
              <a:rPr lang="en-US" sz="2000" b="1" dirty="0" smtClean="0">
                <a:latin typeface="Times New Roman" panose="02020603050405020304" pitchFamily="18" charset="0"/>
                <a:cs typeface="Times New Roman" panose="02020603050405020304" pitchFamily="18" charset="0"/>
                <a:hlinkClick r:id="rId5"/>
              </a:rPr>
              <a:t>svitppt.com.ua/himiya/bilki-vlastivosti-ta-funkcii.html</a:t>
            </a:r>
            <a:endParaRPr lang="uk-UA" sz="2000" b="1" dirty="0" smtClean="0">
              <a:latin typeface="Times New Roman" panose="02020603050405020304" pitchFamily="18" charset="0"/>
              <a:cs typeface="Times New Roman" panose="02020603050405020304" pitchFamily="18" charset="0"/>
            </a:endParaRPr>
          </a:p>
          <a:p>
            <a:endParaRPr lang="uk-UA" sz="20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250996"/>
      </p:ext>
    </p:extLst>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045" y="1698076"/>
            <a:ext cx="3672408" cy="1323439"/>
          </a:xfrm>
          <a:prstGeom prst="rect">
            <a:avLst/>
          </a:prstGeom>
          <a:noFill/>
        </p:spPr>
        <p:txBody>
          <a:bodyPr wrap="square" rtlCol="0">
            <a:spAutoFit/>
          </a:bodyPr>
          <a:lstStyle/>
          <a:p>
            <a:r>
              <a:rPr lang="uk-UA" sz="4000" dirty="0" smtClean="0">
                <a:latin typeface="Annabelle" panose="03000400000000000000" pitchFamily="66" charset="0"/>
              </a:rPr>
              <a:t>Дякую за увагу!</a:t>
            </a:r>
            <a:endParaRPr lang="uk-UA" sz="4000" dirty="0">
              <a:latin typeface="Annabelle" panose="03000400000000000000" pitchFamily="66" charset="0"/>
            </a:endParaRPr>
          </a:p>
        </p:txBody>
      </p:sp>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1032" name="Picture 8" descr="C:\Users\админ\AppData\Local\Microsoft\Windows\Temporary Internet Files\Content.IE5\PC6AAMZ0\Chemistry-Brea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871" y="2204864"/>
            <a:ext cx="2534596" cy="3749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7624" y="1628769"/>
            <a:ext cx="3713989" cy="2785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1404640"/>
      </p:ext>
    </p:extLst>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11560" y="836712"/>
            <a:ext cx="8075240" cy="5289451"/>
          </a:xfrm>
        </p:spPr>
        <p:txBody>
          <a:bodyPr>
            <a:normAutofit/>
          </a:bodyPr>
          <a:lstStyle/>
          <a:p>
            <a:pPr marL="0" indent="0">
              <a:buNone/>
            </a:pPr>
            <a:r>
              <a:rPr lang="ru-RU" sz="2000" b="1" dirty="0">
                <a:latin typeface="Times New Roman" pitchFamily="18" charset="0"/>
                <a:cs typeface="Times New Roman" pitchFamily="18" charset="0"/>
              </a:rPr>
              <a:t>Білки – це високомолекулярні органічні сполуки, полімери, мономерами яких є </a:t>
            </a:r>
            <a:r>
              <a:rPr lang="ru-RU" sz="2000" b="1" dirty="0" smtClean="0">
                <a:latin typeface="Times New Roman" pitchFamily="18" charset="0"/>
                <a:cs typeface="Times New Roman" pitchFamily="18" charset="0"/>
              </a:rPr>
              <a:t>амінокислоти</a:t>
            </a:r>
            <a:r>
              <a:rPr lang="ru-RU" sz="2000" b="1" dirty="0" smtClean="0">
                <a:latin typeface="Times New Roman" pitchFamily="18" charset="0"/>
                <a:cs typeface="Times New Roman" pitchFamily="18" charset="0"/>
              </a:rPr>
              <a:t>. Ц</a:t>
            </a:r>
            <a:r>
              <a:rPr lang="uk-UA" sz="2000" b="1" dirty="0" smtClean="0">
                <a:latin typeface="Times New Roman" pitchFamily="18" charset="0"/>
                <a:cs typeface="Times New Roman" pitchFamily="18" charset="0"/>
              </a:rPr>
              <a:t>і складні нітрогеновмісні біополімери входять до складу всіх організмів. Найбільше білків у шкірі, м’язах, хрящах, нігтях, волоссі. Білкову природу мають також: ферменти, гемоглобін і антитіла. Мономерами білок є 20 </a:t>
            </a:r>
          </a:p>
          <a:p>
            <a:pPr marL="0" indent="0">
              <a:buNone/>
            </a:pPr>
            <a:r>
              <a:rPr lang="el-GR" sz="2000" b="1" dirty="0" smtClean="0">
                <a:latin typeface="Times New Roman" pitchFamily="18" charset="0"/>
                <a:cs typeface="Times New Roman" pitchFamily="18" charset="0"/>
              </a:rPr>
              <a:t>α</a:t>
            </a:r>
            <a:r>
              <a:rPr lang="uk-UA" sz="2000" b="1" dirty="0" smtClean="0">
                <a:latin typeface="Times New Roman" pitchFamily="18" charset="0"/>
                <a:cs typeface="Times New Roman" pitchFamily="18" charset="0"/>
              </a:rPr>
              <a:t>-амінокислот.</a:t>
            </a:r>
            <a:endParaRPr lang="ru-RU" sz="2000" b="1" dirty="0">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140968"/>
            <a:ext cx="2628900" cy="21621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848271"/>
            <a:ext cx="2840033" cy="2747567"/>
          </a:xfrm>
          <a:prstGeom prst="rect">
            <a:avLst/>
          </a:prstGeom>
        </p:spPr>
      </p:pic>
      <p:sp>
        <p:nvSpPr>
          <p:cNvPr id="2" name="TextBox 1"/>
          <p:cNvSpPr txBox="1"/>
          <p:nvPr/>
        </p:nvSpPr>
        <p:spPr>
          <a:xfrm>
            <a:off x="1147164" y="5337425"/>
            <a:ext cx="2880320" cy="369332"/>
          </a:xfrm>
          <a:prstGeom prst="rect">
            <a:avLst/>
          </a:prstGeom>
          <a:noFill/>
        </p:spPr>
        <p:txBody>
          <a:bodyPr wrap="square" rtlCol="0">
            <a:spAutoFit/>
          </a:bodyPr>
          <a:lstStyle/>
          <a:p>
            <a:r>
              <a:rPr lang="uk-UA" i="1" dirty="0" smtClean="0"/>
              <a:t>Молекулярна модель білка</a:t>
            </a:r>
            <a:endParaRPr lang="uk-UA" i="1" dirty="0"/>
          </a:p>
        </p:txBody>
      </p:sp>
      <p:sp>
        <p:nvSpPr>
          <p:cNvPr id="5" name="TextBox 4"/>
          <p:cNvSpPr txBox="1"/>
          <p:nvPr/>
        </p:nvSpPr>
        <p:spPr>
          <a:xfrm>
            <a:off x="5724128" y="5714172"/>
            <a:ext cx="2552001" cy="369332"/>
          </a:xfrm>
          <a:prstGeom prst="rect">
            <a:avLst/>
          </a:prstGeom>
          <a:noFill/>
        </p:spPr>
        <p:txBody>
          <a:bodyPr wrap="square" rtlCol="0">
            <a:spAutoFit/>
          </a:bodyPr>
          <a:lstStyle/>
          <a:p>
            <a:r>
              <a:rPr lang="uk-UA" i="1" dirty="0" smtClean="0"/>
              <a:t>Білкові продукти</a:t>
            </a:r>
            <a:endParaRPr lang="uk-UA" i="1" dirty="0"/>
          </a:p>
        </p:txBody>
      </p:sp>
    </p:spTree>
    <p:extLst>
      <p:ext uri="{BB962C8B-B14F-4D97-AF65-F5344CB8AC3E}">
        <p14:creationId xmlns:p14="http://schemas.microsoft.com/office/powerpoint/2010/main" val="2479642546"/>
      </p:ext>
    </p:extLst>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899592" y="1124744"/>
            <a:ext cx="6768752" cy="969496"/>
          </a:xfrm>
          <a:prstGeom prst="rect">
            <a:avLst/>
          </a:prstGeom>
          <a:noFill/>
        </p:spPr>
        <p:txBody>
          <a:bodyPr wrap="square" rtlCol="0">
            <a:spAutoFit/>
          </a:bodyPr>
          <a:lstStyle/>
          <a:p>
            <a:r>
              <a:rPr lang="uk-UA" sz="1900" b="1" dirty="0">
                <a:latin typeface="Times New Roman" panose="02020603050405020304" pitchFamily="18" charset="0"/>
                <a:cs typeface="Times New Roman" panose="02020603050405020304" pitchFamily="18" charset="0"/>
              </a:rPr>
              <a:t>Зв’язок між амінокислотами здійснюється за рахунок СО</a:t>
            </a:r>
            <a:r>
              <a:rPr lang="en-US" sz="1900" b="1" dirty="0">
                <a:latin typeface="Times New Roman" panose="02020603050405020304" pitchFamily="18" charset="0"/>
                <a:cs typeface="Times New Roman" panose="02020603050405020304" pitchFamily="18" charset="0"/>
              </a:rPr>
              <a:t>NH-</a:t>
            </a:r>
            <a:r>
              <a:rPr lang="uk-UA" sz="1900" b="1" dirty="0">
                <a:latin typeface="Times New Roman" panose="02020603050405020304" pitchFamily="18" charset="0"/>
                <a:cs typeface="Times New Roman" panose="02020603050405020304" pitchFamily="18" charset="0"/>
              </a:rPr>
              <a:t>групи, яку називають амідною, а в хімії білків – пептидною групою або пептидним зв’язком.</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819476"/>
            <a:ext cx="7416823" cy="2337716"/>
          </a:xfrm>
          <a:prstGeom prst="rect">
            <a:avLst/>
          </a:prstGeom>
        </p:spPr>
      </p:pic>
    </p:spTree>
    <p:extLst>
      <p:ext uri="{BB962C8B-B14F-4D97-AF65-F5344CB8AC3E}">
        <p14:creationId xmlns:p14="http://schemas.microsoft.com/office/powerpoint/2010/main" val="1400420868"/>
      </p:ext>
    </p:extLst>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33475" y="620688"/>
            <a:ext cx="8075240" cy="5289451"/>
          </a:xfrm>
        </p:spPr>
        <p:txBody>
          <a:bodyPr>
            <a:normAutofit/>
          </a:bodyPr>
          <a:lstStyle/>
          <a:p>
            <a:pPr marL="0" indent="0">
              <a:buNone/>
            </a:pPr>
            <a:r>
              <a:rPr lang="uk-UA" sz="2000" b="1" dirty="0" smtClean="0">
                <a:latin typeface="Times New Roman" pitchFamily="18" charset="0"/>
                <a:cs typeface="Times New Roman" pitchFamily="18" charset="0"/>
              </a:rPr>
              <a:t>Серед органічних сполук білки найскладніші. Вони відносяться до з'єднань які називають полімерами. </a:t>
            </a:r>
          </a:p>
          <a:p>
            <a:r>
              <a:rPr lang="uk-UA" sz="2000" b="1" dirty="0" smtClean="0">
                <a:latin typeface="Times New Roman" pitchFamily="18" charset="0"/>
                <a:cs typeface="Times New Roman" pitchFamily="18" charset="0"/>
              </a:rPr>
              <a:t>Її мономером є нуклеотиди, що складаються з нуклеїнових кислот, тобто первинна структура білка - це послідовне з'єднання амінокислот, яке залишається за рахунок утворення пептидного зв'язку. </a:t>
            </a:r>
          </a:p>
          <a:p>
            <a:r>
              <a:rPr lang="uk-UA" sz="2000" b="1" dirty="0" smtClean="0">
                <a:latin typeface="Times New Roman" pitchFamily="18" charset="0"/>
                <a:cs typeface="Times New Roman" pitchFamily="18" charset="0"/>
              </a:rPr>
              <a:t>Вторинна модель будови білка - це з`єднання, закручене в спіраль, або поліпептидний ланцюжок. </a:t>
            </a:r>
          </a:p>
          <a:p>
            <a:r>
              <a:rPr lang="uk-UA" sz="2000" b="1" dirty="0" smtClean="0">
                <a:latin typeface="Times New Roman" pitchFamily="18" charset="0"/>
                <a:cs typeface="Times New Roman" pitchFamily="18" charset="0"/>
              </a:rPr>
              <a:t>Третинна модель структури білка - просторове розташування закрученого в спіраль поліпептидного ланцюжка.</a:t>
            </a:r>
          </a:p>
          <a:p>
            <a:r>
              <a:rPr lang="uk-UA" sz="2000" b="1" dirty="0" smtClean="0">
                <a:latin typeface="Times New Roman" pitchFamily="18" charset="0"/>
                <a:cs typeface="Times New Roman" pitchFamily="18" charset="0"/>
              </a:rPr>
              <a:t>Четвертинна модель структури білка існує в білках, до складу молекул яких входить більше одного поліпептидного ланцюжка</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a:p>
            <a:pPr marL="0" indent="0">
              <a:buNone/>
            </a:pPr>
            <a:endParaRPr lang="uk-UA"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041212386"/>
      </p:ext>
    </p:extLst>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33475" y="620688"/>
            <a:ext cx="8075240" cy="5289451"/>
          </a:xfrm>
        </p:spPr>
        <p:txBody>
          <a:bodyPr>
            <a:normAutofit/>
          </a:bodyPr>
          <a:lstStyle/>
          <a:p>
            <a:pPr marL="0" indent="0" algn="ctr">
              <a:buNone/>
            </a:pPr>
            <a:r>
              <a:rPr lang="uk-UA" b="1" dirty="0">
                <a:latin typeface="Times New Roman" pitchFamily="18" charset="0"/>
                <a:cs typeface="Times New Roman" pitchFamily="18" charset="0"/>
              </a:rPr>
              <a:t>Рівні структурної організації білків</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66" y="1916832"/>
            <a:ext cx="7497668" cy="3312606"/>
          </a:xfrm>
          <a:prstGeom prst="rect">
            <a:avLst/>
          </a:prstGeom>
        </p:spPr>
      </p:pic>
    </p:spTree>
    <p:extLst>
      <p:ext uri="{BB962C8B-B14F-4D97-AF65-F5344CB8AC3E}">
        <p14:creationId xmlns:p14="http://schemas.microsoft.com/office/powerpoint/2010/main" val="543785758"/>
      </p:ext>
    </p:extLst>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smtClean="0">
                <a:latin typeface="Times New Roman" panose="02020603050405020304" pitchFamily="18" charset="0"/>
                <a:cs typeface="Times New Roman" panose="02020603050405020304" pitchFamily="18" charset="0"/>
              </a:rPr>
              <a:t>Усі білки діляться на два великі класи: фіблярні (вони використовуються природою як структурний матеріал) і глобулярні (ферменти, антитіла, деякі гормони, ін.). </a:t>
            </a:r>
          </a:p>
          <a:p>
            <a:pPr marL="0" indent="0">
              <a:buNone/>
            </a:pPr>
            <a:endParaRPr lang="uk-UA" sz="2000" b="1" dirty="0" smtClean="0">
              <a:latin typeface="Times New Roman" panose="02020603050405020304" pitchFamily="18" charset="0"/>
              <a:cs typeface="Times New Roman" panose="02020603050405020304" pitchFamily="18" charset="0"/>
            </a:endParaRPr>
          </a:p>
          <a:p>
            <a:r>
              <a:rPr lang="uk-UA" sz="2000" b="1" dirty="0">
                <a:latin typeface="Times New Roman" panose="02020603050405020304" pitchFamily="18" charset="0"/>
                <a:cs typeface="Times New Roman" panose="02020603050405020304" pitchFamily="18" charset="0"/>
              </a:rPr>
              <a:t>Фіблярні білки погано розчиняються або зовсім нерозчинні у воді. При розчиненні у воді вони утворюють розчини високої в'язкості. До фіблярних білків відносяться білки, що входять до складу тканин і покривних утворень. Це міозин - білок м'язових тканин; колаген, що є основою седиментаційних тканин і шкірних покривів; кератин, що входить до складу волосся, рогових покривів, шерсті і пір'я. До цього ж класу білків відноситься білок натурального шовку - фіброїн, в'язка сиропообразна рідина, що твердіє на повітрі в міцну нерозчинну нитку.</a:t>
            </a:r>
          </a:p>
        </p:txBody>
      </p:sp>
    </p:spTree>
    <p:extLst>
      <p:ext uri="{BB962C8B-B14F-4D97-AF65-F5344CB8AC3E}">
        <p14:creationId xmlns:p14="http://schemas.microsoft.com/office/powerpoint/2010/main" val="872270023"/>
      </p:ext>
    </p:extLst>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28867" y="-12576"/>
            <a:ext cx="9144000" cy="6858000"/>
          </a:xfrm>
          <a:prstGeom prst="rect">
            <a:avLst/>
          </a:prstGeom>
          <a:noFill/>
          <a:ln w="9525">
            <a:noFill/>
            <a:miter lim="800000"/>
            <a:headEnd/>
            <a:tailEnd/>
          </a:ln>
        </p:spPr>
      </p:pic>
      <p:sp>
        <p:nvSpPr>
          <p:cNvPr id="5" name="Объект 4"/>
          <p:cNvSpPr>
            <a:spLocks noGrp="1"/>
          </p:cNvSpPr>
          <p:nvPr>
            <p:ph idx="1"/>
          </p:nvPr>
        </p:nvSpPr>
        <p:spPr>
          <a:xfrm>
            <a:off x="534380" y="764704"/>
            <a:ext cx="8075240" cy="4525963"/>
          </a:xfrm>
        </p:spPr>
        <p:txBody>
          <a:bodyPr>
            <a:normAutofit/>
          </a:bodyPr>
          <a:lstStyle/>
          <a:p>
            <a:pPr marL="0" indent="0">
              <a:buNone/>
            </a:pPr>
            <a:r>
              <a:rPr lang="uk-UA" sz="2000" b="1" dirty="0">
                <a:latin typeface="Times New Roman" panose="02020603050405020304" pitchFamily="18" charset="0"/>
                <a:cs typeface="Times New Roman" panose="02020603050405020304" pitchFamily="18" charset="0"/>
              </a:rPr>
              <a:t>Молекули глобулярних білків мають низьку міру асиметрії, вони добре розчинні у воді, причому в'язкість їх розчинів невелика. Це передусім білки крові - гемоглобін, альбумін, глобулін та ін.</a:t>
            </a:r>
          </a:p>
        </p:txBody>
      </p:sp>
      <p:pic>
        <p:nvPicPr>
          <p:cNvPr id="9" name="Рисунок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1840" y="1988839"/>
            <a:ext cx="3747425" cy="3922665"/>
          </a:xfrm>
          <a:prstGeom prst="rect">
            <a:avLst/>
          </a:prstGeom>
        </p:spPr>
      </p:pic>
      <p:sp>
        <p:nvSpPr>
          <p:cNvPr id="10" name="TextBox 9"/>
          <p:cNvSpPr txBox="1"/>
          <p:nvPr/>
        </p:nvSpPr>
        <p:spPr>
          <a:xfrm>
            <a:off x="1259632" y="5128038"/>
            <a:ext cx="2307264" cy="369332"/>
          </a:xfrm>
          <a:prstGeom prst="rect">
            <a:avLst/>
          </a:prstGeom>
          <a:noFill/>
        </p:spPr>
        <p:txBody>
          <a:bodyPr wrap="square" rtlCol="0">
            <a:spAutoFit/>
          </a:bodyPr>
          <a:lstStyle/>
          <a:p>
            <a:pPr algn="ctr"/>
            <a:r>
              <a:rPr lang="uk-UA" i="1" dirty="0" smtClean="0"/>
              <a:t>гемоглобін</a:t>
            </a:r>
            <a:endParaRPr lang="uk-UA" i="1" dirty="0"/>
          </a:p>
        </p:txBody>
      </p:sp>
    </p:spTree>
    <p:extLst>
      <p:ext uri="{BB962C8B-B14F-4D97-AF65-F5344CB8AC3E}">
        <p14:creationId xmlns:p14="http://schemas.microsoft.com/office/powerpoint/2010/main" val="1358769314"/>
      </p:ext>
    </p:extLst>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Рабочий стол\Рисунок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Объект 4"/>
          <p:cNvSpPr>
            <a:spLocks noGrp="1"/>
          </p:cNvSpPr>
          <p:nvPr>
            <p:ph idx="1"/>
          </p:nvPr>
        </p:nvSpPr>
        <p:spPr>
          <a:xfrm>
            <a:off x="534380" y="548680"/>
            <a:ext cx="8075240" cy="4525963"/>
          </a:xfrm>
        </p:spPr>
        <p:txBody>
          <a:bodyPr>
            <a:normAutofit/>
          </a:bodyPr>
          <a:lstStyle/>
          <a:p>
            <a:pPr marL="0" indent="0">
              <a:buNone/>
            </a:pPr>
            <a:r>
              <a:rPr lang="uk-UA" sz="2000" b="1" dirty="0" smtClean="0">
                <a:latin typeface="Times New Roman" panose="02020603050405020304" pitchFamily="18" charset="0"/>
                <a:cs typeface="Times New Roman" panose="02020603050405020304" pitchFamily="18" charset="0"/>
              </a:rPr>
              <a:t>Серед амінокислот розрізнять замінні та незамінні. Замінні кислоти організм синтезує сам за наявністю інших </a:t>
            </a:r>
            <a:r>
              <a:rPr lang="el-GR" sz="2000" b="1" dirty="0" smtClean="0">
                <a:latin typeface="Times New Roman" panose="02020603050405020304" pitchFamily="18" charset="0"/>
                <a:cs typeface="Times New Roman" panose="02020603050405020304" pitchFamily="18" charset="0"/>
              </a:rPr>
              <a:t>α</a:t>
            </a:r>
            <a:r>
              <a:rPr lang="uk-UA" sz="2000" b="1" dirty="0" smtClean="0">
                <a:latin typeface="Times New Roman" panose="02020603050405020304" pitchFamily="18" charset="0"/>
                <a:cs typeface="Times New Roman" panose="02020603050405020304" pitchFamily="18" charset="0"/>
              </a:rPr>
              <a:t>-амінокислот, а незамінні  має отримувати з їжею. Для людини є такі незамінні амінокислоти:</a:t>
            </a:r>
            <a:endParaRPr lang="uk-UA" sz="20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99592" y="1772816"/>
            <a:ext cx="6984776" cy="4643775"/>
          </a:xfrm>
          <a:prstGeom prst="rect">
            <a:avLst/>
          </a:prstGeom>
        </p:spPr>
      </p:pic>
    </p:spTree>
    <p:extLst>
      <p:ext uri="{BB962C8B-B14F-4D97-AF65-F5344CB8AC3E}">
        <p14:creationId xmlns:p14="http://schemas.microsoft.com/office/powerpoint/2010/main" val="1536997237"/>
      </p:ext>
    </p:extLst>
  </p:cSld>
  <p:clrMapOvr>
    <a:masterClrMapping/>
  </p:clrMapOvr>
  <p:transition spd="slow">
    <p:pull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1075</Words>
  <Application>Microsoft Office PowerPoint</Application>
  <PresentationFormat>Экран (4:3)</PresentationFormat>
  <Paragraphs>73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Презентація на тему  «Білки»</vt:lpstr>
      <vt:lpstr>Зміст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Білки</dc:title>
  <dc:creator>Юшкова Вікторія</dc:creator>
  <cp:lastModifiedBy>админ</cp:lastModifiedBy>
  <cp:revision>136</cp:revision>
  <dcterms:created xsi:type="dcterms:W3CDTF">2011-10-11T17:19:51Z</dcterms:created>
  <dcterms:modified xsi:type="dcterms:W3CDTF">2015-02-24T18:00:25Z</dcterms:modified>
  <cp:contentStatus/>
</cp:coreProperties>
</file>