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7" autoAdjust="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vita.x51.ru/index.php?mod=text&amp;uitxt=481" TargetMode="External"/><Relationship Id="rId7" Type="http://schemas.openxmlformats.org/officeDocument/2006/relationships/image" Target="../media/image23.jpeg"/><Relationship Id="rId2" Type="http://schemas.openxmlformats.org/officeDocument/2006/relationships/hyperlink" Target="http://www.narmed.ru/bolezni/otravlenie/pri_otravlenii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hyperlink" Target="http://ua.coolreferat.com/%D0%9F%D0%B5%D1%80%D0%B2%D0%B0%D1%8F_%D0%BF%D0%BE%D0%BC%D0%BE%D1%89%D1%8C_%D0%BF%D1%80%D0%B8_%D0%BE%D1%82%D1%80%D0%B0%D0%B2%D0%BB%D0%B5%D0%BD%D0%B8%D1%8F%D1%85" TargetMode="External"/><Relationship Id="rId4" Type="http://schemas.openxmlformats.org/officeDocument/2006/relationships/hyperlink" Target="http://svetlyua.ru/zdorove/neotlozhnaya-pomoshh-pri-otravlenii.html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www.healthnowmedical.com/wp-content/uploads/2012/02/bladder-infection_optimiz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068960"/>
            <a:ext cx="5191990" cy="345638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0"/>
            <a:ext cx="7020272" cy="6858000"/>
          </a:xfrm>
        </p:spPr>
        <p:txBody>
          <a:bodyPr anchor="t">
            <a:noAutofit/>
          </a:bodyPr>
          <a:lstStyle/>
          <a:p>
            <a:pPr algn="ctr"/>
            <a:r>
              <a:rPr lang="uk-UA" sz="5400" dirty="0" err="1" smtClean="0">
                <a:solidFill>
                  <a:schemeClr val="accent6">
                    <a:lumMod val="50000"/>
                  </a:schemeClr>
                </a:solidFill>
              </a:rPr>
              <a:t>Отравления</a:t>
            </a:r>
            <a:r>
              <a:rPr lang="uk-UA" sz="5400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uk-UA" sz="5400" dirty="0" err="1" smtClean="0">
                <a:solidFill>
                  <a:schemeClr val="accent6">
                    <a:lumMod val="50000"/>
                  </a:schemeClr>
                </a:solidFill>
              </a:rPr>
              <a:t>Первая</a:t>
            </a:r>
            <a:r>
              <a:rPr lang="uk-UA" sz="5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uk-UA" sz="5400" dirty="0" err="1" smtClean="0">
                <a:solidFill>
                  <a:schemeClr val="accent6">
                    <a:lumMod val="50000"/>
                  </a:schemeClr>
                </a:solidFill>
              </a:rPr>
              <a:t>помощь</a:t>
            </a:r>
            <a:r>
              <a:rPr lang="uk-UA" sz="5400" dirty="0" smtClean="0">
                <a:solidFill>
                  <a:schemeClr val="accent6">
                    <a:lumMod val="50000"/>
                  </a:schemeClr>
                </a:solidFill>
              </a:rPr>
              <a:t> при </a:t>
            </a:r>
            <a:r>
              <a:rPr lang="uk-UA" sz="5400" dirty="0" err="1" smtClean="0">
                <a:solidFill>
                  <a:schemeClr val="accent6">
                    <a:lumMod val="50000"/>
                  </a:schemeClr>
                </a:solidFill>
              </a:rPr>
              <a:t>отравлениях</a:t>
            </a:r>
            <a:r>
              <a:rPr lang="uk-UA" sz="54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uk-UA" sz="54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sz="5400" dirty="0" smtClean="0"/>
              <a:t/>
            </a:r>
            <a:br>
              <a:rPr lang="uk-UA" sz="5400" dirty="0" smtClean="0"/>
            </a:br>
            <a:r>
              <a:rPr lang="uk-UA" sz="5400" dirty="0" smtClean="0"/>
              <a:t>             </a:t>
            </a:r>
            <a:r>
              <a:rPr lang="uk-UA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Подготовила</a:t>
            </a:r>
            <a:r>
              <a:rPr lang="uk-UA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:</a:t>
            </a:r>
            <a:r>
              <a:rPr lang="uk-UA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r>
            <a:br>
              <a:rPr lang="uk-UA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uk-UA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                                     </a:t>
            </a:r>
            <a:r>
              <a:rPr lang="uk-UA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ученица</a:t>
            </a:r>
            <a:r>
              <a:rPr lang="uk-UA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11-А </a:t>
            </a:r>
            <a:r>
              <a:rPr lang="uk-UA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r>
            <a:br>
              <a:rPr lang="uk-UA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uk-UA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                          </a:t>
            </a:r>
            <a:r>
              <a:rPr lang="uk-UA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класса</a:t>
            </a:r>
            <a:r>
              <a:rPr lang="uk-UA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r>
            <a:br>
              <a:rPr lang="uk-UA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uk-UA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               </a:t>
            </a:r>
            <a:r>
              <a:rPr lang="uk-UA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   </a:t>
            </a:r>
            <a:r>
              <a:rPr lang="uk-UA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Хасанова</a:t>
            </a:r>
            <a:r>
              <a:rPr lang="uk-UA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24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В</a:t>
            </a:r>
            <a:r>
              <a:rPr lang="uk-UA" sz="24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.</a:t>
            </a:r>
            <a:br>
              <a:rPr lang="uk-UA" sz="24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uk-UA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r>
            <a:br>
              <a:rPr lang="uk-UA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uk-UA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                           </a:t>
            </a:r>
            <a:r>
              <a:rPr lang="uk-UA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Руководитель</a:t>
            </a:r>
            <a:r>
              <a:rPr lang="uk-UA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:</a:t>
            </a:r>
            <a:br>
              <a:rPr lang="uk-UA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uk-UA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                          </a:t>
            </a:r>
            <a:r>
              <a:rPr lang="uk-UA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Варлаков</a:t>
            </a:r>
            <a:r>
              <a:rPr lang="uk-UA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В.А</a:t>
            </a:r>
            <a:r>
              <a:rPr lang="uk-UA" sz="2400" dirty="0" smtClean="0">
                <a:solidFill>
                  <a:srgbClr val="92D050"/>
                </a:solidFill>
              </a:rPr>
              <a:t>.</a:t>
            </a:r>
            <a:endParaRPr lang="ru-RU" sz="24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sz="quarter" idx="1"/>
          </p:nvPr>
        </p:nvSpPr>
        <p:spPr>
          <a:xfrm>
            <a:off x="0" y="0"/>
            <a:ext cx="8675688" cy="6858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 </a:t>
            </a:r>
            <a:r>
              <a:rPr lang="ru-RU" b="1" dirty="0" smtClean="0"/>
              <a:t>При отравлении крепкой едкой щелочью:</a:t>
            </a:r>
          </a:p>
          <a:p>
            <a:r>
              <a:rPr lang="ru-RU" dirty="0" smtClean="0"/>
              <a:t>понемногу давать пить холодную воду, подкисленную уксусной или лимонной кислотой (2 столовые ложки 3% раствора уксуса на стакан воды);</a:t>
            </a:r>
          </a:p>
          <a:p>
            <a:r>
              <a:rPr lang="ru-RU" dirty="0" smtClean="0"/>
              <a:t>дать внутрь растительное масло или взболтанный с водой яичный белок;</a:t>
            </a:r>
          </a:p>
          <a:p>
            <a:r>
              <a:rPr lang="ru-RU" dirty="0" smtClean="0"/>
              <a:t>приложить горчичник к подложечной области;</a:t>
            </a:r>
          </a:p>
          <a:p>
            <a:r>
              <a:rPr lang="ru-RU" dirty="0" smtClean="0"/>
              <a:t>доставить пострадавшего в медпункт.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2530" name="Picture 2" descr="http://www.medkrug.ru/web/uploads/users/257/256177/5fcc17dc1cc3b14dfbbd0a03adbe84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3401616"/>
            <a:ext cx="4464496" cy="3348372"/>
          </a:xfrm>
          <a:prstGeom prst="rect">
            <a:avLst/>
          </a:prstGeom>
          <a:noFill/>
        </p:spPr>
      </p:pic>
      <p:pic>
        <p:nvPicPr>
          <p:cNvPr id="22532" name="Picture 4" descr="http://vn.ru/data/2002_09/03/img20902/0903-09b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573016"/>
            <a:ext cx="3024336" cy="302433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sz="quarter" idx="1"/>
          </p:nvPr>
        </p:nvSpPr>
        <p:spPr>
          <a:xfrm>
            <a:off x="0" y="0"/>
            <a:ext cx="8675688" cy="6858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800" dirty="0" smtClean="0"/>
              <a:t>  Чтоб </a:t>
            </a:r>
            <a:r>
              <a:rPr lang="ru-RU" sz="2800" b="1" dirty="0" smtClean="0"/>
              <a:t>неотложная помощь</a:t>
            </a:r>
            <a:r>
              <a:rPr lang="ru-RU" sz="2800" dirty="0" smtClean="0"/>
              <a:t> не понадобилась ни при каких обстоятельствах, конечно, нужно быть бдительными, соблюдать правила санитарной безопасности, хорошо мыть овощи и фрукты, не употреблять в пищу не свежие продукты !!!</a:t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23554" name="Picture 2" descr="http://cs10891.userapi.com/u104042903/-1/x_3cb5318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132856"/>
            <a:ext cx="5436166" cy="4725144"/>
          </a:xfrm>
          <a:prstGeom prst="rect">
            <a:avLst/>
          </a:prstGeom>
          <a:noFill/>
        </p:spPr>
      </p:pic>
      <p:pic>
        <p:nvPicPr>
          <p:cNvPr id="23556" name="Picture 4" descr="http://icons.iconarchive.com/icons/iconarchive/red-orb-alphabet/256/Exclamation-mark-ico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356992"/>
            <a:ext cx="3230488" cy="323048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676456" cy="6858000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Использованные ресурсы:</a:t>
            </a:r>
          </a:p>
          <a:p>
            <a:r>
              <a:rPr lang="ru-RU" dirty="0" smtClean="0"/>
              <a:t> "Неотложная медицинская помощь", под ред. Дж.Э. </a:t>
            </a:r>
            <a:r>
              <a:rPr lang="ru-RU" dirty="0" err="1" smtClean="0"/>
              <a:t>Тинтиналли</a:t>
            </a:r>
            <a:r>
              <a:rPr lang="ru-RU" dirty="0" smtClean="0"/>
              <a:t>, </a:t>
            </a:r>
            <a:r>
              <a:rPr lang="ru-RU" dirty="0" err="1" smtClean="0"/>
              <a:t>Рл</a:t>
            </a:r>
            <a:r>
              <a:rPr lang="ru-RU" dirty="0" smtClean="0"/>
              <a:t>. </a:t>
            </a:r>
            <a:r>
              <a:rPr lang="ru-RU" dirty="0" err="1" smtClean="0"/>
              <a:t>Кроума</a:t>
            </a:r>
            <a:r>
              <a:rPr lang="ru-RU" dirty="0" smtClean="0"/>
              <a:t>, Э. </a:t>
            </a:r>
            <a:r>
              <a:rPr lang="ru-RU" dirty="0" err="1" smtClean="0"/>
              <a:t>Руиза</a:t>
            </a:r>
            <a:r>
              <a:rPr lang="ru-RU" dirty="0" smtClean="0"/>
              <a:t>. Москва "Медицина" 2001</a:t>
            </a:r>
          </a:p>
          <a:p>
            <a:r>
              <a:rPr lang="en-US" dirty="0" smtClean="0">
                <a:hlinkClick r:id="rId2"/>
              </a:rPr>
              <a:t>http://www.narmed.ru/bolezni/otravlenie/pri_otravlenii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http://vita.x51.ru/index.php?mod=text&amp;uitxt=481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http://svetlyua.ru/zdorove/neotlozhnaya-pomoshh-pri-otravlenii.html/</a:t>
            </a:r>
            <a:endParaRPr lang="ru-RU" dirty="0" smtClean="0"/>
          </a:p>
          <a:p>
            <a:r>
              <a:rPr lang="en-US" dirty="0" smtClean="0">
                <a:hlinkClick r:id="rId5"/>
              </a:rPr>
              <a:t>http://ua.coolreferat.com/%D0%9F%D0%B5%D1%80%D0%B2%D0%B0%D1%8F_%D0%BF%D0%BE%D0%BC%D0%BE%D1%89%D1%8C_%D0%BF%D1%80%D0%B8_%D0%BE%D1%82%D1%80%D0%B0%D0%B2%D0%BB%D0%B5%D0%BD%D0%B8%D1%8F%D1%85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24578" name="Picture 2" descr="http://www.google.com/logos/2012/yoshizawa12-hp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528" y="5301208"/>
            <a:ext cx="3467100" cy="1190625"/>
          </a:xfrm>
          <a:prstGeom prst="rect">
            <a:avLst/>
          </a:prstGeom>
          <a:noFill/>
        </p:spPr>
      </p:pic>
      <p:pic>
        <p:nvPicPr>
          <p:cNvPr id="24580" name="Picture 4" descr="http://www.delphiexpert.ru/img/articles/yandex/sz_320-240_pic_19539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55976" y="5229200"/>
            <a:ext cx="3048000" cy="1628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Елена\Downloads\salmonell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4048" y="3861048"/>
            <a:ext cx="3924000" cy="2784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Елена\Downloads\salmonella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7984" y="1628800"/>
            <a:ext cx="3996009" cy="27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3"/>
          <p:cNvSpPr>
            <a:spLocks noGrp="1"/>
          </p:cNvSpPr>
          <p:nvPr>
            <p:ph sz="quarter" idx="1"/>
          </p:nvPr>
        </p:nvSpPr>
        <p:spPr>
          <a:xfrm>
            <a:off x="0" y="0"/>
            <a:ext cx="8964488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Отравление</a:t>
            </a:r>
            <a:r>
              <a:rPr lang="ru-RU" dirty="0" smtClean="0"/>
              <a:t> — болезненное состояние, которое вызывается воздействием на организм ядов различного происхождения. В настоящее время известно около 300 веществ, способных вызывать отравления.</a:t>
            </a:r>
          </a:p>
          <a:p>
            <a:pPr>
              <a:buNone/>
            </a:pPr>
            <a:r>
              <a:rPr lang="ru-RU" sz="2000" b="1" u="sng" dirty="0" smtClean="0"/>
              <a:t>Отравление может быть вызвано:</a:t>
            </a:r>
          </a:p>
          <a:p>
            <a:r>
              <a:rPr lang="ru-RU" sz="2000" b="1" dirty="0" smtClean="0"/>
              <a:t>угарным и светильным газом;</a:t>
            </a:r>
          </a:p>
          <a:p>
            <a:r>
              <a:rPr lang="ru-RU" sz="2000" b="1" dirty="0" smtClean="0"/>
              <a:t>токсическими испарениями;</a:t>
            </a:r>
          </a:p>
          <a:p>
            <a:r>
              <a:rPr lang="ru-RU" sz="2000" b="1" dirty="0" smtClean="0"/>
              <a:t>просроченной или некачественной пищей;</a:t>
            </a:r>
          </a:p>
          <a:p>
            <a:r>
              <a:rPr lang="ru-RU" sz="2000" b="1" dirty="0" smtClean="0"/>
              <a:t>ядохимикатами;</a:t>
            </a:r>
          </a:p>
          <a:p>
            <a:r>
              <a:rPr lang="ru-RU" sz="2000" b="1" dirty="0" smtClean="0"/>
              <a:t>химическими веществами </a:t>
            </a:r>
          </a:p>
          <a:p>
            <a:pPr>
              <a:buNone/>
            </a:pPr>
            <a:r>
              <a:rPr lang="ru-RU" sz="2000" b="1" dirty="0" smtClean="0"/>
              <a:t>(бытовая химия, кислоты, едкие щелочи);</a:t>
            </a:r>
          </a:p>
          <a:p>
            <a:r>
              <a:rPr lang="ru-RU" sz="2000" b="1" dirty="0" smtClean="0"/>
              <a:t>лекарственными препаратами;</a:t>
            </a:r>
          </a:p>
          <a:p>
            <a:r>
              <a:rPr lang="ru-RU" sz="2000" b="1" dirty="0" smtClean="0"/>
              <a:t>алкоголем;</a:t>
            </a:r>
          </a:p>
          <a:p>
            <a:r>
              <a:rPr lang="ru-RU" sz="2000" b="1" dirty="0" smtClean="0"/>
              <a:t>наркотиками:</a:t>
            </a:r>
          </a:p>
          <a:p>
            <a:r>
              <a:rPr lang="ru-RU" sz="2000" b="1" dirty="0" smtClean="0"/>
              <a:t>мышьяком;</a:t>
            </a:r>
          </a:p>
          <a:p>
            <a:r>
              <a:rPr lang="ru-RU" sz="2000" b="1" dirty="0" smtClean="0"/>
              <a:t>ядовитыми растениями;</a:t>
            </a:r>
          </a:p>
          <a:p>
            <a:r>
              <a:rPr lang="ru-RU" sz="2000" b="1" dirty="0" smtClean="0"/>
              <a:t>промышленными ядами;</a:t>
            </a:r>
          </a:p>
          <a:p>
            <a:r>
              <a:rPr lang="ru-RU" sz="2000" b="1" dirty="0" smtClean="0"/>
              <a:t>пестицидами и прочим.</a:t>
            </a:r>
          </a:p>
          <a:p>
            <a:pPr>
              <a:buNone/>
            </a:pPr>
            <a:endParaRPr lang="ru-RU" sz="2000" b="1" dirty="0" smtClean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sz="quarter" idx="1"/>
          </p:nvPr>
        </p:nvSpPr>
        <p:spPr>
          <a:xfrm>
            <a:off x="179388" y="0"/>
            <a:ext cx="8964612" cy="6858000"/>
          </a:xfrm>
        </p:spPr>
        <p:txBody>
          <a:bodyPr/>
          <a:lstStyle/>
          <a:p>
            <a:pPr>
              <a:buNone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Пути проникновения яда в организм: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•</a:t>
            </a:r>
            <a:r>
              <a:rPr lang="ru-RU" dirty="0" smtClean="0"/>
              <a:t> через рот (с пищей, питьем или при непосредственном проглатывании яда);</a:t>
            </a:r>
            <a:br>
              <a:rPr lang="ru-RU" dirty="0" smtClean="0"/>
            </a:br>
            <a:r>
              <a:rPr lang="ru-RU" dirty="0" smtClean="0"/>
              <a:t>• через дыхательные органы;</a:t>
            </a:r>
            <a:br>
              <a:rPr lang="ru-RU" dirty="0" smtClean="0"/>
            </a:br>
            <a:r>
              <a:rPr lang="ru-RU" dirty="0" smtClean="0"/>
              <a:t>• через рану, укус животного или насекомого;</a:t>
            </a:r>
            <a:br>
              <a:rPr lang="ru-RU" dirty="0" smtClean="0"/>
            </a:br>
            <a:r>
              <a:rPr lang="ru-RU" dirty="0" smtClean="0"/>
              <a:t>• посредством инъекции (подкожно, внутривенно, внутримышечно и</a:t>
            </a:r>
            <a:br>
              <a:rPr lang="ru-RU" dirty="0" smtClean="0"/>
            </a:br>
            <a:r>
              <a:rPr lang="ru-RU" dirty="0" smtClean="0"/>
              <a:t>т.д.);</a:t>
            </a:r>
            <a:br>
              <a:rPr lang="ru-RU" dirty="0" smtClean="0"/>
            </a:br>
            <a:r>
              <a:rPr lang="ru-RU" dirty="0" smtClean="0"/>
              <a:t>• через кожу (жирорастворимые вещества, органические растворители, ФОС).</a:t>
            </a:r>
            <a:endParaRPr lang="ru-RU" dirty="0"/>
          </a:p>
        </p:txBody>
      </p:sp>
      <p:pic>
        <p:nvPicPr>
          <p:cNvPr id="14340" name="Picture 4" descr="http://img1.liveinternet.ru/images/attach/c/6/89/271/89271575_3368205_1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3302224"/>
            <a:ext cx="3555776" cy="3555776"/>
          </a:xfrm>
          <a:prstGeom prst="rect">
            <a:avLst/>
          </a:prstGeom>
          <a:noFill/>
        </p:spPr>
      </p:pic>
      <p:pic>
        <p:nvPicPr>
          <p:cNvPr id="14342" name="Picture 6" descr="http://natural-medicine.ru/uploads/posts/2012-04/1334922549_15472-oparenin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728152"/>
            <a:ext cx="4026552" cy="3024336"/>
          </a:xfrm>
          <a:prstGeom prst="rect">
            <a:avLst/>
          </a:prstGeom>
          <a:noFill/>
        </p:spPr>
      </p:pic>
      <p:cxnSp>
        <p:nvCxnSpPr>
          <p:cNvPr id="9" name="Прямая со стрелкой 8"/>
          <p:cNvCxnSpPr/>
          <p:nvPr/>
        </p:nvCxnSpPr>
        <p:spPr>
          <a:xfrm flipH="1">
            <a:off x="7812360" y="3501008"/>
            <a:ext cx="792088" cy="36004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7452320" y="5013176"/>
            <a:ext cx="792088" cy="36004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7380312" y="6453336"/>
            <a:ext cx="855712" cy="8384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sz="quarter" idx="1"/>
          </p:nvPr>
        </p:nvSpPr>
        <p:spPr>
          <a:xfrm>
            <a:off x="0" y="0"/>
            <a:ext cx="8893175" cy="68580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Симптомы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Первая стадия отравления</a:t>
            </a:r>
            <a:r>
              <a:rPr lang="ru-RU" b="1" i="1" dirty="0" smtClean="0"/>
              <a:t> </a:t>
            </a:r>
            <a:r>
              <a:rPr lang="ru-RU" i="1" dirty="0" smtClean="0"/>
              <a:t>(до 6 часов или первые 6 часов после употребления «</a:t>
            </a:r>
            <a:r>
              <a:rPr lang="ru-RU" i="1" dirty="0" err="1" smtClean="0"/>
              <a:t>отравоопасной</a:t>
            </a:r>
            <a:r>
              <a:rPr lang="ru-RU" i="1" dirty="0" smtClean="0"/>
              <a:t>» пищи):</a:t>
            </a:r>
          </a:p>
          <a:p>
            <a:pPr fontAlgn="t"/>
            <a:r>
              <a:rPr lang="ru-RU" dirty="0" smtClean="0"/>
              <a:t>чувство тяжести в желудке,</a:t>
            </a:r>
          </a:p>
          <a:p>
            <a:pPr fontAlgn="t"/>
            <a:r>
              <a:rPr lang="ru-RU" dirty="0" smtClean="0"/>
              <a:t>чувство </a:t>
            </a:r>
            <a:r>
              <a:rPr lang="ru-RU" dirty="0" err="1" smtClean="0"/>
              <a:t>распирания</a:t>
            </a:r>
            <a:r>
              <a:rPr lang="ru-RU" dirty="0" smtClean="0"/>
              <a:t> желудка,</a:t>
            </a:r>
          </a:p>
          <a:p>
            <a:pPr fontAlgn="t"/>
            <a:r>
              <a:rPr lang="ru-RU" dirty="0" smtClean="0"/>
              <a:t>тошнота,</a:t>
            </a:r>
          </a:p>
          <a:p>
            <a:pPr fontAlgn="t"/>
            <a:r>
              <a:rPr lang="ru-RU" dirty="0" smtClean="0"/>
              <a:t>отрыжка,</a:t>
            </a:r>
          </a:p>
          <a:p>
            <a:pPr fontAlgn="t"/>
            <a:r>
              <a:rPr lang="ru-RU" dirty="0" smtClean="0"/>
              <a:t>позывы на рвоту,</a:t>
            </a:r>
          </a:p>
          <a:p>
            <a:pPr fontAlgn="t"/>
            <a:r>
              <a:rPr lang="ru-RU" dirty="0" smtClean="0"/>
              <a:t>может незначительно повышаться температура тела.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Вторая стадия отравления:</a:t>
            </a:r>
          </a:p>
          <a:p>
            <a:pPr fontAlgn="t"/>
            <a:r>
              <a:rPr lang="ru-RU" dirty="0" smtClean="0"/>
              <a:t>диарея (стул может быть до 10−15 раз в сутки),</a:t>
            </a:r>
          </a:p>
          <a:p>
            <a:pPr fontAlgn="t"/>
            <a:r>
              <a:rPr lang="ru-RU" dirty="0" smtClean="0"/>
              <a:t>боль в животе,</a:t>
            </a:r>
          </a:p>
          <a:p>
            <a:pPr fontAlgn="t"/>
            <a:r>
              <a:rPr lang="ru-RU" dirty="0" smtClean="0"/>
              <a:t>рвота, тошнота,</a:t>
            </a:r>
          </a:p>
          <a:p>
            <a:pPr fontAlgn="t"/>
            <a:r>
              <a:rPr lang="ru-RU" dirty="0" smtClean="0"/>
              <a:t>повышенная (до 39 градусов) температура тела,</a:t>
            </a:r>
          </a:p>
          <a:p>
            <a:pPr fontAlgn="t"/>
            <a:r>
              <a:rPr lang="ru-RU" dirty="0" smtClean="0"/>
              <a:t>пониженное артериальное давление,</a:t>
            </a:r>
          </a:p>
          <a:p>
            <a:pPr fontAlgn="t"/>
            <a:r>
              <a:rPr lang="ru-RU" dirty="0" smtClean="0"/>
              <a:t>учащенное сердцебиение,</a:t>
            </a:r>
          </a:p>
          <a:p>
            <a:pPr fontAlgn="t"/>
            <a:r>
              <a:rPr lang="ru-RU" dirty="0" smtClean="0"/>
              <a:t>обморок,</a:t>
            </a:r>
          </a:p>
          <a:p>
            <a:pPr fontAlgn="t"/>
            <a:r>
              <a:rPr lang="ru-RU" dirty="0" smtClean="0"/>
              <a:t>судороги мышц.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 descr="C:\Users\Администратор\Desktop\zehirlen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6850" y="188640"/>
            <a:ext cx="3867150" cy="3276600"/>
          </a:xfrm>
          <a:prstGeom prst="rect">
            <a:avLst/>
          </a:prstGeom>
          <a:noFill/>
        </p:spPr>
      </p:pic>
      <p:sp>
        <p:nvSpPr>
          <p:cNvPr id="4" name="Заголовок 1"/>
          <p:cNvSpPr>
            <a:spLocks noGrp="1"/>
          </p:cNvSpPr>
          <p:nvPr>
            <p:ph sz="quarter" idx="1"/>
          </p:nvPr>
        </p:nvSpPr>
        <p:spPr>
          <a:xfrm>
            <a:off x="0" y="0"/>
            <a:ext cx="8532440" cy="6858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ПЕРВАЯ ПОМОЩЬ ПРИ ОТРАВЛЕНИЯХ.</a:t>
            </a:r>
          </a:p>
          <a:p>
            <a:pPr>
              <a:buNone/>
            </a:pPr>
            <a:r>
              <a:rPr lang="ru-RU" b="1" dirty="0" smtClean="0"/>
              <a:t>При отравлении газами: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/>
              <a:t>вывести или вынести пострадавшего </a:t>
            </a:r>
          </a:p>
          <a:p>
            <a:pPr>
              <a:buNone/>
            </a:pPr>
            <a:r>
              <a:rPr lang="ru-RU" dirty="0" smtClean="0"/>
              <a:t>из загазованной зоны;</a:t>
            </a:r>
          </a:p>
          <a:p>
            <a:r>
              <a:rPr lang="ru-RU" dirty="0" smtClean="0"/>
              <a:t>расстегнуть одежду и обеспечить </a:t>
            </a:r>
          </a:p>
          <a:p>
            <a:pPr>
              <a:buNone/>
            </a:pPr>
            <a:r>
              <a:rPr lang="ru-RU" dirty="0" smtClean="0"/>
              <a:t>приток свежего воздуха;</a:t>
            </a:r>
          </a:p>
          <a:p>
            <a:r>
              <a:rPr lang="ru-RU" dirty="0" smtClean="0"/>
              <a:t>уложить пострадавшего, приподняв </a:t>
            </a:r>
          </a:p>
          <a:p>
            <a:r>
              <a:rPr lang="ru-RU" dirty="0" smtClean="0"/>
              <a:t>ноги (при отравлении угарным газом </a:t>
            </a:r>
          </a:p>
          <a:p>
            <a:pPr>
              <a:buNone/>
            </a:pPr>
            <a:r>
              <a:rPr lang="ru-RU" dirty="0" smtClean="0"/>
              <a:t>- строго горизонтально);</a:t>
            </a:r>
          </a:p>
          <a:p>
            <a:r>
              <a:rPr lang="ru-RU" dirty="0" smtClean="0"/>
              <a:t>укрыть пострадавшего одеялом, одеждой и т.п.;</a:t>
            </a:r>
          </a:p>
          <a:p>
            <a:r>
              <a:rPr lang="ru-RU" dirty="0" smtClean="0"/>
              <a:t>поднести к носу пострадавшего ватку, смоченную раствором нашатырного спирта;</a:t>
            </a:r>
          </a:p>
          <a:p>
            <a:r>
              <a:rPr lang="ru-RU" dirty="0" smtClean="0"/>
              <a:t>дать выпить большое количество жидкости;</a:t>
            </a:r>
          </a:p>
          <a:p>
            <a:r>
              <a:rPr lang="ru-RU" dirty="0" smtClean="0"/>
              <a:t>при остановке дыхания приступить к искусственному дыханию;</a:t>
            </a:r>
          </a:p>
          <a:p>
            <a:r>
              <a:rPr lang="ru-RU" dirty="0" smtClean="0"/>
              <a:t>срочно вызвать квалифицированную медицинскую помощь.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676456" cy="685800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При отравлении хлором:</a:t>
            </a:r>
          </a:p>
          <a:p>
            <a:r>
              <a:rPr lang="ru-RU" dirty="0" smtClean="0"/>
              <a:t>промыть глаза, нос и рот раствором</a:t>
            </a:r>
          </a:p>
          <a:p>
            <a:pPr>
              <a:buNone/>
            </a:pPr>
            <a:r>
              <a:rPr lang="ru-RU" dirty="0" smtClean="0"/>
              <a:t> питьевой соды (1/2 чайной ложки на </a:t>
            </a:r>
          </a:p>
          <a:p>
            <a:pPr>
              <a:buNone/>
            </a:pPr>
            <a:r>
              <a:rPr lang="ru-RU" dirty="0" smtClean="0"/>
              <a:t>стакан воды);</a:t>
            </a:r>
          </a:p>
          <a:p>
            <a:r>
              <a:rPr lang="ru-RU" dirty="0" smtClean="0"/>
              <a:t>дать пострадавшему пить </a:t>
            </a:r>
          </a:p>
          <a:p>
            <a:pPr>
              <a:buNone/>
            </a:pPr>
            <a:r>
              <a:rPr lang="ru-RU" dirty="0" smtClean="0"/>
              <a:t>Небольшими глотками теплое питье;</a:t>
            </a:r>
          </a:p>
          <a:p>
            <a:r>
              <a:rPr lang="ru-RU" dirty="0" smtClean="0"/>
              <a:t>направить пострадавшего в медпункт.</a:t>
            </a:r>
          </a:p>
          <a:p>
            <a:pPr>
              <a:buNone/>
            </a:pPr>
            <a:endParaRPr lang="ru-RU" b="1" dirty="0"/>
          </a:p>
        </p:txBody>
      </p:sp>
      <p:pic>
        <p:nvPicPr>
          <p:cNvPr id="18434" name="Picture 2" descr="http://www.medicina.ua/content/active/12040875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140968"/>
            <a:ext cx="5472608" cy="3618402"/>
          </a:xfrm>
          <a:prstGeom prst="rect">
            <a:avLst/>
          </a:prstGeom>
          <a:noFill/>
        </p:spPr>
      </p:pic>
      <p:pic>
        <p:nvPicPr>
          <p:cNvPr id="18436" name="Picture 4" descr="http://www.nanometer.ru/2011/10/30/12971945085482/PROP_IMG_vtext_23/17_Cl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28117" y="0"/>
            <a:ext cx="3515883" cy="263691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604448" cy="6858000"/>
          </a:xfrm>
        </p:spPr>
        <p:txBody>
          <a:bodyPr/>
          <a:lstStyle/>
          <a:p>
            <a:pPr>
              <a:buNone/>
            </a:pPr>
            <a:endParaRPr lang="ru-RU" sz="2500" b="1" dirty="0" smtClean="0"/>
          </a:p>
          <a:p>
            <a:pPr>
              <a:buNone/>
            </a:pPr>
            <a:r>
              <a:rPr lang="ru-RU" sz="2500" b="1" dirty="0" smtClean="0"/>
              <a:t>При отравлениях испорченными продуктами:</a:t>
            </a:r>
          </a:p>
          <a:p>
            <a:r>
              <a:rPr lang="ru-RU" sz="2500" dirty="0" smtClean="0"/>
              <a:t>дать выпить пострадавшему 3 - 4 стакана воды или розового раствора марганцовокислого калия с последующим вызовом рвоты;</a:t>
            </a:r>
          </a:p>
          <a:p>
            <a:r>
              <a:rPr lang="ru-RU" sz="2500" dirty="0" smtClean="0"/>
              <a:t>повторять промывание 2 - 3 раза;</a:t>
            </a:r>
          </a:p>
          <a:p>
            <a:r>
              <a:rPr lang="ru-RU" sz="2500" dirty="0" smtClean="0"/>
              <a:t>дать пострадавшему активированный уголь (таблетки);</a:t>
            </a:r>
          </a:p>
          <a:p>
            <a:r>
              <a:rPr lang="ru-RU" sz="2500" dirty="0" smtClean="0"/>
              <a:t>напоить пострадавшего теплым чаем;</a:t>
            </a:r>
          </a:p>
          <a:p>
            <a:r>
              <a:rPr lang="ru-RU" sz="2500" dirty="0" smtClean="0"/>
              <a:t>уложить и тепло укрыть пострадавшего;</a:t>
            </a:r>
          </a:p>
          <a:p>
            <a:r>
              <a:rPr lang="ru-RU" sz="2500" dirty="0" smtClean="0"/>
              <a:t>при нарушении дыхания и остановке сердечной деятельности приступить к проведению искусственного дыхания и наружного массажа сердца;</a:t>
            </a:r>
          </a:p>
          <a:p>
            <a:r>
              <a:rPr lang="ru-RU" sz="2500" dirty="0" smtClean="0"/>
              <a:t>доставить пострадавшего в медпункт.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C:\Users\Елена\Downloads\botulizm-prichini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2348880"/>
            <a:ext cx="3505944" cy="2701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7" descr="C:\Users\Елена\Downloads\n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600" y="4913784"/>
            <a:ext cx="2592288" cy="19442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Елена\Downloads\bot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3312368" cy="2103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C:\Users\Елена\Downloads\9495_i_articl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79912" y="404664"/>
            <a:ext cx="4896544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C:\Users\Елена\Downloads\73_49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2160" y="3356992"/>
            <a:ext cx="3231926" cy="33123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Елена\Downloads\hist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3888" y="3501008"/>
            <a:ext cx="2571429" cy="28803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sz="quarter" idx="1"/>
          </p:nvPr>
        </p:nvSpPr>
        <p:spPr>
          <a:xfrm>
            <a:off x="0" y="0"/>
            <a:ext cx="8675688" cy="685800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При отравлении кислотой</a:t>
            </a:r>
            <a:r>
              <a:rPr lang="ru-RU" dirty="0" smtClean="0"/>
              <a:t> необходимо:</a:t>
            </a:r>
          </a:p>
          <a:p>
            <a:r>
              <a:rPr lang="ru-RU" dirty="0" smtClean="0"/>
              <a:t>давать пострадавшему внутрь через каждые 5 минут по столовой ложке раствора соды (2 чайные ложки на стакан воды) или 10 капель нашатырного спирта, разведенного в воде;</a:t>
            </a:r>
          </a:p>
          <a:p>
            <a:r>
              <a:rPr lang="ru-RU" dirty="0" smtClean="0"/>
              <a:t>дать пить пострадавшему молоко или взболтанный в воде яичный белок;</a:t>
            </a:r>
          </a:p>
          <a:p>
            <a:r>
              <a:rPr lang="ru-RU" dirty="0" smtClean="0"/>
              <a:t>при нарушении дыхания делать искусственное дыхание;</a:t>
            </a:r>
          </a:p>
          <a:p>
            <a:r>
              <a:rPr lang="ru-RU" dirty="0" smtClean="0"/>
              <a:t>доставить пострадавшего в медпункт.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9458" name="Picture 2" descr="http://ok.ya1.ru/uploads/posts/2011-07/1311289009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3723" y="3501009"/>
            <a:ext cx="3350278" cy="3356992"/>
          </a:xfrm>
          <a:prstGeom prst="rect">
            <a:avLst/>
          </a:prstGeom>
          <a:noFill/>
        </p:spPr>
      </p:pic>
      <p:pic>
        <p:nvPicPr>
          <p:cNvPr id="19460" name="Picture 4" descr="http://megafilter.ru/image/data/chemical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763499"/>
            <a:ext cx="4641751" cy="309450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68</TotalTime>
  <Words>340</Words>
  <Application>Microsoft Office PowerPoint</Application>
  <PresentationFormat>Экран (4:3)</PresentationFormat>
  <Paragraphs>81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Отравления. Первая помощь при отравлениях               Подготовила:                                           ученица 11-А                                 класса                             Хасанова В.                                  Руководитель:                                Варлаков В.А.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Отравления. Первая помощь при отравлениях   Подготовили: ученицы 11-А класса Кривошеева В. Хасанова В. Руководитель: Варлаков В.А.</dc:title>
  <dc:creator>Administrator</dc:creator>
  <cp:lastModifiedBy>Пооьзователь</cp:lastModifiedBy>
  <cp:revision>20</cp:revision>
  <dcterms:created xsi:type="dcterms:W3CDTF">2013-11-21T17:14:34Z</dcterms:created>
  <dcterms:modified xsi:type="dcterms:W3CDTF">2014-06-02T18:22:15Z</dcterms:modified>
</cp:coreProperties>
</file>