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6" y="1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8132440" cy="1975104"/>
          </a:xfrm>
        </p:spPr>
        <p:txBody>
          <a:bodyPr/>
          <a:lstStyle/>
          <a:p>
            <a:r>
              <a:rPr lang="uk-UA" dirty="0" smtClean="0"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 Шкідливі звички:куріння, алкоголізм, наркоманія.</a:t>
            </a:r>
            <a:endParaRPr lang="ru-RU" dirty="0"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6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1595" y="2708920"/>
            <a:ext cx="4262893" cy="4032448"/>
          </a:xfrm>
        </p:spPr>
        <p:txBody>
          <a:bodyPr>
            <a:normAutofit fontScale="55000" lnSpcReduction="20000"/>
          </a:bodyPr>
          <a:lstStyle/>
          <a:p>
            <a:pPr marL="68580" indent="0">
              <a:buNone/>
            </a:pPr>
            <a:r>
              <a:rPr lang="en-US" dirty="0" smtClean="0"/>
              <a:t>	</a:t>
            </a:r>
            <a:r>
              <a:rPr lang="ru-RU" dirty="0" err="1" smtClean="0"/>
              <a:t>Алкоголізм</a:t>
            </a:r>
            <a:r>
              <a:rPr lang="ru-RU" dirty="0" smtClean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тяжкого і </a:t>
            </a:r>
            <a:r>
              <a:rPr lang="ru-RU" dirty="0" err="1"/>
              <a:t>небезпечного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– </a:t>
            </a:r>
            <a:r>
              <a:rPr lang="ru-RU" dirty="0" err="1"/>
              <a:t>хронічного</a:t>
            </a:r>
            <a:r>
              <a:rPr lang="ru-RU" dirty="0"/>
              <a:t> </a:t>
            </a:r>
            <a:r>
              <a:rPr lang="ru-RU" dirty="0" err="1"/>
              <a:t>алкоголізму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, як правило,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суттєвим</a:t>
            </a:r>
            <a:r>
              <a:rPr lang="ru-RU" dirty="0"/>
              <a:t> </a:t>
            </a:r>
            <a:r>
              <a:rPr lang="ru-RU" dirty="0" err="1"/>
              <a:t>фахового</a:t>
            </a:r>
            <a:r>
              <a:rPr lang="ru-RU" dirty="0"/>
              <a:t> і </a:t>
            </a:r>
            <a:r>
              <a:rPr lang="ru-RU" dirty="0" err="1"/>
              <a:t>професійного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, </a:t>
            </a:r>
            <a:r>
              <a:rPr lang="ru-RU" dirty="0" err="1"/>
              <a:t>спотвореним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пріоритетів</a:t>
            </a:r>
            <a:r>
              <a:rPr lang="ru-RU" dirty="0"/>
              <a:t> і </a:t>
            </a:r>
            <a:r>
              <a:rPr lang="ru-RU" dirty="0" err="1"/>
              <a:t>орієнтирів</a:t>
            </a:r>
            <a:r>
              <a:rPr lang="ru-RU" dirty="0"/>
              <a:t>, </a:t>
            </a:r>
            <a:r>
              <a:rPr lang="ru-RU" dirty="0" err="1"/>
              <a:t>руйнуванням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і, </a:t>
            </a:r>
            <a:r>
              <a:rPr lang="ru-RU" dirty="0" err="1"/>
              <a:t>врешті</a:t>
            </a:r>
            <a:r>
              <a:rPr lang="ru-RU" dirty="0"/>
              <a:t> – </a:t>
            </a:r>
            <a:r>
              <a:rPr lang="ru-RU" dirty="0" err="1"/>
              <a:t>решт</a:t>
            </a:r>
            <a:r>
              <a:rPr lang="ru-RU" dirty="0"/>
              <a:t>, </a:t>
            </a:r>
            <a:r>
              <a:rPr lang="ru-RU" dirty="0" err="1"/>
              <a:t>соціальною</a:t>
            </a:r>
            <a:r>
              <a:rPr lang="ru-RU" dirty="0"/>
              <a:t>, духовною і </a:t>
            </a:r>
            <a:r>
              <a:rPr lang="ru-RU" dirty="0" err="1"/>
              <a:t>психічною</a:t>
            </a:r>
            <a:r>
              <a:rPr lang="ru-RU" dirty="0"/>
              <a:t> </a:t>
            </a:r>
            <a:r>
              <a:rPr lang="ru-RU" dirty="0" err="1"/>
              <a:t>деградацією</a:t>
            </a:r>
            <a:r>
              <a:rPr lang="ru-RU" dirty="0"/>
              <a:t>, яка </a:t>
            </a:r>
            <a:r>
              <a:rPr lang="ru-RU" dirty="0" err="1"/>
              <a:t>опускає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на “дно” </a:t>
            </a:r>
            <a:r>
              <a:rPr lang="ru-RU" dirty="0" err="1"/>
              <a:t>суспільства</a:t>
            </a:r>
            <a:r>
              <a:rPr lang="ru-RU" dirty="0"/>
              <a:t> і неминуче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загибелі</a:t>
            </a:r>
            <a:r>
              <a:rPr lang="ru-RU" dirty="0"/>
              <a:t> особи. </a:t>
            </a:r>
            <a:r>
              <a:rPr lang="en-US" dirty="0" smtClean="0"/>
              <a:t>	</a:t>
            </a:r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/>
              <a:t>5% </a:t>
            </a:r>
            <a:r>
              <a:rPr lang="ru-RU" dirty="0" err="1"/>
              <a:t>підлітків</a:t>
            </a:r>
            <a:r>
              <a:rPr lang="ru-RU" dirty="0"/>
              <a:t> </a:t>
            </a:r>
            <a:r>
              <a:rPr lang="ru-RU" dirty="0" err="1"/>
              <a:t>які</a:t>
            </a:r>
            <a:r>
              <a:rPr lang="ru-RU" dirty="0"/>
              <a:t> почали </a:t>
            </a:r>
            <a:r>
              <a:rPr lang="ru-RU" dirty="0" err="1"/>
              <a:t>вживати</a:t>
            </a:r>
            <a:r>
              <a:rPr lang="ru-RU" dirty="0"/>
              <a:t> </a:t>
            </a:r>
            <a:r>
              <a:rPr lang="ru-RU" dirty="0" err="1"/>
              <a:t>алкогольні</a:t>
            </a:r>
            <a:r>
              <a:rPr lang="ru-RU" dirty="0"/>
              <a:t> </a:t>
            </a:r>
            <a:r>
              <a:rPr lang="ru-RU" dirty="0" err="1"/>
              <a:t>напої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, </a:t>
            </a:r>
            <a:r>
              <a:rPr lang="ru-RU" dirty="0" err="1"/>
              <a:t>закінчують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наркотичному</a:t>
            </a:r>
            <a:r>
              <a:rPr lang="ru-RU" dirty="0"/>
              <a:t> </a:t>
            </a:r>
            <a:r>
              <a:rPr lang="ru-RU" dirty="0" err="1"/>
              <a:t>диспансері</a:t>
            </a:r>
            <a:r>
              <a:rPr lang="ru-RU" dirty="0"/>
              <a:t>, </a:t>
            </a:r>
            <a:r>
              <a:rPr lang="ru-RU" dirty="0" err="1"/>
              <a:t>психіатричній</a:t>
            </a:r>
            <a:r>
              <a:rPr lang="ru-RU" dirty="0"/>
              <a:t> </a:t>
            </a:r>
            <a:r>
              <a:rPr lang="ru-RU" dirty="0" err="1"/>
              <a:t>лікарні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“на </a:t>
            </a:r>
            <a:r>
              <a:rPr lang="ru-RU" dirty="0" err="1"/>
              <a:t>вулиці</a:t>
            </a:r>
            <a:r>
              <a:rPr lang="ru-RU" dirty="0"/>
              <a:t>”.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1" y="188640"/>
            <a:ext cx="4176464" cy="268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417646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4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060848"/>
            <a:ext cx="7772400" cy="914400"/>
          </a:xfrm>
        </p:spPr>
        <p:txBody>
          <a:bodyPr/>
          <a:lstStyle/>
          <a:p>
            <a:r>
              <a:rPr lang="ru-RU" sz="6000" dirty="0"/>
              <a:t>Проблема </a:t>
            </a:r>
            <a:r>
              <a:rPr lang="ru-RU" sz="6000" dirty="0" err="1"/>
              <a:t>наркоманії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4941168"/>
            <a:ext cx="7772400" cy="141439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5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933056"/>
            <a:ext cx="8136904" cy="2808312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За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опитувань</a:t>
            </a:r>
            <a:r>
              <a:rPr lang="ru-RU" dirty="0"/>
              <a:t> </a:t>
            </a:r>
            <a:r>
              <a:rPr lang="ru-RU" dirty="0" err="1"/>
              <a:t>п’ята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людей </a:t>
            </a:r>
            <a:r>
              <a:rPr lang="ru-RU" dirty="0" err="1"/>
              <a:t>знайомі</a:t>
            </a:r>
            <a:r>
              <a:rPr lang="ru-RU" dirty="0"/>
              <a:t> з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.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люди </a:t>
            </a:r>
            <a:r>
              <a:rPr lang="ru-RU" dirty="0" err="1"/>
              <a:t>вживають</a:t>
            </a:r>
            <a:r>
              <a:rPr lang="ru-RU" dirty="0"/>
              <a:t> наркотики </a:t>
            </a:r>
            <a:r>
              <a:rPr lang="ru-RU" dirty="0" err="1"/>
              <a:t>вдвічі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на </a:t>
            </a:r>
            <a:r>
              <a:rPr lang="ru-RU" dirty="0" err="1"/>
              <a:t>селі</a:t>
            </a:r>
            <a:r>
              <a:rPr lang="ru-RU" dirty="0"/>
              <a:t> , при </a:t>
            </a:r>
            <a:r>
              <a:rPr lang="ru-RU" dirty="0" err="1"/>
              <a:t>цьому</a:t>
            </a:r>
            <a:r>
              <a:rPr lang="ru-RU" dirty="0"/>
              <a:t> в </a:t>
            </a:r>
            <a:r>
              <a:rPr lang="ru-RU" dirty="0" err="1"/>
              <a:t>обох</a:t>
            </a:r>
            <a:r>
              <a:rPr lang="ru-RU" dirty="0"/>
              <a:t> типах </a:t>
            </a:r>
            <a:r>
              <a:rPr lang="ru-RU" dirty="0" err="1"/>
              <a:t>поселень</a:t>
            </a:r>
            <a:r>
              <a:rPr lang="ru-RU" dirty="0"/>
              <a:t> </a:t>
            </a:r>
            <a:r>
              <a:rPr lang="ru-RU" dirty="0" err="1"/>
              <a:t>зафіксовано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числа </a:t>
            </a:r>
            <a:r>
              <a:rPr lang="ru-RU" dirty="0" err="1"/>
              <a:t>молодих</a:t>
            </a:r>
            <a:r>
              <a:rPr lang="ru-RU" dirty="0"/>
              <a:t> людей,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вживають</a:t>
            </a:r>
            <a:r>
              <a:rPr lang="ru-RU" dirty="0"/>
              <a:t> наркотики. </a:t>
            </a:r>
            <a:r>
              <a:rPr lang="ru-RU" dirty="0" err="1"/>
              <a:t>Найістотнішими</a:t>
            </a:r>
            <a:r>
              <a:rPr lang="ru-RU" dirty="0"/>
              <a:t> причинами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 є </a:t>
            </a:r>
            <a:r>
              <a:rPr lang="ru-RU" dirty="0" err="1"/>
              <a:t>цікавість</a:t>
            </a:r>
            <a:r>
              <a:rPr lang="ru-RU" dirty="0"/>
              <a:t>, бравада, </a:t>
            </a:r>
            <a:r>
              <a:rPr lang="ru-RU" dirty="0" err="1"/>
              <a:t>прагнення</a:t>
            </a:r>
            <a:r>
              <a:rPr lang="ru-RU" dirty="0"/>
              <a:t> до </a:t>
            </a:r>
            <a:r>
              <a:rPr lang="ru-RU" dirty="0" err="1"/>
              <a:t>незвичайних</a:t>
            </a:r>
            <a:r>
              <a:rPr lang="ru-RU" dirty="0"/>
              <a:t> </a:t>
            </a:r>
            <a:r>
              <a:rPr lang="ru-RU" dirty="0" err="1"/>
              <a:t>відчуттів</a:t>
            </a:r>
            <a:r>
              <a:rPr lang="ru-RU" dirty="0"/>
              <a:t>,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. 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ru-RU" dirty="0" smtClean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очевидним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цікавість</a:t>
            </a:r>
            <a:r>
              <a:rPr lang="ru-RU" dirty="0"/>
              <a:t> </a:t>
            </a:r>
            <a:r>
              <a:rPr lang="ru-RU" dirty="0" err="1"/>
              <a:t>підігрівається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“</a:t>
            </a:r>
            <a:r>
              <a:rPr lang="ru-RU" dirty="0" err="1"/>
              <a:t>досвідченими</a:t>
            </a:r>
            <a:r>
              <a:rPr lang="ru-RU" dirty="0"/>
              <a:t>” </a:t>
            </a:r>
            <a:r>
              <a:rPr lang="ru-RU" dirty="0" err="1"/>
              <a:t>товаришами</a:t>
            </a:r>
            <a:r>
              <a:rPr lang="ru-RU" dirty="0"/>
              <a:t> і </a:t>
            </a:r>
            <a:r>
              <a:rPr lang="ru-RU" dirty="0" err="1"/>
              <a:t>доповнюється</a:t>
            </a:r>
            <a:r>
              <a:rPr lang="ru-RU" dirty="0"/>
              <a:t> </a:t>
            </a:r>
            <a:r>
              <a:rPr lang="ru-RU" dirty="0" err="1"/>
              <a:t>власною</a:t>
            </a:r>
            <a:r>
              <a:rPr lang="ru-RU" dirty="0"/>
              <a:t> </a:t>
            </a:r>
            <a:r>
              <a:rPr lang="ru-RU" dirty="0" err="1"/>
              <a:t>самовпевненістю</a:t>
            </a:r>
            <a:r>
              <a:rPr lang="ru-RU" dirty="0"/>
              <a:t> та </a:t>
            </a:r>
            <a:r>
              <a:rPr lang="ru-RU" dirty="0" err="1"/>
              <a:t>наївністю</a:t>
            </a:r>
            <a:r>
              <a:rPr lang="ru-RU" dirty="0"/>
              <a:t> </a:t>
            </a:r>
            <a:r>
              <a:rPr lang="ru-RU" dirty="0" err="1"/>
              <a:t>початківця</a:t>
            </a:r>
            <a:r>
              <a:rPr lang="ru-RU" dirty="0"/>
              <a:t>.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випробувати</a:t>
            </a:r>
            <a:r>
              <a:rPr lang="ru-RU" dirty="0"/>
              <a:t> </a:t>
            </a:r>
            <a:r>
              <a:rPr lang="ru-RU" dirty="0" err="1"/>
              <a:t>незвичайні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, </a:t>
            </a:r>
            <a:r>
              <a:rPr lang="ru-RU" dirty="0" err="1"/>
              <a:t>спробувати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, про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знають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, </a:t>
            </a:r>
            <a:r>
              <a:rPr lang="ru-RU" dirty="0" err="1"/>
              <a:t>підсилюється</a:t>
            </a:r>
            <a:r>
              <a:rPr lang="ru-RU" dirty="0"/>
              <a:t> </a:t>
            </a:r>
            <a:r>
              <a:rPr lang="ru-RU" dirty="0" err="1"/>
              <a:t>прагненням</a:t>
            </a:r>
            <a:r>
              <a:rPr lang="ru-RU" dirty="0"/>
              <a:t> бути як </a:t>
            </a:r>
            <a:r>
              <a:rPr lang="ru-RU" dirty="0" err="1"/>
              <a:t>усі</a:t>
            </a:r>
            <a:r>
              <a:rPr lang="ru-RU" dirty="0"/>
              <a:t>, не </a:t>
            </a:r>
            <a:r>
              <a:rPr lang="ru-RU" dirty="0" err="1"/>
              <a:t>виглядати</a:t>
            </a:r>
            <a:r>
              <a:rPr lang="ru-RU" dirty="0"/>
              <a:t> </a:t>
            </a:r>
            <a:r>
              <a:rPr lang="ru-RU" dirty="0" err="1"/>
              <a:t>білою</a:t>
            </a:r>
            <a:r>
              <a:rPr lang="ru-RU" dirty="0"/>
              <a:t> вороною.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3028950" cy="248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http://durdom.in.ua/public/main/articles/article_72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3042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340768"/>
            <a:ext cx="357187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09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Факторний</a:t>
            </a:r>
            <a:r>
              <a:rPr lang="ru-RU" sz="2800" dirty="0"/>
              <a:t> </a:t>
            </a:r>
            <a:r>
              <a:rPr lang="ru-RU" sz="2800" dirty="0" err="1"/>
              <a:t>аналіз</a:t>
            </a:r>
            <a:r>
              <a:rPr lang="ru-RU" sz="2800" dirty="0"/>
              <a:t> </a:t>
            </a:r>
            <a:r>
              <a:rPr lang="ru-RU" sz="2800" dirty="0" err="1"/>
              <a:t>масивів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 </a:t>
            </a:r>
            <a:r>
              <a:rPr lang="ru-RU" sz="2800" dirty="0" err="1"/>
              <a:t>розкриває</a:t>
            </a:r>
            <a:r>
              <a:rPr lang="ru-RU" sz="2800" dirty="0"/>
              <a:t> структуру причин: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7772400" cy="151216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важлива</a:t>
            </a:r>
            <a:r>
              <a:rPr lang="ru-RU" dirty="0" smtClean="0"/>
              <a:t> </a:t>
            </a:r>
            <a:r>
              <a:rPr lang="ru-RU" dirty="0"/>
              <a:t>роль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особистісної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, як </a:t>
            </a:r>
            <a:r>
              <a:rPr lang="ru-RU" dirty="0" err="1"/>
              <a:t>конформізм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молоду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, з одного боку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відкритим</a:t>
            </a:r>
            <a:r>
              <a:rPr lang="ru-RU" dirty="0"/>
              <a:t> </a:t>
            </a:r>
            <a:r>
              <a:rPr lang="ru-RU" dirty="0" err="1"/>
              <a:t>впливові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, з </a:t>
            </a:r>
            <a:r>
              <a:rPr lang="ru-RU" dirty="0" err="1"/>
              <a:t>іншого</a:t>
            </a:r>
            <a:r>
              <a:rPr lang="ru-RU" dirty="0"/>
              <a:t> боку – </a:t>
            </a:r>
            <a:r>
              <a:rPr lang="ru-RU" dirty="0" err="1"/>
              <a:t>обумовлює</a:t>
            </a:r>
            <a:r>
              <a:rPr lang="ru-RU" dirty="0"/>
              <a:t> </a:t>
            </a:r>
            <a:r>
              <a:rPr lang="ru-RU" dirty="0" err="1"/>
              <a:t>некритичне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зайву</a:t>
            </a:r>
            <a:r>
              <a:rPr lang="ru-RU" dirty="0"/>
              <a:t> </a:t>
            </a:r>
            <a:r>
              <a:rPr lang="ru-RU" dirty="0" err="1"/>
              <a:t>самовпевненість</a:t>
            </a:r>
            <a:r>
              <a:rPr lang="ru-RU" dirty="0"/>
              <a:t>, браваду,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штовхають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“</a:t>
            </a:r>
            <a:r>
              <a:rPr lang="ru-RU" dirty="0" err="1"/>
              <a:t>героїчні</a:t>
            </a:r>
            <a:r>
              <a:rPr lang="ru-RU" dirty="0"/>
              <a:t>” </a:t>
            </a:r>
            <a:r>
              <a:rPr lang="ru-RU" dirty="0" err="1"/>
              <a:t>учинки</a:t>
            </a:r>
            <a:r>
              <a:rPr lang="ru-RU" dirty="0"/>
              <a:t>;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7" y="3356992"/>
            <a:ext cx="4247653" cy="3297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924084" cy="292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55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2961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0648"/>
            <a:ext cx="7772400" cy="157343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“</a:t>
            </a:r>
            <a:r>
              <a:rPr lang="ru-RU" sz="2900" dirty="0"/>
              <a:t>неблагополучна обстановка в </a:t>
            </a:r>
            <a:r>
              <a:rPr lang="ru-RU" sz="2900" dirty="0" err="1"/>
              <a:t>родині</a:t>
            </a:r>
            <a:r>
              <a:rPr lang="ru-RU" sz="2900" dirty="0"/>
              <a:t>”. </a:t>
            </a:r>
            <a:r>
              <a:rPr lang="ru-RU" sz="2900" dirty="0" err="1"/>
              <a:t>Він</a:t>
            </a:r>
            <a:r>
              <a:rPr lang="ru-RU" sz="2900" dirty="0"/>
              <a:t> </a:t>
            </a:r>
            <a:r>
              <a:rPr lang="ru-RU" sz="2900" dirty="0" err="1"/>
              <a:t>відбиває</a:t>
            </a:r>
            <a:r>
              <a:rPr lang="ru-RU" sz="2900" dirty="0"/>
              <a:t> </a:t>
            </a:r>
            <a:r>
              <a:rPr lang="ru-RU" sz="2900" dirty="0" err="1"/>
              <a:t>негативний</a:t>
            </a:r>
            <a:r>
              <a:rPr lang="ru-RU" sz="2900" dirty="0"/>
              <a:t> </a:t>
            </a:r>
            <a:r>
              <a:rPr lang="ru-RU" sz="2900" dirty="0" err="1"/>
              <a:t>вплив</a:t>
            </a:r>
            <a:r>
              <a:rPr lang="ru-RU" sz="2900" dirty="0"/>
              <a:t> на </a:t>
            </a:r>
            <a:r>
              <a:rPr lang="ru-RU" sz="2900" dirty="0" err="1"/>
              <a:t>соціальний</a:t>
            </a:r>
            <a:r>
              <a:rPr lang="ru-RU" sz="2900" dirty="0"/>
              <a:t> </a:t>
            </a:r>
            <a:r>
              <a:rPr lang="ru-RU" sz="2900" dirty="0" err="1"/>
              <a:t>розвиток</a:t>
            </a:r>
            <a:r>
              <a:rPr lang="ru-RU" sz="2900" dirty="0"/>
              <a:t> і </a:t>
            </a:r>
            <a:r>
              <a:rPr lang="ru-RU" sz="2900" dirty="0" err="1"/>
              <a:t>здоров'я</a:t>
            </a:r>
            <a:r>
              <a:rPr lang="ru-RU" sz="2900" dirty="0"/>
              <a:t> </a:t>
            </a:r>
            <a:r>
              <a:rPr lang="ru-RU" sz="2900" dirty="0" err="1"/>
              <a:t>дитини</a:t>
            </a:r>
            <a:r>
              <a:rPr lang="ru-RU" sz="2900" dirty="0"/>
              <a:t> таких </a:t>
            </a:r>
            <a:r>
              <a:rPr lang="ru-RU" sz="2900" dirty="0" err="1"/>
              <a:t>моментів</a:t>
            </a:r>
            <a:r>
              <a:rPr lang="ru-RU" sz="2900" dirty="0"/>
              <a:t>, як </a:t>
            </a:r>
            <a:r>
              <a:rPr lang="ru-RU" sz="2900" dirty="0" err="1"/>
              <a:t>порушені</a:t>
            </a:r>
            <a:r>
              <a:rPr lang="ru-RU" sz="2900" dirty="0"/>
              <a:t> </a:t>
            </a:r>
            <a:r>
              <a:rPr lang="ru-RU" sz="2900" dirty="0" err="1"/>
              <a:t>сімейні</a:t>
            </a:r>
            <a:r>
              <a:rPr lang="ru-RU" sz="2900" dirty="0"/>
              <a:t> </a:t>
            </a:r>
            <a:r>
              <a:rPr lang="ru-RU" sz="2900" dirty="0" err="1"/>
              <a:t>зв'язки</a:t>
            </a:r>
            <a:r>
              <a:rPr lang="ru-RU" sz="2900" dirty="0"/>
              <a:t>, </a:t>
            </a:r>
            <a:r>
              <a:rPr lang="ru-RU" sz="2900" dirty="0" err="1"/>
              <a:t>напружені</a:t>
            </a:r>
            <a:r>
              <a:rPr lang="ru-RU" sz="2900" dirty="0"/>
              <a:t> </a:t>
            </a:r>
            <a:r>
              <a:rPr lang="ru-RU" sz="2900" dirty="0" err="1"/>
              <a:t>взаємини</a:t>
            </a:r>
            <a:r>
              <a:rPr lang="ru-RU" sz="2900" dirty="0"/>
              <a:t> </a:t>
            </a:r>
            <a:r>
              <a:rPr lang="ru-RU" sz="2900" dirty="0" err="1"/>
              <a:t>дітей</a:t>
            </a:r>
            <a:r>
              <a:rPr lang="ru-RU" sz="2900" dirty="0"/>
              <a:t> з батьками, </a:t>
            </a:r>
            <a:r>
              <a:rPr lang="ru-RU" sz="2900" dirty="0" err="1"/>
              <a:t>відсутність</a:t>
            </a:r>
            <a:r>
              <a:rPr lang="ru-RU" sz="2900" dirty="0"/>
              <a:t> </a:t>
            </a:r>
            <a:r>
              <a:rPr lang="ru-RU" sz="2900" dirty="0" err="1"/>
              <a:t>батьківського</a:t>
            </a:r>
            <a:r>
              <a:rPr lang="ru-RU" sz="2900" dirty="0"/>
              <a:t> контролю. При </a:t>
            </a:r>
            <a:r>
              <a:rPr lang="ru-RU" sz="2900" dirty="0" err="1"/>
              <a:t>цьому</a:t>
            </a:r>
            <a:r>
              <a:rPr lang="ru-RU" sz="2900" dirty="0"/>
              <a:t> </a:t>
            </a:r>
            <a:r>
              <a:rPr lang="ru-RU" sz="2900" dirty="0" err="1"/>
              <a:t>найбільш</a:t>
            </a:r>
            <a:r>
              <a:rPr lang="ru-RU" sz="2900" dirty="0"/>
              <a:t> </a:t>
            </a:r>
            <a:r>
              <a:rPr lang="ru-RU" sz="2900" dirty="0" err="1"/>
              <a:t>важливим</a:t>
            </a:r>
            <a:r>
              <a:rPr lang="ru-RU" sz="2900" dirty="0"/>
              <a:t> </a:t>
            </a:r>
            <a:r>
              <a:rPr lang="ru-RU" sz="2900" dirty="0" err="1"/>
              <a:t>стає</a:t>
            </a:r>
            <a:r>
              <a:rPr lang="ru-RU" sz="2900" dirty="0"/>
              <a:t> </a:t>
            </a:r>
            <a:r>
              <a:rPr lang="ru-RU" sz="2900" dirty="0" err="1"/>
              <a:t>відсутність</a:t>
            </a:r>
            <a:r>
              <a:rPr lang="ru-RU" sz="2900" dirty="0"/>
              <a:t> </a:t>
            </a:r>
            <a:r>
              <a:rPr lang="ru-RU" sz="2900" dirty="0" err="1"/>
              <a:t>батьківської</a:t>
            </a:r>
            <a:r>
              <a:rPr lang="ru-RU" sz="2900" dirty="0"/>
              <a:t> </a:t>
            </a:r>
            <a:r>
              <a:rPr lang="ru-RU" sz="2900" dirty="0" err="1"/>
              <a:t>уваги</a:t>
            </a:r>
            <a:r>
              <a:rPr lang="ru-RU" sz="2900" dirty="0"/>
              <a:t>;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3384230" cy="332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312368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06" y="4004955"/>
            <a:ext cx="3672554" cy="275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1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6632"/>
            <a:ext cx="7772400" cy="1789456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відбиває</a:t>
            </a:r>
            <a:r>
              <a:rPr lang="ru-RU" dirty="0"/>
              <a:t> потреби </a:t>
            </a:r>
            <a:r>
              <a:rPr lang="ru-RU" dirty="0" err="1"/>
              <a:t>молодої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справитися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стресом</a:t>
            </a:r>
            <a:r>
              <a:rPr lang="ru-RU" dirty="0"/>
              <a:t>, </a:t>
            </a:r>
            <a:r>
              <a:rPr lang="ru-RU" dirty="0" err="1"/>
              <a:t>змінити</a:t>
            </a:r>
            <a:r>
              <a:rPr lang="ru-RU" dirty="0"/>
              <a:t> </a:t>
            </a:r>
            <a:r>
              <a:rPr lang="ru-RU" dirty="0" err="1"/>
              <a:t>фізичний</a:t>
            </a:r>
            <a:r>
              <a:rPr lang="ru-RU" dirty="0"/>
              <a:t> стан. При </a:t>
            </a:r>
            <a:r>
              <a:rPr lang="ru-RU" dirty="0" err="1"/>
              <a:t>цьому</a:t>
            </a:r>
            <a:r>
              <a:rPr lang="ru-RU" dirty="0"/>
              <a:t> очевидно,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, як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справитися</a:t>
            </a:r>
            <a:r>
              <a:rPr lang="ru-RU" dirty="0"/>
              <a:t> з </a:t>
            </a:r>
            <a:r>
              <a:rPr lang="ru-RU" dirty="0" err="1"/>
              <a:t>навантаженням</a:t>
            </a:r>
            <a:r>
              <a:rPr lang="ru-RU" dirty="0"/>
              <a:t> – є </a:t>
            </a:r>
            <a:r>
              <a:rPr lang="ru-RU" dirty="0" err="1"/>
              <a:t>деяка</a:t>
            </a:r>
            <a:r>
              <a:rPr lang="ru-RU" dirty="0"/>
              <a:t> </a:t>
            </a:r>
            <a:r>
              <a:rPr lang="ru-RU" dirty="0" err="1"/>
              <a:t>данина</a:t>
            </a:r>
            <a:r>
              <a:rPr lang="ru-RU" dirty="0"/>
              <a:t> </a:t>
            </a:r>
            <a:r>
              <a:rPr lang="ru-RU" dirty="0" err="1"/>
              <a:t>молодіжній</a:t>
            </a:r>
            <a:r>
              <a:rPr lang="ru-RU" dirty="0"/>
              <a:t> </a:t>
            </a:r>
            <a:r>
              <a:rPr lang="ru-RU" dirty="0" err="1"/>
              <a:t>моді</a:t>
            </a:r>
            <a:r>
              <a:rPr lang="ru-RU" dirty="0"/>
              <a:t>. Так часто </a:t>
            </a:r>
            <a:r>
              <a:rPr lang="ru-RU" dirty="0" err="1"/>
              <a:t>молоді</a:t>
            </a:r>
            <a:r>
              <a:rPr lang="ru-RU" dirty="0"/>
              <a:t> люди </a:t>
            </a:r>
            <a:r>
              <a:rPr lang="ru-RU" dirty="0" err="1"/>
              <a:t>відповідають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наркотики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підбадьоритися</a:t>
            </a:r>
            <a:r>
              <a:rPr lang="ru-RU" dirty="0"/>
              <a:t>, набути </a:t>
            </a:r>
            <a:r>
              <a:rPr lang="ru-RU" dirty="0" err="1"/>
              <a:t>робочого</a:t>
            </a:r>
            <a:r>
              <a:rPr lang="ru-RU" dirty="0"/>
              <a:t> стану,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вживати</a:t>
            </a:r>
            <a:r>
              <a:rPr lang="ru-RU" dirty="0"/>
              <a:t> наркотики – </a:t>
            </a:r>
            <a:r>
              <a:rPr lang="ru-RU" dirty="0" err="1"/>
              <a:t>це</a:t>
            </a:r>
            <a:r>
              <a:rPr lang="ru-RU" dirty="0"/>
              <a:t> круто, </a:t>
            </a:r>
            <a:r>
              <a:rPr lang="ru-RU" dirty="0" err="1"/>
              <a:t>що</a:t>
            </a:r>
            <a:r>
              <a:rPr lang="ru-RU" dirty="0"/>
              <a:t> наркотики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кайф, </a:t>
            </a:r>
            <a:r>
              <a:rPr lang="ru-RU" dirty="0" err="1"/>
              <a:t>зазнати</a:t>
            </a:r>
            <a:r>
              <a:rPr lang="ru-RU" dirty="0"/>
              <a:t> </a:t>
            </a:r>
            <a:r>
              <a:rPr lang="ru-RU" dirty="0" err="1"/>
              <a:t>незвичайних</a:t>
            </a:r>
            <a:r>
              <a:rPr lang="ru-RU" dirty="0"/>
              <a:t> </a:t>
            </a:r>
            <a:r>
              <a:rPr lang="ru-RU" dirty="0" err="1"/>
              <a:t>відчуттів</a:t>
            </a:r>
            <a:r>
              <a:rPr lang="ru-RU" dirty="0"/>
              <a:t>;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384376" cy="407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28036"/>
            <a:ext cx="4191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65104"/>
            <a:ext cx="3238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53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6632"/>
            <a:ext cx="7772400" cy="164544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на </a:t>
            </a:r>
            <a:r>
              <a:rPr lang="ru-RU" dirty="0" err="1"/>
              <a:t>ставлення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людей до </a:t>
            </a:r>
            <a:r>
              <a:rPr lang="ru-RU" dirty="0" err="1"/>
              <a:t>наркотиків</a:t>
            </a:r>
            <a:r>
              <a:rPr lang="ru-RU" dirty="0"/>
              <a:t>.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про </a:t>
            </a:r>
            <a:r>
              <a:rPr lang="ru-RU" dirty="0" err="1"/>
              <a:t>наслідки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наркотиків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перекручені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і </a:t>
            </a:r>
            <a:r>
              <a:rPr lang="ru-RU" dirty="0" err="1"/>
              <a:t>пріоритети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благодатним</a:t>
            </a:r>
            <a:r>
              <a:rPr lang="ru-RU" dirty="0"/>
              <a:t> </a:t>
            </a:r>
            <a:r>
              <a:rPr lang="ru-RU" dirty="0" err="1"/>
              <a:t>ґрунтом</a:t>
            </a:r>
            <a:r>
              <a:rPr lang="ru-RU" dirty="0"/>
              <a:t> для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до </a:t>
            </a:r>
            <a:r>
              <a:rPr lang="ru-RU" dirty="0" err="1"/>
              <a:t>наркотиків</a:t>
            </a:r>
            <a:r>
              <a:rPr lang="ru-RU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345638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219" y="4011375"/>
            <a:ext cx="416393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295232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28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92896"/>
            <a:ext cx="7772400" cy="914400"/>
          </a:xfrm>
        </p:spPr>
        <p:txBody>
          <a:bodyPr/>
          <a:lstStyle/>
          <a:p>
            <a:r>
              <a:rPr lang="uk-UA" sz="7200" dirty="0" smtClean="0"/>
              <a:t>Дякую за увагу!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4437112"/>
            <a:ext cx="7772400" cy="191844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93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132856"/>
            <a:ext cx="7772400" cy="914400"/>
          </a:xfrm>
        </p:spPr>
        <p:txBody>
          <a:bodyPr/>
          <a:lstStyle/>
          <a:p>
            <a:r>
              <a:rPr lang="ru-RU" sz="6600" dirty="0" err="1"/>
              <a:t>Шкідливість</a:t>
            </a:r>
            <a:r>
              <a:rPr lang="ru-RU" sz="6600" dirty="0"/>
              <a:t> </a:t>
            </a:r>
            <a:r>
              <a:rPr lang="ru-RU" sz="6600" dirty="0" err="1"/>
              <a:t>куріння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4869160"/>
            <a:ext cx="7772400" cy="1486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2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5013176"/>
            <a:ext cx="7772400" cy="1728192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Тютюн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однорічна</a:t>
            </a:r>
            <a:r>
              <a:rPr lang="ru-RU" dirty="0"/>
              <a:t> </a:t>
            </a:r>
            <a:r>
              <a:rPr lang="ru-RU" dirty="0" err="1"/>
              <a:t>рослина</a:t>
            </a:r>
            <a:r>
              <a:rPr lang="ru-RU" dirty="0"/>
              <a:t> з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пасльонових</a:t>
            </a:r>
            <a:r>
              <a:rPr lang="ru-RU" dirty="0"/>
              <a:t>, </a:t>
            </a:r>
            <a:r>
              <a:rPr lang="ru-RU" dirty="0" err="1"/>
              <a:t>висушені</a:t>
            </a:r>
            <a:r>
              <a:rPr lang="ru-RU" dirty="0"/>
              <a:t> листки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спеціальної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подрібнюють</a:t>
            </a:r>
            <a:r>
              <a:rPr lang="ru-RU" dirty="0"/>
              <a:t> і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куріння</a:t>
            </a:r>
            <a:r>
              <a:rPr lang="ru-RU" dirty="0"/>
              <a:t>. До складу </a:t>
            </a:r>
            <a:r>
              <a:rPr lang="ru-RU" dirty="0" err="1"/>
              <a:t>листків</a:t>
            </a:r>
            <a:r>
              <a:rPr lang="ru-RU" dirty="0"/>
              <a:t> тютюну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як </a:t>
            </a:r>
            <a:r>
              <a:rPr lang="ru-RU" dirty="0" err="1"/>
              <a:t>нікотин</a:t>
            </a:r>
            <a:r>
              <a:rPr lang="ru-RU" dirty="0"/>
              <a:t>, </a:t>
            </a:r>
            <a:r>
              <a:rPr lang="ru-RU" dirty="0" err="1"/>
              <a:t>білки</a:t>
            </a:r>
            <a:r>
              <a:rPr lang="ru-RU" dirty="0"/>
              <a:t>, </a:t>
            </a:r>
            <a:r>
              <a:rPr lang="ru-RU" dirty="0" err="1"/>
              <a:t>вуглеводи</a:t>
            </a:r>
            <a:r>
              <a:rPr lang="ru-RU" dirty="0"/>
              <a:t>, </a:t>
            </a:r>
            <a:r>
              <a:rPr lang="ru-RU" dirty="0" err="1"/>
              <a:t>органічні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, смоли і </a:t>
            </a:r>
            <a:r>
              <a:rPr lang="ru-RU" dirty="0" err="1"/>
              <a:t>ефірні</a:t>
            </a:r>
            <a:r>
              <a:rPr lang="ru-RU" dirty="0"/>
              <a:t> </a:t>
            </a:r>
            <a:r>
              <a:rPr lang="ru-RU" dirty="0" err="1"/>
              <a:t>олії</a:t>
            </a:r>
            <a:r>
              <a:rPr lang="ru-RU" dirty="0"/>
              <a:t>.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особливість</a:t>
            </a:r>
            <a:r>
              <a:rPr lang="ru-RU" dirty="0"/>
              <a:t> тютюну,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 </a:t>
            </a:r>
            <a:r>
              <a:rPr lang="ru-RU" dirty="0" err="1"/>
              <a:t>пасльонових</a:t>
            </a:r>
            <a:r>
              <a:rPr lang="ru-RU" dirty="0"/>
              <a:t>, —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нікотину</a:t>
            </a:r>
            <a:r>
              <a:rPr lang="ru-RU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69674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0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196752"/>
            <a:ext cx="4032448" cy="5158808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 smtClean="0"/>
              <a:t>	</a:t>
            </a:r>
            <a:r>
              <a:rPr lang="ru-RU" dirty="0" err="1" smtClean="0"/>
              <a:t>Нікотин</a:t>
            </a:r>
            <a:r>
              <a:rPr lang="ru-RU" dirty="0" smtClean="0"/>
              <a:t> </a:t>
            </a:r>
            <a:r>
              <a:rPr lang="ru-RU" dirty="0"/>
              <a:t>— одна з </a:t>
            </a:r>
            <a:r>
              <a:rPr lang="ru-RU" dirty="0" err="1"/>
              <a:t>найсильніших</a:t>
            </a:r>
            <a:r>
              <a:rPr lang="ru-RU" dirty="0"/>
              <a:t> </a:t>
            </a:r>
            <a:r>
              <a:rPr lang="ru-RU" dirty="0" err="1"/>
              <a:t>рослинних</a:t>
            </a:r>
            <a:r>
              <a:rPr lang="ru-RU" dirty="0"/>
              <a:t> отрут,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тютюнового</a:t>
            </a:r>
            <a:r>
              <a:rPr lang="ru-RU" dirty="0"/>
              <a:t> </a:t>
            </a:r>
            <a:r>
              <a:rPr lang="ru-RU" dirty="0" err="1"/>
              <a:t>диму</a:t>
            </a:r>
            <a:r>
              <a:rPr lang="ru-RU" dirty="0"/>
              <a:t>. У чистому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безбарвна</a:t>
            </a:r>
            <a:r>
              <a:rPr lang="ru-RU" dirty="0"/>
              <a:t> </a:t>
            </a:r>
            <a:r>
              <a:rPr lang="ru-RU" dirty="0" err="1"/>
              <a:t>оліїста</a:t>
            </a:r>
            <a:r>
              <a:rPr lang="ru-RU" dirty="0"/>
              <a:t> </a:t>
            </a:r>
            <a:r>
              <a:rPr lang="ru-RU" dirty="0" err="1"/>
              <a:t>рідина</a:t>
            </a:r>
            <a:r>
              <a:rPr lang="ru-RU" dirty="0"/>
              <a:t> </a:t>
            </a:r>
            <a:r>
              <a:rPr lang="ru-RU" dirty="0" err="1"/>
              <a:t>неприємного</a:t>
            </a:r>
            <a:r>
              <a:rPr lang="ru-RU" dirty="0"/>
              <a:t> запаху, </a:t>
            </a:r>
            <a:r>
              <a:rPr lang="ru-RU" dirty="0" err="1"/>
              <a:t>гірка</a:t>
            </a:r>
            <a:r>
              <a:rPr lang="ru-RU" dirty="0"/>
              <a:t> на смак. </a:t>
            </a:r>
            <a:r>
              <a:rPr lang="en-US" dirty="0" smtClean="0"/>
              <a:t>    	</a:t>
            </a:r>
            <a:r>
              <a:rPr lang="ru-RU" dirty="0" smtClean="0"/>
              <a:t>Вона </a:t>
            </a:r>
            <a:r>
              <a:rPr lang="ru-RU" dirty="0"/>
              <a:t>добре </a:t>
            </a:r>
            <a:r>
              <a:rPr lang="ru-RU" dirty="0" err="1"/>
              <a:t>розчиняється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, </a:t>
            </a:r>
            <a:r>
              <a:rPr lang="ru-RU" dirty="0" err="1"/>
              <a:t>спирті</a:t>
            </a:r>
            <a:r>
              <a:rPr lang="ru-RU" dirty="0"/>
              <a:t>, </a:t>
            </a:r>
            <a:r>
              <a:rPr lang="ru-RU" dirty="0" err="1"/>
              <a:t>ефірі</a:t>
            </a:r>
            <a:r>
              <a:rPr lang="ru-RU" dirty="0"/>
              <a:t> й легко </a:t>
            </a:r>
            <a:r>
              <a:rPr lang="ru-RU" dirty="0" err="1"/>
              <a:t>проникає</a:t>
            </a:r>
            <a:r>
              <a:rPr lang="ru-RU" dirty="0"/>
              <a:t> </a:t>
            </a:r>
            <a:r>
              <a:rPr lang="ru-RU" dirty="0" err="1"/>
              <a:t>крізь</a:t>
            </a:r>
            <a:r>
              <a:rPr lang="ru-RU" dirty="0"/>
              <a:t> </a:t>
            </a:r>
            <a:r>
              <a:rPr lang="ru-RU" dirty="0" err="1"/>
              <a:t>слизові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 рота, носа, </a:t>
            </a:r>
            <a:r>
              <a:rPr lang="ru-RU" dirty="0" err="1"/>
              <a:t>бронхів</a:t>
            </a:r>
            <a:r>
              <a:rPr lang="ru-RU" dirty="0"/>
              <a:t>, </a:t>
            </a:r>
            <a:r>
              <a:rPr lang="ru-RU" dirty="0" err="1"/>
              <a:t>шлунку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432048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374441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0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3573016"/>
            <a:ext cx="5601816" cy="3024336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Смертельна </a:t>
            </a:r>
            <a:r>
              <a:rPr lang="ru-RU" dirty="0"/>
              <a:t>доза </a:t>
            </a:r>
            <a:r>
              <a:rPr lang="ru-RU" dirty="0" err="1"/>
              <a:t>нікотину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 — 50-70 мг (1 мг на </a:t>
            </a:r>
            <a:r>
              <a:rPr lang="ru-RU" dirty="0" err="1"/>
              <a:t>кілограм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).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нікотину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надходить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тютюнового</a:t>
            </a:r>
            <a:r>
              <a:rPr lang="ru-RU" dirty="0"/>
              <a:t> </a:t>
            </a:r>
            <a:r>
              <a:rPr lang="ru-RU" dirty="0" err="1"/>
              <a:t>диму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, становить </a:t>
            </a:r>
            <a:r>
              <a:rPr lang="ru-RU" dirty="0" err="1"/>
              <a:t>приблизно</a:t>
            </a:r>
            <a:r>
              <a:rPr lang="ru-RU" dirty="0"/>
              <a:t> 1/25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тютюні</a:t>
            </a:r>
            <a:r>
              <a:rPr lang="ru-RU" dirty="0"/>
              <a:t>. 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те, як часто </a:t>
            </a:r>
            <a:r>
              <a:rPr lang="ru-RU" dirty="0" err="1"/>
              <a:t>роблять</a:t>
            </a:r>
            <a:r>
              <a:rPr lang="ru-RU" dirty="0"/>
              <a:t> затяжки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куріння</a:t>
            </a:r>
            <a:r>
              <a:rPr lang="ru-RU" dirty="0"/>
              <a:t>. Людина </a:t>
            </a:r>
            <a:r>
              <a:rPr lang="ru-RU" dirty="0" err="1"/>
              <a:t>дістає</a:t>
            </a:r>
            <a:r>
              <a:rPr lang="ru-RU" dirty="0"/>
              <a:t> </a:t>
            </a:r>
            <a:r>
              <a:rPr lang="ru-RU" dirty="0" err="1"/>
              <a:t>смертельну</a:t>
            </a:r>
            <a:r>
              <a:rPr lang="ru-RU" dirty="0"/>
              <a:t> дозу </a:t>
            </a:r>
            <a:r>
              <a:rPr lang="ru-RU" dirty="0" err="1"/>
              <a:t>нікотину</a:t>
            </a:r>
            <a:r>
              <a:rPr lang="ru-RU" dirty="0"/>
              <a:t>. </a:t>
            </a:r>
            <a:r>
              <a:rPr lang="ru-RU" dirty="0" err="1"/>
              <a:t>Викурюючи</a:t>
            </a:r>
            <a:r>
              <a:rPr lang="ru-RU" dirty="0"/>
              <a:t> 20-25 сигарет на день.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3528392" cy="271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356992"/>
            <a:ext cx="25717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00" y="548680"/>
            <a:ext cx="3652832" cy="2718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3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98302"/>
            <a:ext cx="3528392" cy="5057258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en-US" dirty="0" smtClean="0"/>
              <a:t>	</a:t>
            </a:r>
            <a:r>
              <a:rPr lang="ru-RU" dirty="0" err="1" smtClean="0"/>
              <a:t>Отруйність</a:t>
            </a:r>
            <a:r>
              <a:rPr lang="ru-RU" dirty="0" smtClean="0"/>
              <a:t> </a:t>
            </a:r>
            <a:r>
              <a:rPr lang="ru-RU" dirty="0" err="1"/>
              <a:t>нікотину</a:t>
            </a:r>
            <a:r>
              <a:rPr lang="ru-RU" dirty="0"/>
              <a:t> </a:t>
            </a:r>
            <a:r>
              <a:rPr lang="ru-RU" dirty="0" err="1"/>
              <a:t>відчув</a:t>
            </a:r>
            <a:r>
              <a:rPr lang="ru-RU" dirty="0"/>
              <a:t> </a:t>
            </a:r>
            <a:r>
              <a:rPr lang="ru-RU" dirty="0" err="1"/>
              <a:t>кожний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взяв у рот першу в </a:t>
            </a:r>
            <a:r>
              <a:rPr lang="ru-RU" dirty="0" err="1"/>
              <a:t>житті</a:t>
            </a:r>
            <a:r>
              <a:rPr lang="ru-RU" dirty="0"/>
              <a:t> сигарету. </a:t>
            </a:r>
            <a:r>
              <a:rPr lang="ru-RU" dirty="0" err="1"/>
              <a:t>Ніхто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докурити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сигарети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 smtClean="0"/>
              <a:t>.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ru-RU" dirty="0" smtClean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заважають</a:t>
            </a:r>
            <a:r>
              <a:rPr lang="ru-RU" dirty="0"/>
              <a:t> </a:t>
            </a:r>
            <a:r>
              <a:rPr lang="ru-RU" dirty="0" err="1"/>
              <a:t>запаморочення</a:t>
            </a:r>
            <a:r>
              <a:rPr lang="ru-RU" dirty="0"/>
              <a:t> й </a:t>
            </a:r>
            <a:r>
              <a:rPr lang="ru-RU" dirty="0" err="1"/>
              <a:t>нудота</a:t>
            </a:r>
            <a:r>
              <a:rPr lang="ru-RU" dirty="0"/>
              <a:t>, а часом і </a:t>
            </a:r>
            <a:r>
              <a:rPr lang="ru-RU" dirty="0" err="1"/>
              <a:t>неприємні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інтенсивне</a:t>
            </a:r>
            <a:r>
              <a:rPr lang="ru-RU" dirty="0"/>
              <a:t> </a:t>
            </a:r>
            <a:r>
              <a:rPr lang="ru-RU" dirty="0" err="1"/>
              <a:t>слиновиділення</a:t>
            </a:r>
            <a:r>
              <a:rPr lang="ru-RU" dirty="0"/>
              <a:t>, шум у </a:t>
            </a:r>
            <a:r>
              <a:rPr lang="ru-RU" dirty="0" err="1"/>
              <a:t>голові</a:t>
            </a:r>
            <a:r>
              <a:rPr lang="ru-RU" dirty="0"/>
              <a:t>,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, </a:t>
            </a:r>
            <a:r>
              <a:rPr lang="ru-RU" dirty="0" err="1"/>
              <a:t>серцебиття</a:t>
            </a:r>
            <a:r>
              <a:rPr lang="ru-RU" dirty="0"/>
              <a:t>,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слабкість</a:t>
            </a:r>
            <a:r>
              <a:rPr lang="ru-RU" dirty="0"/>
              <a:t>, </a:t>
            </a:r>
            <a:r>
              <a:rPr lang="ru-RU" dirty="0" err="1"/>
              <a:t>тремтіння</a:t>
            </a:r>
            <a:r>
              <a:rPr lang="ru-RU" dirty="0"/>
              <a:t> рук, </a:t>
            </a:r>
            <a:r>
              <a:rPr lang="ru-RU" dirty="0" err="1"/>
              <a:t>блювання</a:t>
            </a:r>
            <a:r>
              <a:rPr lang="ru-RU" dirty="0"/>
              <a:t>, пронос. </a:t>
            </a:r>
            <a:r>
              <a:rPr lang="en-US" dirty="0" smtClean="0"/>
              <a:t>	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пристосовується</a:t>
            </a:r>
            <a:r>
              <a:rPr lang="ru-RU" dirty="0"/>
              <a:t> до </a:t>
            </a:r>
            <a:r>
              <a:rPr lang="ru-RU" dirty="0" err="1"/>
              <a:t>нікотину</a:t>
            </a:r>
            <a:r>
              <a:rPr lang="ru-RU" dirty="0"/>
              <a:t> і </a:t>
            </a:r>
            <a:r>
              <a:rPr lang="ru-RU" dirty="0" err="1"/>
              <a:t>куріння</a:t>
            </a:r>
            <a:r>
              <a:rPr lang="ru-RU" dirty="0"/>
              <a:t> не </a:t>
            </a:r>
            <a:r>
              <a:rPr lang="ru-RU" dirty="0" err="1"/>
              <a:t>викликає</a:t>
            </a:r>
            <a:r>
              <a:rPr lang="ru-RU" dirty="0"/>
              <a:t> таких </a:t>
            </a:r>
            <a:r>
              <a:rPr lang="ru-RU" dirty="0" err="1"/>
              <a:t>неприємних</a:t>
            </a:r>
            <a:r>
              <a:rPr lang="ru-RU" dirty="0"/>
              <a:t> </a:t>
            </a:r>
            <a:r>
              <a:rPr lang="ru-RU" dirty="0" err="1"/>
              <a:t>відчуттів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</a:t>
            </a:r>
            <a:r>
              <a:rPr lang="ru-RU" dirty="0" err="1"/>
              <a:t>триває</a:t>
            </a:r>
            <a:r>
              <a:rPr lang="ru-RU" dirty="0"/>
              <a:t>, але </a:t>
            </a:r>
            <a:r>
              <a:rPr lang="ru-RU" dirty="0" err="1"/>
              <a:t>довго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ніяк</a:t>
            </a:r>
            <a:r>
              <a:rPr lang="ru-RU" dirty="0"/>
              <a:t> не </a:t>
            </a:r>
            <a:r>
              <a:rPr lang="ru-RU" dirty="0" err="1"/>
              <a:t>виявляється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34956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84" y="4110283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3293560" cy="219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2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204864"/>
            <a:ext cx="7772400" cy="914400"/>
          </a:xfrm>
        </p:spPr>
        <p:txBody>
          <a:bodyPr/>
          <a:lstStyle/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Алкоголь і </a:t>
            </a:r>
            <a:r>
              <a:rPr lang="ru-RU" sz="7200" dirty="0" err="1">
                <a:latin typeface="Times New Roman" pitchFamily="18" charset="0"/>
                <a:cs typeface="Times New Roman" pitchFamily="18" charset="0"/>
              </a:rPr>
              <a:t>алкоголізм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5661248"/>
            <a:ext cx="7772400" cy="69431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85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149080"/>
            <a:ext cx="7916416" cy="2411760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en-US" dirty="0" smtClean="0"/>
              <a:t>	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знижений</a:t>
            </a:r>
            <a:r>
              <a:rPr lang="ru-RU" dirty="0"/>
              <a:t> самоконтроль та </a:t>
            </a:r>
            <a:r>
              <a:rPr lang="ru-RU" dirty="0" err="1"/>
              <a:t>недостатній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алкогольних</a:t>
            </a:r>
            <a:r>
              <a:rPr lang="ru-RU" dirty="0"/>
              <a:t> </a:t>
            </a:r>
            <a:r>
              <a:rPr lang="ru-RU" dirty="0" err="1"/>
              <a:t>напоїв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системним</a:t>
            </a:r>
            <a:r>
              <a:rPr lang="ru-RU" dirty="0"/>
              <a:t>, а доза </a:t>
            </a:r>
            <a:r>
              <a:rPr lang="ru-RU" dirty="0" err="1"/>
              <a:t>спожитого</a:t>
            </a:r>
            <a:r>
              <a:rPr lang="ru-RU" dirty="0"/>
              <a:t> алкоголю </a:t>
            </a:r>
            <a:r>
              <a:rPr lang="ru-RU" dirty="0" err="1"/>
              <a:t>надмірною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зумовлює</a:t>
            </a:r>
            <a:r>
              <a:rPr lang="ru-RU" dirty="0"/>
              <a:t> </a:t>
            </a:r>
            <a:r>
              <a:rPr lang="ru-RU" dirty="0" err="1"/>
              <a:t>уявні</a:t>
            </a:r>
            <a:r>
              <a:rPr lang="ru-RU" dirty="0"/>
              <a:t> </a:t>
            </a:r>
            <a:r>
              <a:rPr lang="ru-RU" dirty="0" err="1"/>
              <a:t>комплекси</a:t>
            </a:r>
            <a:r>
              <a:rPr lang="ru-RU" dirty="0"/>
              <a:t>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. </a:t>
            </a:r>
            <a:r>
              <a:rPr lang="ru-RU" dirty="0" err="1"/>
              <a:t>Найтиповіші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них –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алкогольної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, а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патологічних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органах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endParaRPr lang="en-US" dirty="0" smtClean="0"/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 тяжкого і </a:t>
            </a:r>
            <a:r>
              <a:rPr lang="ru-RU" dirty="0" err="1"/>
              <a:t>небезпечного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– </a:t>
            </a:r>
            <a:r>
              <a:rPr lang="ru-RU" dirty="0" err="1"/>
              <a:t>хронічного</a:t>
            </a:r>
            <a:r>
              <a:rPr lang="ru-RU" dirty="0"/>
              <a:t> </a:t>
            </a:r>
            <a:r>
              <a:rPr lang="ru-RU" dirty="0" err="1"/>
              <a:t>алкоголізму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хвороба </a:t>
            </a:r>
            <a:r>
              <a:rPr lang="ru-RU" dirty="0" err="1"/>
              <a:t>руйнує</a:t>
            </a:r>
            <a:r>
              <a:rPr lang="ru-RU" dirty="0"/>
              <a:t> </a:t>
            </a:r>
            <a:r>
              <a:rPr lang="ru-RU" dirty="0" err="1"/>
              <a:t>особистість</a:t>
            </a:r>
            <a:r>
              <a:rPr lang="ru-RU" dirty="0"/>
              <a:t>, </a:t>
            </a:r>
            <a:r>
              <a:rPr lang="ru-RU" dirty="0" err="1"/>
              <a:t>опускає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на “дно” і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загибелі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60" y="260648"/>
            <a:ext cx="3597292" cy="258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4386740" cy="2922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9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83560"/>
            <a:ext cx="3240360" cy="4572000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r>
              <a:rPr lang="en-US" dirty="0" smtClean="0"/>
              <a:t>	</a:t>
            </a:r>
            <a:r>
              <a:rPr lang="ru-RU" dirty="0" err="1" smtClean="0"/>
              <a:t>Системне</a:t>
            </a:r>
            <a:r>
              <a:rPr lang="ru-RU" dirty="0" smtClean="0"/>
              <a:t> </a:t>
            </a:r>
            <a:r>
              <a:rPr lang="ru-RU" dirty="0" err="1"/>
              <a:t>вживання</a:t>
            </a:r>
            <a:r>
              <a:rPr lang="ru-RU" dirty="0"/>
              <a:t> алкоголю </a:t>
            </a:r>
            <a:r>
              <a:rPr lang="ru-RU" dirty="0" err="1"/>
              <a:t>призводить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шлунковий</a:t>
            </a:r>
            <a:r>
              <a:rPr lang="ru-RU" dirty="0"/>
              <a:t> </a:t>
            </a:r>
            <a:r>
              <a:rPr lang="ru-RU" dirty="0" err="1"/>
              <a:t>сік</a:t>
            </a:r>
            <a:r>
              <a:rPr lang="ru-RU" dirty="0"/>
              <a:t>, </a:t>
            </a:r>
            <a:r>
              <a:rPr lang="ru-RU" dirty="0" err="1"/>
              <a:t>стимульований</a:t>
            </a:r>
            <a:r>
              <a:rPr lang="ru-RU" dirty="0"/>
              <a:t> алкоголем,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подразнює</a:t>
            </a:r>
            <a:r>
              <a:rPr lang="ru-RU" dirty="0"/>
              <a:t> </a:t>
            </a:r>
            <a:r>
              <a:rPr lang="ru-RU" dirty="0" err="1"/>
              <a:t>слизову</a:t>
            </a:r>
            <a:r>
              <a:rPr lang="ru-RU" dirty="0"/>
              <a:t> </a:t>
            </a:r>
            <a:r>
              <a:rPr lang="ru-RU" dirty="0" err="1"/>
              <a:t>оболонку</a:t>
            </a:r>
            <a:r>
              <a:rPr lang="ru-RU" dirty="0"/>
              <a:t> </a:t>
            </a:r>
            <a:r>
              <a:rPr lang="ru-RU" dirty="0" err="1"/>
              <a:t>шлунка</a:t>
            </a:r>
            <a:r>
              <a:rPr lang="ru-RU" dirty="0"/>
              <a:t> і </a:t>
            </a:r>
            <a:r>
              <a:rPr lang="ru-RU" dirty="0" err="1"/>
              <a:t>призводить</a:t>
            </a:r>
            <a:r>
              <a:rPr lang="ru-RU" dirty="0"/>
              <a:t> до гастриту. </a:t>
            </a:r>
            <a:r>
              <a:rPr lang="en-US" dirty="0" smtClean="0"/>
              <a:t>	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розвитком</a:t>
            </a:r>
            <a:r>
              <a:rPr lang="ru-RU" dirty="0"/>
              <a:t> гастриту, </a:t>
            </a:r>
            <a:r>
              <a:rPr lang="ru-RU" dirty="0" err="1"/>
              <a:t>порушується</a:t>
            </a:r>
            <a:r>
              <a:rPr lang="ru-RU" dirty="0"/>
              <a:t>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підшлункової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панкреатиту. </a:t>
            </a:r>
            <a:r>
              <a:rPr lang="en-US" dirty="0" smtClean="0"/>
              <a:t>	</a:t>
            </a:r>
            <a:r>
              <a:rPr lang="ru-RU" dirty="0" err="1" smtClean="0"/>
              <a:t>Зловживання</a:t>
            </a:r>
            <a:r>
              <a:rPr lang="ru-RU" dirty="0" smtClean="0"/>
              <a:t> </a:t>
            </a:r>
            <a:r>
              <a:rPr lang="ru-RU" dirty="0"/>
              <a:t>алкоголем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виразкової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шлунка</a:t>
            </a:r>
            <a:r>
              <a:rPr lang="ru-RU" dirty="0"/>
              <a:t> і </a:t>
            </a:r>
            <a:r>
              <a:rPr lang="ru-RU" dirty="0" err="1"/>
              <a:t>дванадцятипалої</a:t>
            </a:r>
            <a:r>
              <a:rPr lang="ru-RU" dirty="0"/>
              <a:t> кишки, до </a:t>
            </a:r>
            <a:r>
              <a:rPr lang="ru-RU" dirty="0" err="1"/>
              <a:t>цирозу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585"/>
            <a:ext cx="3240360" cy="215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45" y="1988840"/>
            <a:ext cx="3103143" cy="248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4365104"/>
            <a:ext cx="31908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0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45</TotalTime>
  <Words>220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 Шкідливі звички:куріння, алкоголізм, наркоманія.</vt:lpstr>
      <vt:lpstr>Шкідливість куріння</vt:lpstr>
      <vt:lpstr>Презентация PowerPoint</vt:lpstr>
      <vt:lpstr>Презентация PowerPoint</vt:lpstr>
      <vt:lpstr>Презентация PowerPoint</vt:lpstr>
      <vt:lpstr>Презентация PowerPoint</vt:lpstr>
      <vt:lpstr>Алкоголь і алкоголізм</vt:lpstr>
      <vt:lpstr>Презентация PowerPoint</vt:lpstr>
      <vt:lpstr>Презентация PowerPoint</vt:lpstr>
      <vt:lpstr>Презентация PowerPoint</vt:lpstr>
      <vt:lpstr>Проблема наркоманії</vt:lpstr>
      <vt:lpstr>Презентация PowerPoint</vt:lpstr>
      <vt:lpstr>Факторний аналіз масивів інформації розкриває структуру причин: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</dc:creator>
  <cp:lastModifiedBy>Степан</cp:lastModifiedBy>
  <cp:revision>6</cp:revision>
  <dcterms:created xsi:type="dcterms:W3CDTF">2013-11-17T20:22:17Z</dcterms:created>
  <dcterms:modified xsi:type="dcterms:W3CDTF">2013-11-17T21:21:34Z</dcterms:modified>
</cp:coreProperties>
</file>