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2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6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23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46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58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41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97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67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6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0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7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D6060-76C5-49C1-BC20-AE5178B968F4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4A96F-0A6D-4315-B177-989B5DB2A8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83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2223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83671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dirty="0" smtClean="0"/>
              <a:t>Теорії походження людини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9489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9000"/>
                <a:lumOff val="21000"/>
                <a:alpha val="90000"/>
              </a:schemeClr>
            </a:gs>
            <a:gs pos="77908">
              <a:srgbClr val="D1DCF1"/>
            </a:gs>
            <a:gs pos="64156">
              <a:srgbClr val="CBD7EF"/>
            </a:gs>
            <a:gs pos="4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846"/>
            <a:ext cx="7920880" cy="1612954"/>
          </a:xfrm>
        </p:spPr>
        <p:txBody>
          <a:bodyPr/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4896544" cy="551723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Згідно</a:t>
            </a:r>
            <a:r>
              <a:rPr lang="ru-RU" dirty="0" smtClean="0">
                <a:solidFill>
                  <a:srgbClr val="C00000"/>
                </a:solidFill>
              </a:rPr>
              <a:t> з </a:t>
            </a:r>
            <a:r>
              <a:rPr lang="ru-RU" dirty="0" err="1" smtClean="0">
                <a:solidFill>
                  <a:srgbClr val="C00000"/>
                </a:solidFill>
              </a:rPr>
              <a:t>теорією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стаціонарного</a:t>
            </a:r>
            <a:r>
              <a:rPr lang="ru-RU" dirty="0" smtClean="0">
                <a:solidFill>
                  <a:srgbClr val="C00000"/>
                </a:solidFill>
              </a:rPr>
              <a:t> стану, </a:t>
            </a:r>
            <a:r>
              <a:rPr lang="ru-RU" dirty="0" err="1" smtClean="0">
                <a:solidFill>
                  <a:srgbClr val="C00000"/>
                </a:solidFill>
              </a:rPr>
              <a:t>Всесвіт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існував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вічно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ru-RU" dirty="0" err="1" smtClean="0">
                <a:solidFill>
                  <a:srgbClr val="C00000"/>
                </a:solidFill>
              </a:rPr>
              <a:t>Згідно</a:t>
            </a:r>
            <a:r>
              <a:rPr lang="ru-RU" dirty="0" smtClean="0">
                <a:solidFill>
                  <a:srgbClr val="C00000"/>
                </a:solidFill>
              </a:rPr>
              <a:t> з </a:t>
            </a:r>
            <a:r>
              <a:rPr lang="ru-RU" dirty="0" err="1" smtClean="0">
                <a:solidFill>
                  <a:srgbClr val="C00000"/>
                </a:solidFill>
              </a:rPr>
              <a:t>іншими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гіпотезами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Всесвіт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міг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виникнути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із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згустку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нейтронів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внаслідок</a:t>
            </a:r>
            <a:r>
              <a:rPr lang="ru-RU" dirty="0" smtClean="0">
                <a:solidFill>
                  <a:srgbClr val="C00000"/>
                </a:solidFill>
              </a:rPr>
              <a:t> «Великого </a:t>
            </a:r>
            <a:r>
              <a:rPr lang="ru-RU" dirty="0" err="1" smtClean="0">
                <a:solidFill>
                  <a:srgbClr val="C00000"/>
                </a:solidFill>
              </a:rPr>
              <a:t>вибуху</a:t>
            </a:r>
            <a:r>
              <a:rPr lang="ru-RU" dirty="0" smtClean="0">
                <a:solidFill>
                  <a:srgbClr val="C00000"/>
                </a:solidFill>
              </a:rPr>
              <a:t>», </a:t>
            </a:r>
            <a:r>
              <a:rPr lang="ru-RU" dirty="0" err="1" smtClean="0">
                <a:solidFill>
                  <a:srgbClr val="C00000"/>
                </a:solidFill>
              </a:rPr>
              <a:t>народився</a:t>
            </a:r>
            <a:r>
              <a:rPr lang="ru-RU" dirty="0" smtClean="0">
                <a:solidFill>
                  <a:srgbClr val="C00000"/>
                </a:solidFill>
              </a:rPr>
              <a:t> в </a:t>
            </a:r>
            <a:r>
              <a:rPr lang="ru-RU" dirty="0" err="1" smtClean="0">
                <a:solidFill>
                  <a:srgbClr val="C00000"/>
                </a:solidFill>
              </a:rPr>
              <a:t>одній</a:t>
            </a:r>
            <a:r>
              <a:rPr lang="ru-RU" dirty="0" smtClean="0">
                <a:solidFill>
                  <a:srgbClr val="C00000"/>
                </a:solidFill>
              </a:rPr>
              <a:t> з </a:t>
            </a:r>
            <a:r>
              <a:rPr lang="ru-RU" dirty="0" err="1" smtClean="0">
                <a:solidFill>
                  <a:srgbClr val="C00000"/>
                </a:solidFill>
              </a:rPr>
              <a:t>чорних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дір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або</a:t>
            </a:r>
            <a:r>
              <a:rPr lang="ru-RU" dirty="0" smtClean="0">
                <a:solidFill>
                  <a:srgbClr val="C00000"/>
                </a:solidFill>
              </a:rPr>
              <a:t> ж </a:t>
            </a:r>
            <a:r>
              <a:rPr lang="ru-RU" dirty="0" err="1" smtClean="0">
                <a:solidFill>
                  <a:srgbClr val="C00000"/>
                </a:solidFill>
              </a:rPr>
              <a:t>був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створений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Творцем</a:t>
            </a:r>
            <a:r>
              <a:rPr lang="ru-RU" dirty="0" smtClean="0">
                <a:solidFill>
                  <a:srgbClr val="C00000"/>
                </a:solidFill>
              </a:rPr>
              <a:t>. З </a:t>
            </a:r>
            <a:r>
              <a:rPr lang="ru-RU" dirty="0" err="1" smtClean="0">
                <a:solidFill>
                  <a:srgbClr val="C00000"/>
                </a:solidFill>
              </a:rPr>
              <a:t>виключно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філософської</a:t>
            </a:r>
            <a:r>
              <a:rPr lang="ru-RU" dirty="0" smtClean="0">
                <a:solidFill>
                  <a:srgbClr val="C00000"/>
                </a:solidFill>
              </a:rPr>
              <a:t> точки </a:t>
            </a:r>
            <a:r>
              <a:rPr lang="ru-RU" dirty="0" err="1" smtClean="0">
                <a:solidFill>
                  <a:srgbClr val="C00000"/>
                </a:solidFill>
              </a:rPr>
              <a:t>зору</a:t>
            </a:r>
            <a:r>
              <a:rPr lang="ru-RU" dirty="0" smtClean="0">
                <a:solidFill>
                  <a:srgbClr val="C00000"/>
                </a:solidFill>
              </a:rPr>
              <a:t>, наука не </a:t>
            </a:r>
            <a:r>
              <a:rPr lang="ru-RU" dirty="0" err="1" smtClean="0">
                <a:solidFill>
                  <a:srgbClr val="C00000"/>
                </a:solidFill>
              </a:rPr>
              <a:t>може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спростувати</a:t>
            </a:r>
            <a:r>
              <a:rPr lang="ru-RU" dirty="0" smtClean="0">
                <a:solidFill>
                  <a:srgbClr val="C00000"/>
                </a:solidFill>
              </a:rPr>
              <a:t> тезу про </a:t>
            </a:r>
            <a:r>
              <a:rPr lang="ru-RU" dirty="0" err="1" smtClean="0">
                <a:solidFill>
                  <a:srgbClr val="C00000"/>
                </a:solidFill>
              </a:rPr>
              <a:t>божественне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створення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Всесвіту</a:t>
            </a:r>
            <a:r>
              <a:rPr lang="ru-RU" dirty="0" smtClean="0">
                <a:solidFill>
                  <a:srgbClr val="C00000"/>
                </a:solidFill>
              </a:rPr>
              <a:t>, тому </a:t>
            </a:r>
            <a:r>
              <a:rPr lang="ru-RU" dirty="0" err="1" smtClean="0">
                <a:solidFill>
                  <a:srgbClr val="C00000"/>
                </a:solidFill>
              </a:rPr>
              <a:t>що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саме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поняття</a:t>
            </a:r>
            <a:r>
              <a:rPr lang="ru-RU" dirty="0" smtClean="0">
                <a:solidFill>
                  <a:srgbClr val="C00000"/>
                </a:solidFill>
              </a:rPr>
              <a:t> «</a:t>
            </a:r>
            <a:r>
              <a:rPr lang="ru-RU" dirty="0" err="1" smtClean="0">
                <a:solidFill>
                  <a:srgbClr val="C00000"/>
                </a:solidFill>
              </a:rPr>
              <a:t>доказу</a:t>
            </a:r>
            <a:r>
              <a:rPr lang="ru-RU" dirty="0" smtClean="0">
                <a:solidFill>
                  <a:srgbClr val="C00000"/>
                </a:solidFill>
              </a:rPr>
              <a:t>» </a:t>
            </a:r>
            <a:r>
              <a:rPr lang="ru-RU" dirty="0" err="1" smtClean="0">
                <a:solidFill>
                  <a:srgbClr val="C00000"/>
                </a:solidFill>
              </a:rPr>
              <a:t>може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трактуватися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дуже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відмінно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від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прийнятого</a:t>
            </a:r>
            <a:r>
              <a:rPr lang="ru-RU" dirty="0" smtClean="0">
                <a:solidFill>
                  <a:srgbClr val="C00000"/>
                </a:solidFill>
              </a:rPr>
              <a:t> у </a:t>
            </a:r>
            <a:r>
              <a:rPr lang="ru-RU" dirty="0" err="1" smtClean="0">
                <a:solidFill>
                  <a:srgbClr val="C00000"/>
                </a:solidFill>
              </a:rPr>
              <a:t>сучасній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науці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://dyvensvit.org/media/gallery/intxt/v/s/vsesvit_evoluci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374870"/>
            <a:ext cx="410445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64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026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896" y="4509120"/>
            <a:ext cx="8767637" cy="1362075"/>
          </a:xfrm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rgbClr val="C00000"/>
                </a:solidFill>
                <a:latin typeface="+mn-lt"/>
              </a:rPr>
              <a:t>Творцем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+mn-lt"/>
              </a:rPr>
              <a:t>цієї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+mn-lt"/>
              </a:rPr>
              <a:t>гіпотези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(«</a:t>
            </a:r>
            <a:r>
              <a:rPr lang="ru-RU" sz="2000" dirty="0" err="1" smtClean="0">
                <a:solidFill>
                  <a:srgbClr val="C00000"/>
                </a:solidFill>
                <a:latin typeface="+mn-lt"/>
              </a:rPr>
              <a:t>теорія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+mn-lt"/>
              </a:rPr>
              <a:t>палеоконтакту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») </a:t>
            </a:r>
            <a:r>
              <a:rPr lang="ru-RU" sz="2000" dirty="0" err="1">
                <a:solidFill>
                  <a:srgbClr val="C00000"/>
                </a:solidFill>
                <a:latin typeface="+mn-lt"/>
              </a:rPr>
              <a:t>вважається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+mn-lt"/>
              </a:rPr>
              <a:t>американський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+mn-lt"/>
              </a:rPr>
              <a:t>природодослідник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+mn-lt"/>
              </a:rPr>
              <a:t>Ч. Х. </a:t>
            </a:r>
            <a:r>
              <a:rPr lang="ru-RU" sz="2000" dirty="0" smtClean="0">
                <a:solidFill>
                  <a:srgbClr val="C00000"/>
                </a:solidFill>
                <a:latin typeface="+mn-lt"/>
              </a:rPr>
              <a:t>Форт.</a:t>
            </a:r>
            <a:br>
              <a:rPr lang="ru-RU" sz="2000" dirty="0" smtClean="0">
                <a:solidFill>
                  <a:srgbClr val="C00000"/>
                </a:solidFill>
                <a:latin typeface="+mn-lt"/>
              </a:rPr>
            </a:br>
            <a:r>
              <a:rPr lang="ru-RU" sz="2000" dirty="0"/>
              <a:t>З </a:t>
            </a:r>
            <a:r>
              <a:rPr lang="ru-RU" sz="2000" dirty="0" err="1"/>
              <a:t>космічною</a:t>
            </a:r>
            <a:r>
              <a:rPr lang="ru-RU" sz="2000" dirty="0"/>
              <a:t> </a:t>
            </a:r>
            <a:r>
              <a:rPr lang="ru-RU" sz="2000" dirty="0" err="1"/>
              <a:t>гіпотезою</a:t>
            </a:r>
            <a:r>
              <a:rPr lang="ru-RU" sz="2000" dirty="0"/>
              <a:t> </a:t>
            </a:r>
            <a:r>
              <a:rPr lang="ru-RU" sz="2000" dirty="0" err="1"/>
              <a:t>походження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погодитись</a:t>
            </a:r>
            <a:r>
              <a:rPr lang="ru-RU" sz="2000" dirty="0"/>
              <a:t> так само </a:t>
            </a:r>
            <a:r>
              <a:rPr lang="ru-RU" sz="2000" dirty="0" err="1"/>
              <a:t>важко</a:t>
            </a:r>
            <a:r>
              <a:rPr lang="ru-RU" sz="2000" dirty="0"/>
              <a:t>, як і </a:t>
            </a:r>
            <a:r>
              <a:rPr lang="ru-RU" sz="2000" dirty="0" err="1" smtClean="0"/>
              <a:t>заперечити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/>
              <a:t>. Справа в тому,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поки</a:t>
            </a:r>
            <a:r>
              <a:rPr lang="ru-RU" sz="2000" dirty="0"/>
              <a:t> не </a:t>
            </a:r>
            <a:r>
              <a:rPr lang="ru-RU" sz="2000" dirty="0" err="1"/>
              <a:t>встановлено</a:t>
            </a:r>
            <a:r>
              <a:rPr lang="ru-RU" sz="2000" dirty="0"/>
              <a:t> </a:t>
            </a:r>
            <a:r>
              <a:rPr lang="ru-RU" sz="2000" dirty="0" err="1"/>
              <a:t>спілкування</a:t>
            </a:r>
            <a:r>
              <a:rPr lang="ru-RU" sz="2000" dirty="0"/>
              <a:t> з </a:t>
            </a:r>
            <a:r>
              <a:rPr lang="ru-RU" sz="2000" dirty="0" err="1"/>
              <a:t>неземними</a:t>
            </a:r>
            <a:r>
              <a:rPr lang="ru-RU" sz="2000" dirty="0"/>
              <a:t> </a:t>
            </a:r>
            <a:r>
              <a:rPr lang="ru-RU" sz="2000" dirty="0" err="1"/>
              <a:t>цивілізаціями</a:t>
            </a:r>
            <a:r>
              <a:rPr lang="ru-RU" sz="2000" dirty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вони є </a:t>
            </a:r>
            <a:r>
              <a:rPr lang="ru-RU" sz="2000" dirty="0" err="1"/>
              <a:t>Однак</a:t>
            </a:r>
            <a:r>
              <a:rPr lang="ru-RU" sz="2000" dirty="0"/>
              <a:t> </a:t>
            </a:r>
            <a:r>
              <a:rPr lang="ru-RU" sz="2000" dirty="0" err="1"/>
              <a:t>пошук</a:t>
            </a:r>
            <a:r>
              <a:rPr lang="ru-RU" sz="2000" dirty="0"/>
              <a:t> </a:t>
            </a:r>
            <a:r>
              <a:rPr lang="ru-RU" sz="2000" dirty="0" err="1"/>
              <a:t>земних</a:t>
            </a:r>
            <a:r>
              <a:rPr lang="ru-RU" sz="2000" dirty="0"/>
              <a:t> </a:t>
            </a:r>
            <a:r>
              <a:rPr lang="ru-RU" sz="2000" dirty="0" err="1"/>
              <a:t>цивілізацій</a:t>
            </a:r>
            <a:r>
              <a:rPr lang="ru-RU" sz="2000" dirty="0"/>
              <a:t> </a:t>
            </a:r>
            <a:r>
              <a:rPr lang="ru-RU" sz="2000" dirty="0" err="1"/>
              <a:t>триває</a:t>
            </a:r>
            <a:r>
              <a:rPr lang="ru-RU" sz="2000" dirty="0"/>
              <a:t>.</a:t>
            </a:r>
            <a:endParaRPr lang="ru-RU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094" y="3501008"/>
            <a:ext cx="8767637" cy="107069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Ця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гіпотеза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ґрунтується</a:t>
            </a:r>
            <a:r>
              <a:rPr lang="ru-RU" b="1" dirty="0">
                <a:solidFill>
                  <a:srgbClr val="002060"/>
                </a:solidFill>
              </a:rPr>
              <a:t> на </a:t>
            </a:r>
            <a:r>
              <a:rPr lang="ru-RU" b="1" dirty="0" err="1">
                <a:solidFill>
                  <a:srgbClr val="002060"/>
                </a:solidFill>
              </a:rPr>
              <a:t>твердженні</a:t>
            </a:r>
            <a:r>
              <a:rPr lang="ru-RU" b="1" dirty="0">
                <a:solidFill>
                  <a:srgbClr val="002060"/>
                </a:solidFill>
              </a:rPr>
              <a:t> про </a:t>
            </a:r>
            <a:r>
              <a:rPr lang="ru-RU" b="1" dirty="0" err="1">
                <a:solidFill>
                  <a:srgbClr val="002060"/>
                </a:solidFill>
              </a:rPr>
              <a:t>відвідування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Землі</a:t>
            </a:r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</a:t>
            </a:r>
            <a:r>
              <a:rPr lang="ru-RU" b="1" dirty="0" err="1" smtClean="0">
                <a:solidFill>
                  <a:srgbClr val="002060"/>
                </a:solidFill>
              </a:rPr>
              <a:t>прибульцями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з Космосу </a:t>
            </a:r>
            <a:r>
              <a:rPr lang="ru-RU" b="1" dirty="0" err="1">
                <a:solidFill>
                  <a:srgbClr val="002060"/>
                </a:solidFill>
              </a:rPr>
              <a:t>або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проникненням</a:t>
            </a:r>
            <a:r>
              <a:rPr lang="ru-RU" b="1" dirty="0">
                <a:solidFill>
                  <a:srgbClr val="002060"/>
                </a:solidFill>
              </a:rPr>
              <a:t> на Землю </a:t>
            </a:r>
            <a:r>
              <a:rPr lang="ru-RU" b="1" dirty="0" err="1" smtClean="0">
                <a:solidFill>
                  <a:srgbClr val="002060"/>
                </a:solidFill>
              </a:rPr>
              <a:t>своєрідних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животворних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космічних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променів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3074" name="Picture 2" descr="http://lenta-ua.net/uploads/posts/2013-06/1371713223_inoplanetya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94" y="116632"/>
            <a:ext cx="4068874" cy="305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nlonews.ru/wp-content/uploads/2014/05/1400864941_V-Kirgizii-22-goda-nazad-razbilsya-korabl-inoplanetyan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368" y="116632"/>
            <a:ext cx="4554748" cy="318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68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87624" y="5367338"/>
            <a:ext cx="6912768" cy="1230014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Наскельні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зображення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людиноподібних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істот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у предметах схожих на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скафандри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. Долина Валь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Камоніка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Італія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, 10000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років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до н. е.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https://upload.wikimedia.org/wikipedia/commons/1/1f/Antropomorfi_chiamati_%22Astronauti%22_-_Zurla_R_1_-_Nadro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" r="2083"/>
          <a:stretch>
            <a:fillRect/>
          </a:stretch>
        </p:blipFill>
        <p:spPr bwMode="auto">
          <a:xfrm>
            <a:off x="1259632" y="116632"/>
            <a:ext cx="6696744" cy="502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16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67544" y="-45719"/>
            <a:ext cx="3008313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188640"/>
            <a:ext cx="3816424" cy="6480720"/>
          </a:xfrm>
        </p:spPr>
        <p:txBody>
          <a:bodyPr>
            <a:noAutofit/>
          </a:bodyPr>
          <a:lstStyle/>
          <a:p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Мегалітичні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споруди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. Сам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Деникен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і в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своїй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першій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роботі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і в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численних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книгах,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послідували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за нею,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акцентував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увагу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грандіозних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будовах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накшталт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пірамід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Гізи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Баальбека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або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руїн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Пума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Пунку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які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на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думку, не могли бути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створені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нашими предками. І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дійсно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дивлячись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ті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ж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Єгипетські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піраміди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легко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повірити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для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їх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будівництва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потрібні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технології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значно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перевершують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все,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доступне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людям бронзового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століття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- і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десятки,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навіть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сотні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тисяч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рабів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компенсувати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це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не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здатні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Недарма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навіть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без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залучення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до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питання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всяких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інопланетян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, не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вщухають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суперечки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про те, як же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насправді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зводилися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подібні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будови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8640"/>
            <a:ext cx="4608512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http://bestmaps.ru/files/images/egipetskie-piramidy_3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680" y="2996952"/>
            <a:ext cx="460851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2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253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Теорії походження людини</vt:lpstr>
      <vt:lpstr>Основні уявлення </vt:lpstr>
      <vt:lpstr>Презентация PowerPoint</vt:lpstr>
      <vt:lpstr>Творцем цієї гіпотези («теорія палеоконтакту») вважається американський природодослідник Ч. Х. Форт. З космічною гіпотезою походження людини погодитись так само важко, як і заперечити її. Справа в тому, що поки не встановлено спілкування з неземними цивілізаціями, якщо вони є Однак пошук земних цивілізацій триває.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7</cp:revision>
  <dcterms:created xsi:type="dcterms:W3CDTF">2014-09-03T14:27:39Z</dcterms:created>
  <dcterms:modified xsi:type="dcterms:W3CDTF">2014-09-03T15:42:15Z</dcterms:modified>
</cp:coreProperties>
</file>