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4" autoAdjust="0"/>
    <p:restoredTop sz="94705" autoAdjust="0"/>
  </p:normalViewPr>
  <p:slideViewPr>
    <p:cSldViewPr>
      <p:cViewPr varScale="1">
        <p:scale>
          <a:sx n="125" d="100"/>
          <a:sy n="125" d="100"/>
        </p:scale>
        <p:origin x="-3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92%D0%B8%D1%80%D1%83%D1%81_%D0%AD%D0%BF%D1%88%D1%82%D0%B5%D0%B9%D0%BD%D0%B0_%E2%80%94_%D0%91%D0%B0%D1%80%D1%8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1428750"/>
            <a:ext cx="8229600" cy="3429000"/>
          </a:xfrm>
        </p:spPr>
        <p:txBody>
          <a:bodyPr>
            <a:normAutofit/>
          </a:bodyPr>
          <a:lstStyle/>
          <a:p>
            <a:r>
              <a:rPr lang="ru-RU" sz="8000" b="1" dirty="0" smtClean="0"/>
              <a:t>Рак</a:t>
            </a:r>
            <a:endParaRPr lang="ru-RU" sz="8000" b="1" dirty="0"/>
          </a:p>
        </p:txBody>
      </p:sp>
    </p:spTree>
  </p:cSld>
  <p:clrMapOvr>
    <a:masterClrMapping/>
  </p:clrMapOvr>
  <p:transition spd="med" advTm="1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Клинические проявления</a:t>
            </a:r>
          </a:p>
          <a:p>
            <a:r>
              <a:rPr lang="ru-RU" dirty="0" smtClean="0">
                <a:latin typeface="Comic Sans MS" pitchFamily="66" charset="0"/>
              </a:rPr>
              <a:t>Симптоматика рака зависит главным образом от месторасположения опухоли, от темпов её роста, наличия метастазов. Наиболее частыми признаками являются</a:t>
            </a:r>
            <a:r>
              <a:rPr lang="ru-RU" dirty="0" smtClean="0">
                <a:latin typeface="Comic Sans MS" pitchFamily="66" charset="0"/>
              </a:rPr>
              <a:t>:</a:t>
            </a:r>
            <a:endParaRPr lang="ru-RU" dirty="0" smtClean="0">
              <a:latin typeface="Comic Sans MS" pitchFamily="66" charset="0"/>
            </a:endParaRPr>
          </a:p>
        </p:txBody>
      </p:sp>
      <p:pic>
        <p:nvPicPr>
          <p:cNvPr id="3" name="Рисунок 2" descr="cancro-reni-tumore-re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916832"/>
            <a:ext cx="5472607" cy="469428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4522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Изменение кожных покровов на ограниченном участке в виде растущей припухлости, окружённой каймой гиперемии. Припухлости могут изъязвляться, обнажая глубокие язвы, нечувствительные к лечению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 smtClean="0">
              <a:latin typeface="Comic Sans MS" pitchFamily="66" charset="0"/>
            </a:endParaRPr>
          </a:p>
        </p:txBody>
      </p:sp>
      <p:pic>
        <p:nvPicPr>
          <p:cNvPr id="3" name="Рисунок 2" descr="cancro-reni-tumore-re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620688"/>
            <a:ext cx="6192688" cy="4128459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58924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Изменение тембра голоса, затруднение глотания или прохождения пищи через пищевод, упорный кашель, боль в области грудной клетки или живота.</a:t>
            </a:r>
            <a:endParaRPr lang="ru-RU" dirty="0" smtClean="0">
              <a:latin typeface="Comic Sans MS" pitchFamily="66" charset="0"/>
            </a:endParaRPr>
          </a:p>
        </p:txBody>
      </p:sp>
      <p:pic>
        <p:nvPicPr>
          <p:cNvPr id="3" name="Рисунок 2" descr="cancro-reni-tumore-re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052736"/>
            <a:ext cx="5715000" cy="333375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Потеря массы, снижение аппетита, немотивированная слабость, стойкое повышение температуры тела, анемия, уплотнение молочной железы и кровянистые выделения из соска, кровянистые выделения из мочевого пузыря, затруднение мочеиспускания и т. д.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 descr="cancro-reni-tumore-re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6408712" cy="480653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4" y="714356"/>
            <a:ext cx="3571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Карцинома</a:t>
            </a:r>
            <a:r>
              <a:rPr lang="ru-RU" sz="1600" dirty="0" smtClean="0">
                <a:latin typeface="Comic Sans MS" pitchFamily="66" charset="0"/>
              </a:rPr>
              <a:t>  (</a:t>
            </a:r>
            <a:r>
              <a:rPr lang="ru-RU" sz="1600" b="1" dirty="0" smtClean="0">
                <a:latin typeface="Comic Sans MS" pitchFamily="66" charset="0"/>
              </a:rPr>
              <a:t>рак)</a:t>
            </a:r>
            <a:r>
              <a:rPr lang="ru-RU" sz="1600" dirty="0" smtClean="0">
                <a:latin typeface="Comic Sans MS" pitchFamily="66" charset="0"/>
              </a:rPr>
              <a:t> — вид злокачественной опухоли, развивающейся из клеток эпителиальной ткани различных органов (кожи, слизистых оболочек многих внутренних органов)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2050" name="Picture 2" descr="File:Thyroid ca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572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upload.wikimedia.org/wikipedia/commons/thumb/e/ee/High-Grade_SIL.jpg/250px-High-Grade_S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643338" cy="33484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810" y="785794"/>
            <a:ext cx="4286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Структура опухоли</a:t>
            </a:r>
          </a:p>
          <a:p>
            <a:r>
              <a:rPr lang="ru-RU" dirty="0" smtClean="0">
                <a:latin typeface="Comic Sans MS" pitchFamily="66" charset="0"/>
              </a:rPr>
              <a:t>Опухолевые клетки карциномы отличаются от нормальных высоким отношением объема ядра (тёмные области) к объёму всей клетки (светлые)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31" name="Picture 7" descr="http://upload.wikimedia.org/wikipedia/commons/thumb/d/df/Squamous_cell_carcinoma_%28medium_differentiated%29.jpg/200px-Squamous_cell_carcinoma_%28medium_differentiated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14"/>
            <a:ext cx="3643338" cy="30861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6248" y="50006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Плоскоклеточный умеренно дифференцированный рак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28604"/>
            <a:ext cx="8496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Этиология и патогенез</a:t>
            </a:r>
          </a:p>
          <a:p>
            <a:r>
              <a:rPr lang="ru-RU" sz="1600" dirty="0" smtClean="0">
                <a:latin typeface="Comic Sans MS" pitchFamily="66" charset="0"/>
              </a:rPr>
              <a:t>На данный момент известно большое количество факторов, способных запустить механизмы канцерогенез (вещества или факторы окружающей среды, обладающие таким свойством, называют канцерогенами</a:t>
            </a:r>
            <a:r>
              <a:rPr lang="ru-RU" sz="1600" dirty="0" smtClean="0">
                <a:latin typeface="Comic Sans MS" pitchFamily="66" charset="0"/>
              </a:rPr>
              <a:t>).</a:t>
            </a:r>
            <a:endParaRPr lang="ru-RU" sz="1600" dirty="0" smtClean="0">
              <a:latin typeface="Comic Sans MS" pitchFamily="66" charset="0"/>
            </a:endParaRPr>
          </a:p>
        </p:txBody>
      </p:sp>
      <p:pic>
        <p:nvPicPr>
          <p:cNvPr id="3" name="Рисунок 2" descr="cancro-reni-tumore-re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5715000" cy="4638675"/>
          </a:xfrm>
          <a:prstGeom prst="rect">
            <a:avLst/>
          </a:prstGeom>
        </p:spPr>
      </p:pic>
    </p:spTree>
  </p:cSld>
  <p:clrMapOvr>
    <a:masterClrMapping/>
  </p:clrMapOvr>
  <p:transition spd="med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6"/>
            <a:ext cx="3528392" cy="432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Химические канцерогены</a:t>
            </a:r>
            <a:r>
              <a:rPr lang="ru-RU" dirty="0" smtClean="0">
                <a:latin typeface="Comic Sans MS" pitchFamily="66" charset="0"/>
              </a:rPr>
              <a:t> — к ним относят различные группы полициклических и гетероциклических ароматических углеводородов, ароматические амины, </a:t>
            </a:r>
            <a:r>
              <a:rPr lang="ru-RU" dirty="0" err="1" smtClean="0">
                <a:latin typeface="Comic Sans MS" pitchFamily="66" charset="0"/>
              </a:rPr>
              <a:t>нитрузосоидинения</a:t>
            </a:r>
            <a:r>
              <a:rPr lang="ru-RU" dirty="0" smtClean="0">
                <a:latin typeface="Comic Sans MS" pitchFamily="66" charset="0"/>
              </a:rPr>
              <a:t>, </a:t>
            </a:r>
            <a:r>
              <a:rPr lang="ru-RU" dirty="0" err="1" smtClean="0">
                <a:latin typeface="Comic Sans MS" pitchFamily="66" charset="0"/>
              </a:rPr>
              <a:t>афлатоксины</a:t>
            </a:r>
            <a:r>
              <a:rPr lang="ru-RU" dirty="0" smtClean="0">
                <a:latin typeface="Comic Sans MS" pitchFamily="66" charset="0"/>
              </a:rPr>
              <a:t>, прочие (винилхлорид, металлы, </a:t>
            </a:r>
            <a:r>
              <a:rPr lang="ru-RU" dirty="0" err="1" smtClean="0">
                <a:latin typeface="Comic Sans MS" pitchFamily="66" charset="0"/>
              </a:rPr>
              <a:t>пластмасыи</a:t>
            </a:r>
            <a:r>
              <a:rPr lang="ru-RU" dirty="0" smtClean="0">
                <a:latin typeface="Comic Sans MS" pitchFamily="66" charset="0"/>
              </a:rPr>
              <a:t> др.). Их общей характеристикой является способность реагировать с </a:t>
            </a:r>
            <a:r>
              <a:rPr lang="ru-RU" dirty="0" err="1" smtClean="0">
                <a:latin typeface="Comic Sans MS" pitchFamily="66" charset="0"/>
              </a:rPr>
              <a:t>Дклеток</a:t>
            </a:r>
            <a:r>
              <a:rPr lang="ru-RU" dirty="0" smtClean="0">
                <a:latin typeface="Comic Sans MS" pitchFamily="66" charset="0"/>
              </a:rPr>
              <a:t>, тем самым вызывая их злокачественное перерождение.</a:t>
            </a:r>
            <a:endParaRPr lang="ru-RU" dirty="0"/>
          </a:p>
        </p:txBody>
      </p:sp>
      <p:pic>
        <p:nvPicPr>
          <p:cNvPr id="3" name="Рисунок 2" descr="cancro-reni-tumore-re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124744"/>
            <a:ext cx="4009406" cy="460851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Канцерогены физической природы</a:t>
            </a:r>
            <a:r>
              <a:rPr lang="ru-RU" dirty="0" smtClean="0">
                <a:latin typeface="Comic Sans MS" pitchFamily="66" charset="0"/>
              </a:rPr>
              <a:t>: различные виды ионизирующего излучения (</a:t>
            </a:r>
            <a:r>
              <a:rPr lang="ru-RU" dirty="0" err="1" smtClean="0">
                <a:latin typeface="Comic Sans MS" pitchFamily="66" charset="0"/>
              </a:rPr>
              <a:t>α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β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γ </a:t>
            </a:r>
            <a:r>
              <a:rPr lang="ru-RU" dirty="0" smtClean="0">
                <a:latin typeface="Comic Sans MS" pitchFamily="66" charset="0"/>
              </a:rPr>
              <a:t>излучение, рентгеновские лучи, быстрые нейтроны), ультрафиолетовое излучение, микроволновое излучение, асбест.</a:t>
            </a:r>
            <a:endParaRPr lang="ru-RU" dirty="0" smtClean="0">
              <a:latin typeface="Comic Sans MS" pitchFamily="66" charset="0"/>
            </a:endParaRPr>
          </a:p>
        </p:txBody>
      </p:sp>
      <p:pic>
        <p:nvPicPr>
          <p:cNvPr id="3" name="Рисунок 2" descr="cancro-reni-tumore-re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636912"/>
            <a:ext cx="3721596" cy="372159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91683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Биологические факторы</a:t>
            </a:r>
            <a:r>
              <a:rPr lang="ru-RU" dirty="0" smtClean="0">
                <a:latin typeface="Comic Sans MS" pitchFamily="66" charset="0"/>
              </a:rPr>
              <a:t> канцерогенеза: различные типы вирусов(</a:t>
            </a:r>
            <a:r>
              <a:rPr lang="ru-RU" dirty="0" err="1" smtClean="0">
                <a:latin typeface="Comic Sans MS" pitchFamily="66" charset="0"/>
              </a:rPr>
              <a:t>герпесоподобный</a:t>
            </a:r>
            <a:r>
              <a:rPr lang="ru-RU" dirty="0" smtClean="0">
                <a:latin typeface="Comic Sans MS" pitchFamily="66" charset="0"/>
              </a:rPr>
              <a:t> вирус</a:t>
            </a:r>
            <a:r>
              <a:rPr lang="ru-RU" dirty="0" smtClean="0">
                <a:latin typeface="Comic Sans MS" pitchFamily="66" charset="0"/>
                <a:hlinkClick r:id="rId2" tooltip="Вирус Эпштейна — Барр"/>
              </a:rPr>
              <a:t> </a:t>
            </a:r>
            <a:r>
              <a:rPr lang="ru-RU" dirty="0" smtClean="0">
                <a:latin typeface="Comic Sans MS" pitchFamily="66" charset="0"/>
              </a:rPr>
              <a:t>Эпштейна — </a:t>
            </a:r>
            <a:r>
              <a:rPr lang="ru-RU" dirty="0" err="1" smtClean="0">
                <a:latin typeface="Comic Sans MS" pitchFamily="66" charset="0"/>
              </a:rPr>
              <a:t>Барр</a:t>
            </a:r>
            <a:r>
              <a:rPr lang="ru-RU" dirty="0" smtClean="0">
                <a:latin typeface="Comic Sans MS" pitchFamily="66" charset="0"/>
              </a:rPr>
              <a:t> (</a:t>
            </a:r>
            <a:r>
              <a:rPr lang="ru-RU" dirty="0" err="1" smtClean="0">
                <a:latin typeface="Comic Sans MS" pitchFamily="66" charset="0"/>
              </a:rPr>
              <a:t>лимфома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Беркитта</a:t>
            </a:r>
            <a:r>
              <a:rPr lang="ru-RU" dirty="0" smtClean="0">
                <a:latin typeface="Comic Sans MS" pitchFamily="66" charset="0"/>
              </a:rPr>
              <a:t>), вирус </a:t>
            </a:r>
            <a:r>
              <a:rPr lang="ru-RU" dirty="0" err="1" smtClean="0">
                <a:latin typeface="Comic Sans MS" pitchFamily="66" charset="0"/>
              </a:rPr>
              <a:t>паппиломы</a:t>
            </a:r>
            <a:r>
              <a:rPr lang="ru-RU" dirty="0" smtClean="0">
                <a:latin typeface="Comic Sans MS" pitchFamily="66" charset="0"/>
              </a:rPr>
              <a:t> человека (рак шейки матки), вирусы гепатита В и С (рак печени)), несущих в своей структуре специфические онкогены способствующие модификации генетического материала клетки с её последующей малигнизацией.</a:t>
            </a:r>
            <a:endParaRPr lang="ru-RU" dirty="0"/>
          </a:p>
        </p:txBody>
      </p:sp>
      <p:pic>
        <p:nvPicPr>
          <p:cNvPr id="3" name="Рисунок 2" descr="cancro-reni-tumore-re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628800"/>
            <a:ext cx="3427651" cy="389609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2210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Гормональные факторы</a:t>
            </a:r>
            <a:r>
              <a:rPr lang="ru-RU" dirty="0" smtClean="0">
                <a:latin typeface="Comic Sans MS" pitchFamily="66" charset="0"/>
              </a:rPr>
              <a:t> — некоторые типы гормонов человека (половые гормоны) могут вызвать злокачественное перерождение тканей, чувствительных к действию этих гормонов (рак молочной железы, рак яички, рак предстательной железы).</a:t>
            </a:r>
            <a:endParaRPr lang="ru-RU" dirty="0"/>
          </a:p>
        </p:txBody>
      </p:sp>
      <p:pic>
        <p:nvPicPr>
          <p:cNvPr id="3" name="Рисунок 2" descr="cancro-reni-tumore-re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60648"/>
            <a:ext cx="5112568" cy="385439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Генетические факторы</a:t>
            </a:r>
            <a:r>
              <a:rPr lang="ru-RU" dirty="0" smtClean="0">
                <a:latin typeface="Comic Sans MS" pitchFamily="66" charset="0"/>
              </a:rPr>
              <a:t>. Одним из состояний, которые могут спровоцировать развитие заболевания, является пищевод </a:t>
            </a:r>
            <a:r>
              <a:rPr lang="ru-RU" dirty="0" err="1" smtClean="0">
                <a:latin typeface="Comic Sans MS" pitchFamily="66" charset="0"/>
              </a:rPr>
              <a:t>Баррета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/>
          </a:p>
        </p:txBody>
      </p:sp>
      <p:pic>
        <p:nvPicPr>
          <p:cNvPr id="3" name="Рисунок 2" descr="cancro-reni-tumore-re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5715000" cy="428625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45</TotalTime>
  <Words>144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Рак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Рак</dc:title>
  <cp:lastModifiedBy>Валюха</cp:lastModifiedBy>
  <cp:revision>7</cp:revision>
  <dcterms:modified xsi:type="dcterms:W3CDTF">2014-04-17T19:17:13Z</dcterms:modified>
</cp:coreProperties>
</file>