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1" r:id="rId7"/>
    <p:sldId id="262" r:id="rId8"/>
    <p:sldId id="264"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6"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2044E4E-D8C0-4067-BC96-98FD542C59CF}" type="datetimeFigureOut">
              <a:rPr lang="ru-RU" smtClean="0"/>
              <a:pPr/>
              <a:t>20.01.2014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5AF163-C589-41CA-B138-AF8A1476A11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44E4E-D8C0-4067-BC96-98FD542C59CF}" type="datetimeFigureOut">
              <a:rPr lang="ru-RU" smtClean="0"/>
              <a:pPr/>
              <a:t>20.01.2014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AF163-C589-41CA-B138-AF8A1476A11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hpargalochka.net/wp-content/uploads/2013/10/5x1l0nTMIb01-e1345114739876.jpg"/>
          <p:cNvPicPr>
            <a:picLocks noChangeAspect="1" noChangeArrowheads="1"/>
          </p:cNvPicPr>
          <p:nvPr/>
        </p:nvPicPr>
        <p:blipFill>
          <a:blip r:embed="rId2"/>
          <a:srcRect/>
          <a:stretch>
            <a:fillRect/>
          </a:stretch>
        </p:blipFill>
        <p:spPr bwMode="auto">
          <a:xfrm>
            <a:off x="0" y="1285860"/>
            <a:ext cx="9173536" cy="5305362"/>
          </a:xfrm>
          <a:prstGeom prst="rect">
            <a:avLst/>
          </a:prstGeom>
          <a:noFill/>
        </p:spPr>
      </p:pic>
      <p:sp>
        <p:nvSpPr>
          <p:cNvPr id="2" name="Заголовок 1"/>
          <p:cNvSpPr>
            <a:spLocks noGrp="1"/>
          </p:cNvSpPr>
          <p:nvPr>
            <p:ph type="ctrTitle"/>
          </p:nvPr>
        </p:nvSpPr>
        <p:spPr>
          <a:xfrm>
            <a:off x="0" y="-142900"/>
            <a:ext cx="9144000" cy="2071702"/>
          </a:xfrm>
        </p:spPr>
        <p:txBody>
          <a:bodyPr>
            <a:noAutofit/>
          </a:bodyPr>
          <a:lstStyle/>
          <a:p>
            <a:pPr>
              <a:spcBef>
                <a:spcPts val="600"/>
              </a:spcBef>
              <a:spcAft>
                <a:spcPts val="600"/>
              </a:spcAft>
            </a:pPr>
            <a:r>
              <a:rPr lang="ru-RU" sz="5400" b="1" dirty="0" err="1" smtClean="0">
                <a:ln>
                  <a:solidFill>
                    <a:schemeClr val="accent4">
                      <a:lumMod val="75000"/>
                    </a:schemeClr>
                  </a:solidFill>
                </a:ln>
                <a:solidFill>
                  <a:schemeClr val="accent3">
                    <a:lumMod val="60000"/>
                    <a:lumOff val="40000"/>
                  </a:schemeClr>
                </a:solidFill>
                <a:latin typeface="Gabriola" pitchFamily="82" charset="0"/>
              </a:rPr>
              <a:t>Шлюб</a:t>
            </a:r>
            <a:r>
              <a:rPr lang="ru-RU" sz="5400" b="1" dirty="0" smtClean="0">
                <a:ln>
                  <a:solidFill>
                    <a:schemeClr val="accent4">
                      <a:lumMod val="75000"/>
                    </a:schemeClr>
                  </a:solidFill>
                </a:ln>
                <a:solidFill>
                  <a:schemeClr val="accent3">
                    <a:lumMod val="60000"/>
                    <a:lumOff val="40000"/>
                  </a:schemeClr>
                </a:solidFill>
                <a:latin typeface="Gabriola" pitchFamily="82" charset="0"/>
              </a:rPr>
              <a:t> </a:t>
            </a:r>
            <a:r>
              <a:rPr lang="ru-RU" sz="5400" b="1" dirty="0">
                <a:ln>
                  <a:solidFill>
                    <a:schemeClr val="accent4">
                      <a:lumMod val="75000"/>
                    </a:schemeClr>
                  </a:solidFill>
                </a:ln>
                <a:solidFill>
                  <a:schemeClr val="accent3">
                    <a:lumMod val="60000"/>
                    <a:lumOff val="40000"/>
                  </a:schemeClr>
                </a:solidFill>
                <a:latin typeface="Gabriola" pitchFamily="82" charset="0"/>
              </a:rPr>
              <a:t>та </a:t>
            </a:r>
            <a:r>
              <a:rPr lang="ru-RU" sz="5400" b="1" dirty="0" err="1">
                <a:ln>
                  <a:solidFill>
                    <a:schemeClr val="accent4">
                      <a:lumMod val="75000"/>
                    </a:schemeClr>
                  </a:solidFill>
                </a:ln>
                <a:solidFill>
                  <a:schemeClr val="accent3">
                    <a:lumMod val="60000"/>
                    <a:lumOff val="40000"/>
                  </a:schemeClr>
                </a:solidFill>
                <a:latin typeface="Gabriola" pitchFamily="82" charset="0"/>
              </a:rPr>
              <a:t>сім'я</a:t>
            </a:r>
            <a:r>
              <a:rPr lang="ru-RU" sz="5400" b="1" dirty="0">
                <a:ln>
                  <a:solidFill>
                    <a:schemeClr val="accent4">
                      <a:lumMod val="75000"/>
                    </a:schemeClr>
                  </a:solidFill>
                </a:ln>
                <a:solidFill>
                  <a:schemeClr val="accent3">
                    <a:lumMod val="60000"/>
                    <a:lumOff val="40000"/>
                  </a:schemeClr>
                </a:solidFill>
                <a:latin typeface="Gabriola" pitchFamily="82" charset="0"/>
              </a:rPr>
              <a:t>: </a:t>
            </a:r>
            <a:r>
              <a:rPr lang="ru-RU" sz="5400" b="1" dirty="0" err="1">
                <a:ln>
                  <a:solidFill>
                    <a:schemeClr val="accent4">
                      <a:lumMod val="75000"/>
                    </a:schemeClr>
                  </a:solidFill>
                </a:ln>
                <a:solidFill>
                  <a:schemeClr val="accent3">
                    <a:lumMod val="60000"/>
                    <a:lumOff val="40000"/>
                  </a:schemeClr>
                </a:solidFill>
                <a:latin typeface="Gabriola" pitchFamily="82" charset="0"/>
              </a:rPr>
              <a:t>поняття</a:t>
            </a:r>
            <a:r>
              <a:rPr lang="ru-RU" sz="5400" b="1" dirty="0">
                <a:ln>
                  <a:solidFill>
                    <a:schemeClr val="accent4">
                      <a:lumMod val="75000"/>
                    </a:schemeClr>
                  </a:solidFill>
                </a:ln>
                <a:solidFill>
                  <a:schemeClr val="accent3">
                    <a:lumMod val="60000"/>
                    <a:lumOff val="40000"/>
                  </a:schemeClr>
                </a:solidFill>
                <a:latin typeface="Gabriola" pitchFamily="82" charset="0"/>
              </a:rPr>
              <a:t>, </a:t>
            </a:r>
            <a:r>
              <a:rPr lang="ru-RU" sz="5400" b="1" dirty="0" err="1">
                <a:ln>
                  <a:solidFill>
                    <a:schemeClr val="accent4">
                      <a:lumMod val="75000"/>
                    </a:schemeClr>
                  </a:solidFill>
                </a:ln>
                <a:solidFill>
                  <a:schemeClr val="accent3">
                    <a:lumMod val="60000"/>
                    <a:lumOff val="40000"/>
                  </a:schemeClr>
                </a:solidFill>
                <a:latin typeface="Gabriola" pitchFamily="82" charset="0"/>
              </a:rPr>
              <a:t>сутність</a:t>
            </a:r>
            <a:r>
              <a:rPr lang="ru-RU" sz="5400" b="1" dirty="0">
                <a:ln>
                  <a:solidFill>
                    <a:schemeClr val="accent4">
                      <a:lumMod val="75000"/>
                    </a:schemeClr>
                  </a:solidFill>
                </a:ln>
                <a:solidFill>
                  <a:schemeClr val="accent3">
                    <a:lumMod val="60000"/>
                    <a:lumOff val="40000"/>
                  </a:schemeClr>
                </a:solidFill>
                <a:latin typeface="Gabriola" pitchFamily="82" charset="0"/>
              </a:rPr>
              <a:t>, </a:t>
            </a:r>
            <a:r>
              <a:rPr lang="ru-RU" sz="5400" b="1" dirty="0" err="1" smtClean="0">
                <a:ln>
                  <a:solidFill>
                    <a:schemeClr val="accent4">
                      <a:lumMod val="75000"/>
                    </a:schemeClr>
                  </a:solidFill>
                </a:ln>
                <a:solidFill>
                  <a:schemeClr val="accent3">
                    <a:lumMod val="60000"/>
                    <a:lumOff val="40000"/>
                  </a:schemeClr>
                </a:solidFill>
                <a:latin typeface="Gabriola" pitchFamily="82" charset="0"/>
              </a:rPr>
              <a:t>типологія</a:t>
            </a:r>
            <a:endParaRPr lang="ru-RU" sz="12000" b="1" dirty="0">
              <a:ln>
                <a:solidFill>
                  <a:schemeClr val="accent4">
                    <a:lumMod val="75000"/>
                  </a:schemeClr>
                </a:solidFill>
              </a:ln>
              <a:solidFill>
                <a:schemeClr val="accent3">
                  <a:lumMod val="60000"/>
                  <a:lumOff val="40000"/>
                </a:schemeClr>
              </a:solidFill>
              <a:latin typeface="Gabriola"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t.fl.ru/users/kis_/upload/filePpxz0J.jpg"/>
          <p:cNvPicPr>
            <a:picLocks noChangeAspect="1" noChangeArrowheads="1"/>
          </p:cNvPicPr>
          <p:nvPr/>
        </p:nvPicPr>
        <p:blipFill>
          <a:blip r:embed="rId2"/>
          <a:srcRect/>
          <a:stretch>
            <a:fillRect/>
          </a:stretch>
        </p:blipFill>
        <p:spPr bwMode="auto">
          <a:xfrm>
            <a:off x="0" y="-285776"/>
            <a:ext cx="9144000" cy="7143776"/>
          </a:xfrm>
          <a:prstGeom prst="rect">
            <a:avLst/>
          </a:prstGeom>
          <a:noFill/>
        </p:spPr>
      </p:pic>
      <p:sp>
        <p:nvSpPr>
          <p:cNvPr id="3" name="Содержимое 2"/>
          <p:cNvSpPr>
            <a:spLocks noGrp="1"/>
          </p:cNvSpPr>
          <p:nvPr>
            <p:ph idx="1"/>
          </p:nvPr>
        </p:nvSpPr>
        <p:spPr>
          <a:xfrm>
            <a:off x="0" y="1714488"/>
            <a:ext cx="8786842" cy="4286280"/>
          </a:xfrm>
        </p:spPr>
        <p:txBody>
          <a:bodyPr>
            <a:normAutofit fontScale="77500" lnSpcReduction="20000"/>
          </a:bodyPr>
          <a:lstStyle/>
          <a:p>
            <a:pPr>
              <a:buNone/>
            </a:pPr>
            <a:r>
              <a:rPr lang="uk-UA" b="1" dirty="0" smtClean="0"/>
              <a:t>           </a:t>
            </a:r>
            <a:r>
              <a:rPr lang="uk-UA" sz="2800" b="1" dirty="0" smtClean="0"/>
              <a:t>Витяг з Сімейного кодексу України </a:t>
            </a:r>
          </a:p>
          <a:p>
            <a:pPr>
              <a:buNone/>
            </a:pPr>
            <a:r>
              <a:rPr lang="uk-UA" dirty="0" smtClean="0"/>
              <a:t>      </a:t>
            </a:r>
            <a:r>
              <a:rPr lang="uk-UA" sz="2800" dirty="0" smtClean="0"/>
              <a:t>Стаття 21. Поняття шлюбу</a:t>
            </a:r>
          </a:p>
          <a:p>
            <a:pPr>
              <a:buFont typeface="Wingdings" pitchFamily="2" charset="2"/>
              <a:buChar char="Ø"/>
            </a:pPr>
            <a:r>
              <a:rPr lang="uk-UA" sz="2800" dirty="0" smtClean="0"/>
              <a:t>Шлюбом є сімейний союз жінки та чоловіка, зареєстрований у державному органі реєстрації актів цивільного стану.</a:t>
            </a:r>
          </a:p>
          <a:p>
            <a:pPr>
              <a:buFont typeface="Wingdings" pitchFamily="2" charset="2"/>
              <a:buChar char="Ø"/>
            </a:pPr>
            <a:r>
              <a:rPr lang="uk-UA" sz="2800" dirty="0" smtClean="0"/>
              <a:t> Проживання однією сім'єю жінки та чоловіка без шлюбу не є підставою для виникнення у них прав та обов'язків подружжя.</a:t>
            </a:r>
            <a:br>
              <a:rPr lang="uk-UA" sz="2800" dirty="0" smtClean="0"/>
            </a:br>
            <a:endParaRPr lang="uk-UA" sz="2800" dirty="0" smtClean="0"/>
          </a:p>
          <a:p>
            <a:pPr>
              <a:buFont typeface="Wingdings" pitchFamily="2" charset="2"/>
              <a:buChar char="Ø"/>
            </a:pPr>
            <a:r>
              <a:rPr lang="uk-UA" sz="2800" dirty="0" smtClean="0"/>
              <a:t>Релігійний обряд шлюбу не є підставою для виникнення у жінки та чоловіка прав та обов'язків подружжя, крім випадків, коли релігійний обряд шлюбу відбувся до створення або відновлення державних органів реєстрації актів цивільного стану.</a:t>
            </a:r>
            <a:r>
              <a:rPr lang="uk-UA" dirty="0" smtClean="0"/>
              <a:t/>
            </a:r>
            <a:br>
              <a:rPr lang="uk-UA" dirty="0" smtClean="0"/>
            </a:br>
            <a:endParaRPr lang="uk-UA" dirty="0"/>
          </a:p>
        </p:txBody>
      </p:sp>
      <p:sp>
        <p:nvSpPr>
          <p:cNvPr id="6" name="Заголовок 1"/>
          <p:cNvSpPr>
            <a:spLocks noGrp="1"/>
          </p:cNvSpPr>
          <p:nvPr>
            <p:ph type="title"/>
          </p:nvPr>
        </p:nvSpPr>
        <p:spPr>
          <a:xfrm>
            <a:off x="571472" y="0"/>
            <a:ext cx="8229600" cy="1143000"/>
          </a:xfrm>
        </p:spPr>
        <p:txBody>
          <a:bodyPr>
            <a:noAutofit/>
          </a:bodyPr>
          <a:lstStyle/>
          <a:p>
            <a:r>
              <a:rPr lang="uk-UA" sz="9600" b="1" dirty="0" smtClean="0">
                <a:ln w="28575">
                  <a:solidFill>
                    <a:schemeClr val="accent4">
                      <a:lumMod val="75000"/>
                    </a:schemeClr>
                  </a:solidFill>
                </a:ln>
                <a:solidFill>
                  <a:schemeClr val="accent3">
                    <a:lumMod val="60000"/>
                    <a:lumOff val="40000"/>
                  </a:schemeClr>
                </a:solidFill>
                <a:latin typeface="Gabriola" pitchFamily="82" charset="0"/>
              </a:rPr>
              <a:t>Що таке шлюб?</a:t>
            </a:r>
            <a:endParaRPr lang="ru-RU" sz="9600" b="1" dirty="0">
              <a:ln w="28575">
                <a:solidFill>
                  <a:schemeClr val="accent4">
                    <a:lumMod val="75000"/>
                  </a:schemeClr>
                </a:solidFill>
              </a:ln>
              <a:solidFill>
                <a:schemeClr val="accent3">
                  <a:lumMod val="60000"/>
                  <a:lumOff val="40000"/>
                </a:schemeClr>
              </a:solidFill>
              <a:latin typeface="Gabriola"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t.fl.ru/users/kis_/upload/filePpxz0J.jpg"/>
          <p:cNvPicPr>
            <a:picLocks noChangeAspect="1" noChangeArrowheads="1"/>
          </p:cNvPicPr>
          <p:nvPr/>
        </p:nvPicPr>
        <p:blipFill>
          <a:blip r:embed="rId2"/>
          <a:srcRect/>
          <a:stretch>
            <a:fillRect/>
          </a:stretch>
        </p:blipFill>
        <p:spPr bwMode="auto">
          <a:xfrm>
            <a:off x="0" y="-1500222"/>
            <a:ext cx="10858544" cy="8483268"/>
          </a:xfrm>
          <a:prstGeom prst="rect">
            <a:avLst/>
          </a:prstGeom>
          <a:noFill/>
        </p:spPr>
      </p:pic>
      <p:pic>
        <p:nvPicPr>
          <p:cNvPr id="15362" name="Picture 2" descr="http://yak-prosto.com/images/6/6/yak-oformiti-shlyub-z-inozemcem.jpg"/>
          <p:cNvPicPr>
            <a:picLocks noChangeAspect="1" noChangeArrowheads="1"/>
          </p:cNvPicPr>
          <p:nvPr/>
        </p:nvPicPr>
        <p:blipFill>
          <a:blip r:embed="rId3"/>
          <a:srcRect/>
          <a:stretch>
            <a:fillRect/>
          </a:stretch>
        </p:blipFill>
        <p:spPr bwMode="auto">
          <a:xfrm>
            <a:off x="5214942" y="3411164"/>
            <a:ext cx="3929059" cy="2946794"/>
          </a:xfrm>
          <a:prstGeom prst="rect">
            <a:avLst/>
          </a:prstGeom>
          <a:noFill/>
        </p:spPr>
      </p:pic>
      <p:sp>
        <p:nvSpPr>
          <p:cNvPr id="3" name="Содержимое 2"/>
          <p:cNvSpPr>
            <a:spLocks noGrp="1"/>
          </p:cNvSpPr>
          <p:nvPr>
            <p:ph idx="1"/>
          </p:nvPr>
        </p:nvSpPr>
        <p:spPr>
          <a:xfrm>
            <a:off x="285720" y="785794"/>
            <a:ext cx="8858280" cy="4286280"/>
          </a:xfrm>
        </p:spPr>
        <p:txBody>
          <a:bodyPr>
            <a:normAutofit fontScale="70000" lnSpcReduction="20000"/>
          </a:bodyPr>
          <a:lstStyle/>
          <a:p>
            <a:pPr>
              <a:buNone/>
            </a:pPr>
            <a:r>
              <a:rPr lang="uk-UA" dirty="0" smtClean="0"/>
              <a:t>             Відносини між подружжям регулюються сукупністю норм і санкцій інституту шлюбу. Останній є сукупністю соціальних норм, які санкціонують відносини між чоловіком та жінкою, систему взаємних обов'язків та прав, істотних для функціонування інституту сім'ї. Шлюбні відносини між чоловіком та жінкою регулюються юридичними та культурними нормами. До юридично закріплених норм, зокрема, відносяться питання володіння майном, матеріальних обов'язків подружжя відносно одне одного, мінімального віку тощо. Згідно </a:t>
            </a:r>
            <a:r>
              <a:rPr lang="uk-UA" i="1" dirty="0" smtClean="0"/>
              <a:t>Сімейного кодексу України </a:t>
            </a:r>
            <a:r>
              <a:rPr lang="uk-UA" dirty="0" smtClean="0"/>
              <a:t>шлюбний вік для жінки встановлюється у 17, а для чоловіка — у 18 років. При цьому особи, які бажають зареєструвати шлюб, мають досягти шлюбного віку на день реєстрації шлюбу, але за заявою особи, яка досягла 14 років, за рішенням суду їй мож</a:t>
            </a:r>
            <a:r>
              <a:rPr lang="uk-UA" dirty="0" smtClean="0">
                <a:solidFill>
                  <a:schemeClr val="bg1"/>
                </a:solidFill>
              </a:rPr>
              <a:t>е</a:t>
            </a:r>
            <a:r>
              <a:rPr lang="uk-UA" dirty="0" smtClean="0"/>
              <a:t> </a:t>
            </a:r>
            <a:r>
              <a:rPr lang="uk-UA" dirty="0" smtClean="0">
                <a:solidFill>
                  <a:schemeClr val="bg1"/>
                </a:solidFill>
              </a:rPr>
              <a:t>бути</a:t>
            </a:r>
            <a:r>
              <a:rPr lang="uk-UA" dirty="0" smtClean="0"/>
              <a:t> надано право на шлюб, якщо буде встановлено, що це відпов</a:t>
            </a:r>
            <a:r>
              <a:rPr lang="uk-UA" dirty="0" smtClean="0">
                <a:solidFill>
                  <a:schemeClr val="bg1"/>
                </a:solidFill>
              </a:rPr>
              <a:t>ід</a:t>
            </a:r>
            <a:r>
              <a:rPr lang="uk-UA" dirty="0" smtClean="0"/>
              <a:t>ає її інтересам.</a:t>
            </a:r>
          </a:p>
          <a:p>
            <a:pPr>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s://st.fl.ru/users/kis_/upload/filePpxz0J.jpg"/>
          <p:cNvPicPr>
            <a:picLocks noChangeAspect="1" noChangeArrowheads="1"/>
          </p:cNvPicPr>
          <p:nvPr/>
        </p:nvPicPr>
        <p:blipFill>
          <a:blip r:embed="rId2"/>
          <a:srcRect/>
          <a:stretch>
            <a:fillRect/>
          </a:stretch>
        </p:blipFill>
        <p:spPr bwMode="auto">
          <a:xfrm>
            <a:off x="0" y="-1500222"/>
            <a:ext cx="10858544" cy="8483268"/>
          </a:xfrm>
          <a:prstGeom prst="rect">
            <a:avLst/>
          </a:prstGeom>
          <a:noFill/>
        </p:spPr>
      </p:pic>
      <p:sp>
        <p:nvSpPr>
          <p:cNvPr id="3" name="Содержимое 2"/>
          <p:cNvSpPr>
            <a:spLocks noGrp="1"/>
          </p:cNvSpPr>
          <p:nvPr>
            <p:ph idx="1"/>
          </p:nvPr>
        </p:nvSpPr>
        <p:spPr>
          <a:xfrm>
            <a:off x="0" y="928670"/>
            <a:ext cx="9144000" cy="2143140"/>
          </a:xfrm>
        </p:spPr>
        <p:txBody>
          <a:bodyPr>
            <a:normAutofit lnSpcReduction="10000"/>
          </a:bodyPr>
          <a:lstStyle/>
          <a:p>
            <a:pPr>
              <a:buNone/>
            </a:pPr>
            <a:r>
              <a:rPr lang="ru-RU" sz="2200" dirty="0" smtClean="0"/>
              <a:t>         Законом </a:t>
            </a:r>
            <a:r>
              <a:rPr lang="ru-RU" sz="2200" dirty="0" err="1"/>
              <a:t>передбачено</a:t>
            </a:r>
            <a:r>
              <a:rPr lang="ru-RU" sz="2200" dirty="0"/>
              <a:t> </a:t>
            </a:r>
            <a:r>
              <a:rPr lang="ru-RU" sz="2200" dirty="0" err="1"/>
              <a:t>й</a:t>
            </a:r>
            <a:r>
              <a:rPr lang="ru-RU" sz="2200" dirty="0"/>
              <a:t> </a:t>
            </a:r>
            <a:r>
              <a:rPr lang="ru-RU" sz="2200" dirty="0" err="1"/>
              <a:t>перелік</a:t>
            </a:r>
            <a:r>
              <a:rPr lang="ru-RU" sz="2200" dirty="0"/>
              <a:t> людей, </a:t>
            </a:r>
            <a:r>
              <a:rPr lang="ru-RU" sz="2200" dirty="0" err="1"/>
              <a:t>між</a:t>
            </a:r>
            <a:r>
              <a:rPr lang="ru-RU" sz="2200" dirty="0"/>
              <a:t> </a:t>
            </a:r>
            <a:r>
              <a:rPr lang="ru-RU" sz="2200" dirty="0" err="1"/>
              <a:t>якими</a:t>
            </a:r>
            <a:r>
              <a:rPr lang="ru-RU" sz="2200" dirty="0"/>
              <a:t> </a:t>
            </a:r>
            <a:r>
              <a:rPr lang="ru-RU" sz="2200" dirty="0" err="1"/>
              <a:t>шлюб</a:t>
            </a:r>
            <a:r>
              <a:rPr lang="ru-RU" sz="2200" dirty="0"/>
              <a:t> не </a:t>
            </a:r>
            <a:r>
              <a:rPr lang="ru-RU" sz="2200" dirty="0" err="1"/>
              <a:t>може</a:t>
            </a:r>
            <a:r>
              <a:rPr lang="ru-RU" sz="2200" dirty="0"/>
              <a:t> </a:t>
            </a:r>
            <a:r>
              <a:rPr lang="ru-RU" sz="2200" dirty="0" err="1"/>
              <a:t>укладатись</a:t>
            </a:r>
            <a:r>
              <a:rPr lang="ru-RU" sz="2200" dirty="0"/>
              <a:t>. </a:t>
            </a:r>
            <a:r>
              <a:rPr lang="ru-RU" sz="2200" dirty="0" err="1"/>
              <a:t>Зокрема</a:t>
            </a:r>
            <a:r>
              <a:rPr lang="ru-RU" sz="2200" dirty="0"/>
              <a:t>, у </a:t>
            </a:r>
            <a:r>
              <a:rPr lang="ru-RU" sz="2200" dirty="0" err="1"/>
              <a:t>шлюбі</a:t>
            </a:r>
            <a:r>
              <a:rPr lang="ru-RU" sz="2200" dirty="0"/>
              <a:t> </a:t>
            </a:r>
            <a:r>
              <a:rPr lang="ru-RU" sz="2200" dirty="0" err="1"/>
              <a:t>між</a:t>
            </a:r>
            <a:r>
              <a:rPr lang="ru-RU" sz="2200" dirty="0"/>
              <a:t> собою не </a:t>
            </a:r>
            <a:r>
              <a:rPr lang="ru-RU" sz="2200" dirty="0" err="1"/>
              <a:t>можуть</a:t>
            </a:r>
            <a:r>
              <a:rPr lang="ru-RU" sz="2200" dirty="0"/>
              <a:t> </a:t>
            </a:r>
            <a:r>
              <a:rPr lang="ru-RU" sz="2200" dirty="0" err="1"/>
              <a:t>перебувати</a:t>
            </a:r>
            <a:r>
              <a:rPr lang="ru-RU" sz="2200" dirty="0"/>
              <a:t> особи, </a:t>
            </a:r>
            <a:r>
              <a:rPr lang="ru-RU" sz="2200" dirty="0" err="1"/>
              <a:t>які</a:t>
            </a:r>
            <a:r>
              <a:rPr lang="ru-RU" sz="2200" dirty="0"/>
              <a:t> </a:t>
            </a:r>
            <a:r>
              <a:rPr lang="ru-RU" sz="2200" dirty="0" err="1"/>
              <a:t>є</a:t>
            </a:r>
            <a:r>
              <a:rPr lang="ru-RU" sz="2200" dirty="0"/>
              <a:t> родичами </a:t>
            </a:r>
            <a:r>
              <a:rPr lang="ru-RU" sz="2200" dirty="0" err="1"/>
              <a:t>прямої</a:t>
            </a:r>
            <a:r>
              <a:rPr lang="ru-RU" sz="2200" dirty="0"/>
              <a:t> </a:t>
            </a:r>
            <a:r>
              <a:rPr lang="ru-RU" sz="2200" dirty="0" err="1"/>
              <a:t>лінії</a:t>
            </a:r>
            <a:r>
              <a:rPr lang="ru-RU" sz="2200" dirty="0"/>
              <a:t> </a:t>
            </a:r>
            <a:r>
              <a:rPr lang="ru-RU" sz="2200" dirty="0" err="1"/>
              <a:t>споріднення</a:t>
            </a:r>
            <a:r>
              <a:rPr lang="ru-RU" sz="2200" dirty="0"/>
              <a:t>, а </a:t>
            </a:r>
            <a:r>
              <a:rPr lang="ru-RU" sz="2200" dirty="0" err="1" smtClean="0"/>
              <a:t>саме</a:t>
            </a:r>
            <a:r>
              <a:rPr lang="ru-RU" sz="2200" dirty="0" smtClean="0"/>
              <a:t>:</a:t>
            </a:r>
          </a:p>
          <a:p>
            <a:pPr>
              <a:buNone/>
            </a:pPr>
            <a:r>
              <a:rPr lang="ru-RU" sz="2200" dirty="0" smtClean="0"/>
              <a:t>1</a:t>
            </a:r>
            <a:r>
              <a:rPr lang="ru-RU" sz="2200" dirty="0"/>
              <a:t>) </a:t>
            </a:r>
            <a:r>
              <a:rPr lang="ru-RU" sz="2200" dirty="0" err="1"/>
              <a:t>рідні</a:t>
            </a:r>
            <a:r>
              <a:rPr lang="ru-RU" sz="2200" dirty="0"/>
              <a:t> (</a:t>
            </a:r>
            <a:r>
              <a:rPr lang="ru-RU" sz="2200" dirty="0" err="1"/>
              <a:t>повно</a:t>
            </a:r>
            <a:r>
              <a:rPr lang="ru-RU" sz="2200" dirty="0"/>
              <a:t> </a:t>
            </a:r>
            <a:r>
              <a:rPr lang="ru-RU" sz="2200" dirty="0" err="1"/>
              <a:t>рідні</a:t>
            </a:r>
            <a:r>
              <a:rPr lang="ru-RU" sz="2200" dirty="0"/>
              <a:t> </a:t>
            </a:r>
            <a:r>
              <a:rPr lang="ru-RU" sz="2200" dirty="0" err="1"/>
              <a:t>і</a:t>
            </a:r>
            <a:r>
              <a:rPr lang="ru-RU" sz="2200" dirty="0"/>
              <a:t> </a:t>
            </a:r>
            <a:r>
              <a:rPr lang="ru-RU" sz="2200" dirty="0" err="1"/>
              <a:t>неповно</a:t>
            </a:r>
            <a:r>
              <a:rPr lang="ru-RU" sz="2200" dirty="0"/>
              <a:t> </a:t>
            </a:r>
            <a:r>
              <a:rPr lang="ru-RU" sz="2200" dirty="0" err="1"/>
              <a:t>рідні</a:t>
            </a:r>
            <a:r>
              <a:rPr lang="ru-RU" sz="2200" dirty="0"/>
              <a:t>) брат </a:t>
            </a:r>
            <a:r>
              <a:rPr lang="ru-RU" sz="2200" dirty="0" err="1"/>
              <a:t>і</a:t>
            </a:r>
            <a:r>
              <a:rPr lang="ru-RU" sz="2200" dirty="0"/>
              <a:t> </a:t>
            </a:r>
            <a:r>
              <a:rPr lang="ru-RU" sz="2200" dirty="0" smtClean="0"/>
              <a:t>сестра</a:t>
            </a:r>
            <a:r>
              <a:rPr lang="ru-RU" sz="2200" dirty="0"/>
              <a:t>;</a:t>
            </a:r>
            <a:endParaRPr lang="ru-RU" sz="2200" dirty="0" smtClean="0"/>
          </a:p>
          <a:p>
            <a:pPr>
              <a:buNone/>
            </a:pPr>
            <a:r>
              <a:rPr lang="ru-RU" sz="2200" dirty="0" smtClean="0"/>
              <a:t>2</a:t>
            </a:r>
            <a:r>
              <a:rPr lang="ru-RU" sz="2200" dirty="0"/>
              <a:t>) </a:t>
            </a:r>
            <a:r>
              <a:rPr lang="ru-RU" sz="2200" dirty="0" err="1"/>
              <a:t>двоюрідні</a:t>
            </a:r>
            <a:r>
              <a:rPr lang="ru-RU" sz="2200" dirty="0"/>
              <a:t> брат </a:t>
            </a:r>
            <a:r>
              <a:rPr lang="ru-RU" sz="2200" dirty="0" err="1"/>
              <a:t>і</a:t>
            </a:r>
            <a:r>
              <a:rPr lang="ru-RU" sz="2200" dirty="0"/>
              <a:t> сестра, </a:t>
            </a:r>
            <a:r>
              <a:rPr lang="ru-RU" sz="2200" dirty="0" err="1"/>
              <a:t>рідні</a:t>
            </a:r>
            <a:r>
              <a:rPr lang="ru-RU" sz="2200" dirty="0"/>
              <a:t> </a:t>
            </a:r>
            <a:r>
              <a:rPr lang="ru-RU" sz="2200" dirty="0" err="1"/>
              <a:t>тітка</a:t>
            </a:r>
            <a:r>
              <a:rPr lang="ru-RU" sz="2200" dirty="0"/>
              <a:t>, </a:t>
            </a:r>
            <a:r>
              <a:rPr lang="ru-RU" sz="2200" dirty="0" err="1"/>
              <a:t>дядько</a:t>
            </a:r>
            <a:r>
              <a:rPr lang="ru-RU" sz="2200" dirty="0"/>
              <a:t> та </a:t>
            </a:r>
            <a:r>
              <a:rPr lang="ru-RU" sz="2200" dirty="0" err="1"/>
              <a:t>племінник</a:t>
            </a:r>
            <a:r>
              <a:rPr lang="ru-RU" sz="2200" dirty="0"/>
              <a:t>, </a:t>
            </a:r>
            <a:r>
              <a:rPr lang="ru-RU" sz="2200" dirty="0" err="1"/>
              <a:t>племінниця</a:t>
            </a:r>
            <a:r>
              <a:rPr lang="ru-RU" sz="2200" dirty="0" smtClean="0"/>
              <a:t>;</a:t>
            </a:r>
          </a:p>
          <a:p>
            <a:pPr>
              <a:buNone/>
            </a:pPr>
            <a:r>
              <a:rPr lang="ru-RU" sz="2200" dirty="0" smtClean="0"/>
              <a:t> </a:t>
            </a:r>
            <a:r>
              <a:rPr lang="ru-RU" sz="2200" dirty="0"/>
              <a:t>3) </a:t>
            </a:r>
            <a:r>
              <a:rPr lang="ru-RU" sz="2200" dirty="0" err="1"/>
              <a:t>усиновлювач</a:t>
            </a:r>
            <a:r>
              <a:rPr lang="ru-RU" sz="2200" dirty="0"/>
              <a:t> та </a:t>
            </a:r>
            <a:r>
              <a:rPr lang="ru-RU" sz="2200" dirty="0" err="1"/>
              <a:t>усиновлена</a:t>
            </a:r>
            <a:r>
              <a:rPr lang="ru-RU" sz="2200" dirty="0"/>
              <a:t> ним </a:t>
            </a:r>
            <a:r>
              <a:rPr lang="ru-RU" sz="2200" dirty="0" err="1"/>
              <a:t>дитина</a:t>
            </a:r>
            <a:r>
              <a:rPr lang="ru-RU" sz="2200" dirty="0"/>
              <a:t>.</a:t>
            </a:r>
          </a:p>
          <a:p>
            <a:pPr>
              <a:buNone/>
            </a:pPr>
            <a:endParaRPr lang="ru-RU" sz="2200" dirty="0"/>
          </a:p>
        </p:txBody>
      </p:sp>
      <p:pic>
        <p:nvPicPr>
          <p:cNvPr id="17412" name="Picture 4" descr="http://www.svadba-kiev.info/img/svadba-documents.jpg"/>
          <p:cNvPicPr>
            <a:picLocks noChangeAspect="1" noChangeArrowheads="1"/>
          </p:cNvPicPr>
          <p:nvPr/>
        </p:nvPicPr>
        <p:blipFill>
          <a:blip r:embed="rId3"/>
          <a:srcRect/>
          <a:stretch>
            <a:fillRect/>
          </a:stretch>
        </p:blipFill>
        <p:spPr bwMode="auto">
          <a:xfrm>
            <a:off x="5000628" y="3357562"/>
            <a:ext cx="4357686" cy="2895814"/>
          </a:xfrm>
          <a:prstGeom prst="rect">
            <a:avLst/>
          </a:prstGeom>
          <a:noFill/>
        </p:spPr>
      </p:pic>
      <p:sp>
        <p:nvSpPr>
          <p:cNvPr id="7" name="TextBox 6"/>
          <p:cNvSpPr txBox="1"/>
          <p:nvPr/>
        </p:nvSpPr>
        <p:spPr>
          <a:xfrm>
            <a:off x="214282" y="3500438"/>
            <a:ext cx="4643470" cy="2123658"/>
          </a:xfrm>
          <a:prstGeom prst="rect">
            <a:avLst/>
          </a:prstGeom>
          <a:noFill/>
        </p:spPr>
        <p:txBody>
          <a:bodyPr wrap="square" rtlCol="0">
            <a:spAutoFit/>
          </a:bodyPr>
          <a:lstStyle/>
          <a:p>
            <a:r>
              <a:rPr lang="ru-RU" sz="2200" dirty="0" err="1" smtClean="0"/>
              <a:t>Шлюб</a:t>
            </a:r>
            <a:r>
              <a:rPr lang="ru-RU" sz="2200" dirty="0" smtClean="0"/>
              <a:t> </a:t>
            </a:r>
            <a:r>
              <a:rPr lang="ru-RU" sz="2200" dirty="0" err="1" smtClean="0"/>
              <a:t>реєструється</a:t>
            </a:r>
            <a:r>
              <a:rPr lang="ru-RU" sz="2200" dirty="0" smtClean="0"/>
              <a:t>. </a:t>
            </a:r>
            <a:r>
              <a:rPr lang="ru-RU" sz="2200" dirty="0" err="1" smtClean="0"/>
              <a:t>Реєстрація</a:t>
            </a:r>
            <a:r>
              <a:rPr lang="ru-RU" sz="2200" dirty="0" smtClean="0"/>
              <a:t> проводиться </a:t>
            </a:r>
            <a:r>
              <a:rPr lang="ru-RU" sz="2200" dirty="0" err="1" smtClean="0"/>
              <a:t>урочисто</a:t>
            </a:r>
            <a:r>
              <a:rPr lang="ru-RU" sz="2200" dirty="0" smtClean="0"/>
              <a:t> та </a:t>
            </a:r>
            <a:r>
              <a:rPr lang="ru-RU" sz="2200" dirty="0" err="1" smtClean="0"/>
              <a:t>засвідчується</a:t>
            </a:r>
            <a:r>
              <a:rPr lang="ru-RU" sz="2200" dirty="0" smtClean="0"/>
              <a:t> </a:t>
            </a:r>
            <a:r>
              <a:rPr lang="ru-RU" sz="2200" dirty="0" err="1" smtClean="0"/>
              <a:t>свідоцтвом</a:t>
            </a:r>
            <a:r>
              <a:rPr lang="ru-RU" sz="2200" dirty="0" smtClean="0"/>
              <a:t> про </a:t>
            </a:r>
            <a:r>
              <a:rPr lang="ru-RU" sz="2200" dirty="0" err="1" smtClean="0"/>
              <a:t>шлюб</a:t>
            </a:r>
            <a:r>
              <a:rPr lang="ru-RU" sz="2200" dirty="0" smtClean="0"/>
              <a:t>. При </a:t>
            </a:r>
            <a:r>
              <a:rPr lang="ru-RU" sz="2200" dirty="0" err="1" smtClean="0"/>
              <a:t>оформленні</a:t>
            </a:r>
            <a:r>
              <a:rPr lang="ru-RU" sz="2200" dirty="0" smtClean="0"/>
              <a:t> </a:t>
            </a:r>
            <a:r>
              <a:rPr lang="ru-RU" sz="2200" dirty="0" err="1" smtClean="0"/>
              <a:t>шлюбу</a:t>
            </a:r>
            <a:r>
              <a:rPr lang="ru-RU" sz="2200" dirty="0" smtClean="0"/>
              <a:t> </a:t>
            </a:r>
            <a:r>
              <a:rPr lang="ru-RU" sz="2200" dirty="0" err="1" smtClean="0"/>
              <a:t>практикується</a:t>
            </a:r>
            <a:r>
              <a:rPr lang="ru-RU" sz="2200" dirty="0" smtClean="0"/>
              <a:t> </a:t>
            </a:r>
            <a:r>
              <a:rPr lang="ru-RU" sz="2200" dirty="0" err="1" smtClean="0"/>
              <a:t>укладення</a:t>
            </a:r>
            <a:r>
              <a:rPr lang="ru-RU" sz="2200" dirty="0" smtClean="0"/>
              <a:t> </a:t>
            </a:r>
            <a:r>
              <a:rPr lang="ru-RU" sz="2200" dirty="0" err="1" smtClean="0"/>
              <a:t>шлюбного</a:t>
            </a:r>
            <a:r>
              <a:rPr lang="ru-RU" sz="2200" dirty="0" smtClean="0"/>
              <a:t> контракту.</a:t>
            </a:r>
            <a:endParaRPr lang="ru-RU"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st.fl.ru/users/kis_/upload/filePpxz0J.jpg"/>
          <p:cNvPicPr>
            <a:picLocks noChangeAspect="1" noChangeArrowheads="1"/>
          </p:cNvPicPr>
          <p:nvPr/>
        </p:nvPicPr>
        <p:blipFill>
          <a:blip r:embed="rId2"/>
          <a:srcRect/>
          <a:stretch>
            <a:fillRect/>
          </a:stretch>
        </p:blipFill>
        <p:spPr bwMode="auto">
          <a:xfrm>
            <a:off x="0" y="-285776"/>
            <a:ext cx="9144000" cy="7143776"/>
          </a:xfrm>
          <a:prstGeom prst="rect">
            <a:avLst/>
          </a:prstGeom>
          <a:noFill/>
        </p:spPr>
      </p:pic>
      <p:sp>
        <p:nvSpPr>
          <p:cNvPr id="2" name="Заголовок 1"/>
          <p:cNvSpPr>
            <a:spLocks noGrp="1"/>
          </p:cNvSpPr>
          <p:nvPr>
            <p:ph type="title"/>
          </p:nvPr>
        </p:nvSpPr>
        <p:spPr>
          <a:xfrm>
            <a:off x="571472" y="0"/>
            <a:ext cx="8229600" cy="1143000"/>
          </a:xfrm>
        </p:spPr>
        <p:txBody>
          <a:bodyPr>
            <a:noAutofit/>
          </a:bodyPr>
          <a:lstStyle/>
          <a:p>
            <a:r>
              <a:rPr lang="uk-UA" sz="9600" b="1" dirty="0" smtClean="0">
                <a:ln w="28575">
                  <a:solidFill>
                    <a:schemeClr val="accent4">
                      <a:lumMod val="75000"/>
                    </a:schemeClr>
                  </a:solidFill>
                </a:ln>
                <a:solidFill>
                  <a:schemeClr val="accent3">
                    <a:lumMod val="60000"/>
                    <a:lumOff val="40000"/>
                  </a:schemeClr>
                </a:solidFill>
                <a:latin typeface="Gabriola" pitchFamily="82" charset="0"/>
              </a:rPr>
              <a:t>Що таке сім’я?</a:t>
            </a:r>
            <a:endParaRPr lang="ru-RU" sz="9600" b="1" dirty="0">
              <a:ln w="28575">
                <a:solidFill>
                  <a:schemeClr val="accent4">
                    <a:lumMod val="75000"/>
                  </a:schemeClr>
                </a:solidFill>
              </a:ln>
              <a:solidFill>
                <a:schemeClr val="accent3">
                  <a:lumMod val="60000"/>
                  <a:lumOff val="40000"/>
                </a:schemeClr>
              </a:solidFill>
              <a:latin typeface="Gabriola" pitchFamily="82" charset="0"/>
            </a:endParaRPr>
          </a:p>
        </p:txBody>
      </p:sp>
      <p:sp>
        <p:nvSpPr>
          <p:cNvPr id="3" name="Содержимое 2"/>
          <p:cNvSpPr>
            <a:spLocks noGrp="1"/>
          </p:cNvSpPr>
          <p:nvPr>
            <p:ph idx="1"/>
          </p:nvPr>
        </p:nvSpPr>
        <p:spPr>
          <a:xfrm>
            <a:off x="214282" y="1643050"/>
            <a:ext cx="8686800" cy="4829196"/>
          </a:xfrm>
        </p:spPr>
        <p:txBody>
          <a:bodyPr>
            <a:normAutofit fontScale="70000" lnSpcReduction="20000"/>
          </a:bodyPr>
          <a:lstStyle/>
          <a:p>
            <a:pPr>
              <a:buNone/>
            </a:pPr>
            <a:r>
              <a:rPr lang="uk-UA" b="1" dirty="0" smtClean="0"/>
              <a:t>        Витяг з Сімейного кодексу України</a:t>
            </a:r>
            <a:endParaRPr lang="uk-UA" dirty="0" smtClean="0"/>
          </a:p>
          <a:p>
            <a:pPr>
              <a:buNone/>
            </a:pPr>
            <a:r>
              <a:rPr lang="uk-UA" dirty="0" smtClean="0"/>
              <a:t>    Стаття 3. Сім'я</a:t>
            </a:r>
          </a:p>
          <a:p>
            <a:pPr>
              <a:buFont typeface="Wingdings" pitchFamily="2" charset="2"/>
              <a:buChar char="Ø"/>
            </a:pPr>
            <a:r>
              <a:rPr lang="uk-UA" dirty="0" smtClean="0"/>
              <a:t>1. Сім'я є первинним та основним осередком суспільства.</a:t>
            </a:r>
          </a:p>
          <a:p>
            <a:pPr>
              <a:buFont typeface="Wingdings" pitchFamily="2" charset="2"/>
              <a:buChar char="Ø"/>
            </a:pPr>
            <a:r>
              <a:rPr lang="uk-UA" dirty="0" smtClean="0"/>
              <a:t>2. Сім'ю складають особи, які спільно проживають, пов'язані спільним побутом, мають взаємні права та обов'язки.</a:t>
            </a:r>
          </a:p>
          <a:p>
            <a:pPr>
              <a:buFont typeface="Wingdings" pitchFamily="2" charset="2"/>
              <a:buChar char="Ø"/>
            </a:pPr>
            <a:r>
              <a:rPr lang="uk-UA" dirty="0" smtClean="0"/>
              <a:t>Подружжя вважається сім'єю і тоді, коли дружина та чоловік, у зв'язку з навчанням, роботою, лікуванням, необхідністю догляду за батьками, дітьми та з інших поважних причин не проживають спільно.</a:t>
            </a:r>
          </a:p>
          <a:p>
            <a:pPr>
              <a:buFont typeface="Wingdings" pitchFamily="2" charset="2"/>
              <a:buChar char="Ø"/>
            </a:pPr>
            <a:r>
              <a:rPr lang="uk-UA" dirty="0" smtClean="0"/>
              <a:t>Дитина належить до сім'ї своїх батьків і тоді, коли спільно з ними не проживає.</a:t>
            </a:r>
          </a:p>
          <a:p>
            <a:pPr>
              <a:buFont typeface="Wingdings" pitchFamily="2" charset="2"/>
              <a:buChar char="Ø"/>
            </a:pPr>
            <a:r>
              <a:rPr lang="uk-UA" dirty="0" smtClean="0"/>
              <a:t>3. Права члена сім'ї має одинока особа.</a:t>
            </a:r>
          </a:p>
          <a:p>
            <a:pPr>
              <a:buFont typeface="Wingdings" pitchFamily="2" charset="2"/>
              <a:buChar char="Ø"/>
            </a:pPr>
            <a:r>
              <a:rPr lang="uk-UA" dirty="0" smtClean="0"/>
              <a:t>4. Сім'я створюється на підставі шлюбу, кровного споріднення, усиновлення, а також на інших підставах, не заборонених законом і таких, що не суперечать моральним засадам суспільства.</a:t>
            </a:r>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t.fl.ru/users/kis_/upload/filePpxz0J.jpg"/>
          <p:cNvPicPr>
            <a:picLocks noChangeAspect="1" noChangeArrowheads="1"/>
          </p:cNvPicPr>
          <p:nvPr/>
        </p:nvPicPr>
        <p:blipFill>
          <a:blip r:embed="rId2"/>
          <a:srcRect/>
          <a:stretch>
            <a:fillRect/>
          </a:stretch>
        </p:blipFill>
        <p:spPr bwMode="auto">
          <a:xfrm>
            <a:off x="0" y="-1500222"/>
            <a:ext cx="10858544" cy="8483268"/>
          </a:xfrm>
          <a:prstGeom prst="rect">
            <a:avLst/>
          </a:prstGeom>
          <a:noFill/>
        </p:spPr>
      </p:pic>
      <p:pic>
        <p:nvPicPr>
          <p:cNvPr id="19458" name="Picture 2" descr="http://wcu-network.org.ua/files/ilyustratsii/family/nepovna_simya_290811_4.jpg"/>
          <p:cNvPicPr>
            <a:picLocks noChangeAspect="1" noChangeArrowheads="1"/>
          </p:cNvPicPr>
          <p:nvPr/>
        </p:nvPicPr>
        <p:blipFill>
          <a:blip r:embed="rId3"/>
          <a:srcRect/>
          <a:stretch>
            <a:fillRect/>
          </a:stretch>
        </p:blipFill>
        <p:spPr bwMode="auto">
          <a:xfrm>
            <a:off x="7239000" y="1214422"/>
            <a:ext cx="1905000" cy="2466975"/>
          </a:xfrm>
          <a:prstGeom prst="rect">
            <a:avLst/>
          </a:prstGeom>
          <a:noFill/>
        </p:spPr>
      </p:pic>
      <p:pic>
        <p:nvPicPr>
          <p:cNvPr id="19460" name="Picture 4" descr="http://mp.org.ua/wp-content/uploads/2013/02/GinkaSimja-1.jpg"/>
          <p:cNvPicPr>
            <a:picLocks noChangeAspect="1" noChangeArrowheads="1"/>
          </p:cNvPicPr>
          <p:nvPr/>
        </p:nvPicPr>
        <p:blipFill>
          <a:blip r:embed="rId4"/>
          <a:srcRect/>
          <a:stretch>
            <a:fillRect/>
          </a:stretch>
        </p:blipFill>
        <p:spPr bwMode="auto">
          <a:xfrm>
            <a:off x="6286512" y="4000504"/>
            <a:ext cx="3539720" cy="2357454"/>
          </a:xfrm>
          <a:prstGeom prst="rect">
            <a:avLst/>
          </a:prstGeom>
          <a:noFill/>
        </p:spPr>
      </p:pic>
      <p:sp>
        <p:nvSpPr>
          <p:cNvPr id="3" name="Содержимое 2"/>
          <p:cNvSpPr>
            <a:spLocks noGrp="1"/>
          </p:cNvSpPr>
          <p:nvPr>
            <p:ph idx="1"/>
          </p:nvPr>
        </p:nvSpPr>
        <p:spPr>
          <a:xfrm>
            <a:off x="0" y="428580"/>
            <a:ext cx="7143768" cy="5929378"/>
          </a:xfrm>
        </p:spPr>
        <p:txBody>
          <a:bodyPr>
            <a:normAutofit lnSpcReduction="10000"/>
          </a:bodyPr>
          <a:lstStyle/>
          <a:p>
            <a:pPr>
              <a:buNone/>
            </a:pPr>
            <a:r>
              <a:rPr lang="ru-RU" dirty="0" smtClean="0"/>
              <a:t>            </a:t>
            </a:r>
            <a:r>
              <a:rPr lang="ru-RU" sz="2200" dirty="0" err="1" smtClean="0"/>
              <a:t>Основними</a:t>
            </a:r>
            <a:r>
              <a:rPr lang="ru-RU" sz="2200" dirty="0" smtClean="0"/>
              <a:t> </a:t>
            </a:r>
            <a:r>
              <a:rPr lang="ru-RU" sz="2200" dirty="0" err="1" smtClean="0"/>
              <a:t>ознаками</a:t>
            </a:r>
            <a:r>
              <a:rPr lang="ru-RU" sz="2200" dirty="0" smtClean="0"/>
              <a:t> </a:t>
            </a:r>
            <a:r>
              <a:rPr lang="ru-RU" sz="2200" dirty="0" err="1" smtClean="0"/>
              <a:t>сім'ї</a:t>
            </a:r>
            <a:r>
              <a:rPr lang="ru-RU" sz="2200" dirty="0" smtClean="0"/>
              <a:t> </a:t>
            </a:r>
            <a:r>
              <a:rPr lang="ru-RU" sz="2200" dirty="0" err="1" smtClean="0"/>
              <a:t>є</a:t>
            </a:r>
            <a:r>
              <a:rPr lang="ru-RU" sz="2200" dirty="0" smtClean="0"/>
              <a:t> </a:t>
            </a:r>
            <a:r>
              <a:rPr lang="ru-RU" sz="2200" dirty="0" err="1" smtClean="0"/>
              <a:t>шлюбні</a:t>
            </a:r>
            <a:r>
              <a:rPr lang="ru-RU" sz="2200" dirty="0" smtClean="0"/>
              <a:t> </a:t>
            </a:r>
            <a:r>
              <a:rPr lang="ru-RU" sz="2200" dirty="0" err="1" smtClean="0"/>
              <a:t>зв'язки</a:t>
            </a:r>
            <a:r>
              <a:rPr lang="ru-RU" sz="2200" dirty="0" smtClean="0"/>
              <a:t>; </a:t>
            </a:r>
            <a:r>
              <a:rPr lang="ru-RU" sz="2200" dirty="0" err="1" smtClean="0"/>
              <a:t>зв'язки</a:t>
            </a:r>
            <a:r>
              <a:rPr lang="ru-RU" sz="2200" dirty="0" smtClean="0"/>
              <a:t> </a:t>
            </a:r>
            <a:r>
              <a:rPr lang="ru-RU" sz="2200" dirty="0" err="1" smtClean="0"/>
              <a:t>спорідненості</a:t>
            </a:r>
            <a:r>
              <a:rPr lang="ru-RU" sz="2200" dirty="0" smtClean="0"/>
              <a:t>; </a:t>
            </a:r>
            <a:r>
              <a:rPr lang="ru-RU" sz="2200" dirty="0" err="1" smtClean="0"/>
              <a:t>спільний</a:t>
            </a:r>
            <a:r>
              <a:rPr lang="ru-RU" sz="2200" dirty="0" smtClean="0"/>
              <a:t> </a:t>
            </a:r>
            <a:r>
              <a:rPr lang="ru-RU" sz="2200" dirty="0" err="1" smtClean="0"/>
              <a:t>побут</a:t>
            </a:r>
            <a:r>
              <a:rPr lang="ru-RU" sz="2200" dirty="0" smtClean="0"/>
              <a:t> та </a:t>
            </a:r>
            <a:r>
              <a:rPr lang="ru-RU" sz="2200" dirty="0" err="1" smtClean="0"/>
              <a:t>спільний</a:t>
            </a:r>
            <a:r>
              <a:rPr lang="ru-RU" sz="2200" dirty="0" smtClean="0"/>
              <a:t> </a:t>
            </a:r>
            <a:r>
              <a:rPr lang="ru-RU" sz="2200" dirty="0" err="1" smtClean="0"/>
              <a:t>сімейний</a:t>
            </a:r>
            <a:r>
              <a:rPr lang="ru-RU" sz="2200" dirty="0" smtClean="0"/>
              <a:t> бюджет.</a:t>
            </a:r>
          </a:p>
          <a:p>
            <a:pPr>
              <a:buNone/>
            </a:pPr>
            <a:r>
              <a:rPr lang="ru-RU" sz="2200" dirty="0" smtClean="0"/>
              <a:t>             </a:t>
            </a:r>
            <a:r>
              <a:rPr lang="ru-RU" sz="2200" dirty="0" err="1" smtClean="0"/>
              <a:t>Сьогодні</a:t>
            </a:r>
            <a:r>
              <a:rPr lang="ru-RU" sz="2200" dirty="0" smtClean="0"/>
              <a:t> за </a:t>
            </a:r>
            <a:r>
              <a:rPr lang="ru-RU" sz="2200" dirty="0" err="1" smtClean="0"/>
              <a:t>різними</a:t>
            </a:r>
            <a:r>
              <a:rPr lang="ru-RU" sz="2200" dirty="0" smtClean="0"/>
              <a:t> </a:t>
            </a:r>
            <a:r>
              <a:rPr lang="ru-RU" sz="2200" dirty="0" err="1" smtClean="0"/>
              <a:t>підходами</a:t>
            </a:r>
            <a:r>
              <a:rPr lang="ru-RU" sz="2200" dirty="0" smtClean="0"/>
              <a:t> </a:t>
            </a:r>
            <a:r>
              <a:rPr lang="ru-RU" sz="2200" dirty="0" err="1" smtClean="0"/>
              <a:t>і</a:t>
            </a:r>
            <a:r>
              <a:rPr lang="ru-RU" sz="2200" dirty="0" smtClean="0"/>
              <a:t> </a:t>
            </a:r>
            <a:r>
              <a:rPr lang="ru-RU" sz="2200" dirty="0" err="1" smtClean="0"/>
              <a:t>критеріями</a:t>
            </a:r>
            <a:r>
              <a:rPr lang="ru-RU" sz="2200" dirty="0" smtClean="0"/>
              <a:t> </a:t>
            </a:r>
            <a:r>
              <a:rPr lang="ru-RU" sz="2200" dirty="0" err="1" smtClean="0"/>
              <a:t>вчені</a:t>
            </a:r>
            <a:r>
              <a:rPr lang="ru-RU" sz="2200" dirty="0" smtClean="0"/>
              <a:t> </a:t>
            </a:r>
            <a:r>
              <a:rPr lang="ru-RU" sz="2200" dirty="0" err="1" smtClean="0"/>
              <a:t>нараховують</a:t>
            </a:r>
            <a:r>
              <a:rPr lang="ru-RU" sz="2200" dirty="0" smtClean="0"/>
              <a:t> </a:t>
            </a:r>
            <a:r>
              <a:rPr lang="ru-RU" sz="2200" dirty="0" err="1" smtClean="0"/>
              <a:t>понад</a:t>
            </a:r>
            <a:r>
              <a:rPr lang="ru-RU" sz="2200" dirty="0" smtClean="0"/>
              <a:t> 40 </a:t>
            </a:r>
            <a:r>
              <a:rPr lang="ru-RU" sz="2200" dirty="0" err="1" smtClean="0"/>
              <a:t>типів</a:t>
            </a:r>
            <a:r>
              <a:rPr lang="ru-RU" sz="2200" dirty="0" smtClean="0"/>
              <a:t> </a:t>
            </a:r>
            <a:r>
              <a:rPr lang="ru-RU" sz="2200" dirty="0" err="1" smtClean="0"/>
              <a:t>і</a:t>
            </a:r>
            <a:r>
              <a:rPr lang="ru-RU" sz="2200" dirty="0" smtClean="0"/>
              <a:t> форм </a:t>
            </a:r>
            <a:r>
              <a:rPr lang="ru-RU" sz="2200" dirty="0" err="1" smtClean="0"/>
              <a:t>сімей</a:t>
            </a:r>
            <a:r>
              <a:rPr lang="ru-RU" sz="2200" dirty="0" smtClean="0"/>
              <a:t>. В </a:t>
            </a:r>
            <a:r>
              <a:rPr lang="ru-RU" sz="2200" dirty="0" err="1" smtClean="0"/>
              <a:t>сучасних</a:t>
            </a:r>
            <a:r>
              <a:rPr lang="ru-RU" sz="2200" dirty="0" smtClean="0"/>
              <a:t> </a:t>
            </a:r>
            <a:r>
              <a:rPr lang="ru-RU" sz="2200" dirty="0" err="1" smtClean="0"/>
              <a:t>умовах</a:t>
            </a:r>
            <a:r>
              <a:rPr lang="ru-RU" sz="2200" dirty="0" smtClean="0"/>
              <a:t> </a:t>
            </a:r>
            <a:r>
              <a:rPr lang="ru-RU" sz="2200" dirty="0" err="1" smtClean="0"/>
              <a:t>сім'ю</a:t>
            </a:r>
            <a:r>
              <a:rPr lang="ru-RU" sz="2200" dirty="0" smtClean="0"/>
              <a:t> </a:t>
            </a:r>
            <a:r>
              <a:rPr lang="ru-RU" sz="2200" dirty="0" err="1" smtClean="0"/>
              <a:t>характеризують</a:t>
            </a:r>
            <a:r>
              <a:rPr lang="ru-RU" sz="2200" dirty="0" smtClean="0"/>
              <a:t>:</a:t>
            </a:r>
          </a:p>
          <a:p>
            <a:pPr>
              <a:buNone/>
            </a:pPr>
            <a:r>
              <a:rPr lang="ru-RU" sz="2200" dirty="0" smtClean="0"/>
              <a:t>            1. За </a:t>
            </a:r>
            <a:r>
              <a:rPr lang="ru-RU" sz="2200" dirty="0" err="1" smtClean="0"/>
              <a:t>кількістю</a:t>
            </a:r>
            <a:r>
              <a:rPr lang="ru-RU" sz="2200" dirty="0" smtClean="0"/>
              <a:t> </a:t>
            </a:r>
            <a:r>
              <a:rPr lang="ru-RU" sz="2200" dirty="0" err="1" smtClean="0"/>
              <a:t>і</a:t>
            </a:r>
            <a:r>
              <a:rPr lang="ru-RU" sz="2200" dirty="0" smtClean="0"/>
              <a:t> характером </a:t>
            </a:r>
            <a:r>
              <a:rPr lang="ru-RU" sz="2200" dirty="0" err="1" smtClean="0"/>
              <a:t>сімейних</a:t>
            </a:r>
            <a:r>
              <a:rPr lang="ru-RU" sz="2200" dirty="0" smtClean="0"/>
              <a:t> пар, </a:t>
            </a:r>
            <a:r>
              <a:rPr lang="ru-RU" sz="2200" dirty="0" err="1" smtClean="0"/>
              <a:t>які</a:t>
            </a:r>
            <a:r>
              <a:rPr lang="ru-RU" sz="2200" dirty="0" smtClean="0"/>
              <a:t> </a:t>
            </a:r>
            <a:r>
              <a:rPr lang="ru-RU" sz="2200" dirty="0" err="1" smtClean="0"/>
              <a:t>проживають</a:t>
            </a:r>
            <a:r>
              <a:rPr lang="ru-RU" sz="2200" dirty="0" smtClean="0"/>
              <a:t> разом </a:t>
            </a:r>
            <a:r>
              <a:rPr lang="ru-RU" sz="2200" dirty="0" err="1" smtClean="0"/>
              <a:t>і</a:t>
            </a:r>
            <a:r>
              <a:rPr lang="ru-RU" sz="2200" dirty="0" smtClean="0"/>
              <a:t> </a:t>
            </a:r>
            <a:r>
              <a:rPr lang="ru-RU" sz="2200" dirty="0" err="1" smtClean="0"/>
              <a:t>ведуть</a:t>
            </a:r>
            <a:r>
              <a:rPr lang="ru-RU" sz="2200" dirty="0" smtClean="0"/>
              <a:t> </a:t>
            </a:r>
            <a:r>
              <a:rPr lang="ru-RU" sz="2200" dirty="0" err="1" smtClean="0"/>
              <a:t>спільне</a:t>
            </a:r>
            <a:r>
              <a:rPr lang="ru-RU" sz="2200" dirty="0" smtClean="0"/>
              <a:t> </a:t>
            </a:r>
            <a:r>
              <a:rPr lang="ru-RU" sz="2200" dirty="0" err="1" smtClean="0"/>
              <a:t>господарство</a:t>
            </a:r>
            <a:r>
              <a:rPr lang="ru-RU" sz="2200" dirty="0" smtClean="0"/>
              <a:t>, </a:t>
            </a:r>
            <a:r>
              <a:rPr lang="ru-RU" sz="2200" dirty="0" err="1" smtClean="0"/>
              <a:t>виховують</a:t>
            </a:r>
            <a:r>
              <a:rPr lang="ru-RU" sz="2200" dirty="0" smtClean="0"/>
              <a:t> </a:t>
            </a:r>
            <a:r>
              <a:rPr lang="ru-RU" sz="2200" dirty="0" err="1" smtClean="0"/>
              <a:t>дітей</a:t>
            </a:r>
            <a:r>
              <a:rPr lang="ru-RU" sz="2200" dirty="0" smtClean="0"/>
              <a:t>:</a:t>
            </a:r>
          </a:p>
          <a:p>
            <a:pPr>
              <a:buNone/>
            </a:pPr>
            <a:r>
              <a:rPr lang="ru-RU" sz="2200" dirty="0" smtClean="0"/>
              <a:t>• </a:t>
            </a:r>
            <a:r>
              <a:rPr lang="ru-RU" sz="2200" dirty="0" err="1" smtClean="0"/>
              <a:t>розширена</a:t>
            </a:r>
            <a:r>
              <a:rPr lang="ru-RU" sz="2200" dirty="0" smtClean="0"/>
              <a:t> (складна) </a:t>
            </a:r>
            <a:r>
              <a:rPr lang="ru-RU" sz="2200" dirty="0" err="1" smtClean="0"/>
              <a:t>сім'я</a:t>
            </a:r>
            <a:r>
              <a:rPr lang="ru-RU" sz="2200" dirty="0" smtClean="0"/>
              <a:t> — </a:t>
            </a:r>
            <a:r>
              <a:rPr lang="ru-RU" sz="2200" dirty="0" err="1" smtClean="0"/>
              <a:t>складається</a:t>
            </a:r>
            <a:r>
              <a:rPr lang="ru-RU" sz="2200" dirty="0" smtClean="0"/>
              <a:t> </a:t>
            </a:r>
            <a:r>
              <a:rPr lang="ru-RU" sz="2200" dirty="0" err="1" smtClean="0"/>
              <a:t>із</a:t>
            </a:r>
            <a:r>
              <a:rPr lang="ru-RU" sz="2200" dirty="0" smtClean="0"/>
              <a:t> </a:t>
            </a:r>
            <a:r>
              <a:rPr lang="ru-RU" sz="2200" dirty="0" err="1" smtClean="0"/>
              <a:t>сімейних</a:t>
            </a:r>
            <a:r>
              <a:rPr lang="ru-RU" sz="2200" dirty="0" smtClean="0"/>
              <a:t> пар та </a:t>
            </a:r>
            <a:r>
              <a:rPr lang="ru-RU" sz="2200" dirty="0" err="1" smtClean="0"/>
              <a:t>дорослих</a:t>
            </a:r>
            <a:r>
              <a:rPr lang="ru-RU" sz="2200" dirty="0" smtClean="0"/>
              <a:t> </a:t>
            </a:r>
            <a:r>
              <a:rPr lang="ru-RU" sz="2200" dirty="0" err="1" smtClean="0"/>
              <a:t>дітей</a:t>
            </a:r>
            <a:r>
              <a:rPr lang="ru-RU" sz="2200" dirty="0" smtClean="0"/>
              <a:t>, </a:t>
            </a:r>
            <a:r>
              <a:rPr lang="ru-RU" sz="2200" dirty="0" err="1" smtClean="0"/>
              <a:t>які</a:t>
            </a:r>
            <a:r>
              <a:rPr lang="ru-RU" sz="2200" dirty="0" smtClean="0"/>
              <a:t> </a:t>
            </a:r>
            <a:r>
              <a:rPr lang="ru-RU" sz="2200" dirty="0" err="1" smtClean="0"/>
              <a:t>проживають</a:t>
            </a:r>
            <a:r>
              <a:rPr lang="ru-RU" sz="2200" dirty="0" smtClean="0"/>
              <a:t> разом;</a:t>
            </a:r>
          </a:p>
          <a:p>
            <a:pPr>
              <a:buNone/>
            </a:pPr>
            <a:r>
              <a:rPr lang="ru-RU" sz="2200" dirty="0" smtClean="0"/>
              <a:t>• </a:t>
            </a:r>
            <a:r>
              <a:rPr lang="ru-RU" sz="2200" dirty="0" err="1" smtClean="0"/>
              <a:t>нуклеарна</a:t>
            </a:r>
            <a:r>
              <a:rPr lang="ru-RU" sz="2200" dirty="0" smtClean="0"/>
              <a:t> (проста) — </a:t>
            </a:r>
            <a:r>
              <a:rPr lang="ru-RU" sz="2200" dirty="0" err="1" smtClean="0"/>
              <a:t>складається</a:t>
            </a:r>
            <a:r>
              <a:rPr lang="ru-RU" sz="2200" dirty="0" smtClean="0"/>
              <a:t> </a:t>
            </a:r>
            <a:r>
              <a:rPr lang="ru-RU" sz="2200" dirty="0" err="1" smtClean="0"/>
              <a:t>з</a:t>
            </a:r>
            <a:r>
              <a:rPr lang="ru-RU" sz="2200" dirty="0" smtClean="0"/>
              <a:t> </a:t>
            </a:r>
            <a:r>
              <a:rPr lang="ru-RU" sz="2200" dirty="0" err="1" smtClean="0"/>
              <a:t>однієї</a:t>
            </a:r>
            <a:r>
              <a:rPr lang="ru-RU" sz="2200" dirty="0" smtClean="0"/>
              <a:t> </a:t>
            </a:r>
            <a:r>
              <a:rPr lang="ru-RU" sz="2200" dirty="0" err="1" smtClean="0"/>
              <a:t>сімейної</a:t>
            </a:r>
            <a:r>
              <a:rPr lang="ru-RU" sz="2200" dirty="0" smtClean="0"/>
              <a:t> пари, </a:t>
            </a:r>
            <a:r>
              <a:rPr lang="ru-RU" sz="2200" dirty="0" err="1" smtClean="0"/>
              <a:t>можливо</a:t>
            </a:r>
            <a:r>
              <a:rPr lang="ru-RU" sz="2200" dirty="0" smtClean="0"/>
              <a:t>, </a:t>
            </a:r>
            <a:r>
              <a:rPr lang="ru-RU" sz="2200" dirty="0" err="1" smtClean="0"/>
              <a:t>з</a:t>
            </a:r>
            <a:r>
              <a:rPr lang="ru-RU" sz="2200" dirty="0" smtClean="0"/>
              <a:t> </a:t>
            </a:r>
            <a:r>
              <a:rPr lang="ru-RU" sz="2200" dirty="0" err="1" smtClean="0"/>
              <a:t>дітьми</a:t>
            </a:r>
            <a:r>
              <a:rPr lang="ru-RU" sz="2200" dirty="0" smtClean="0"/>
              <a:t>.</a:t>
            </a:r>
          </a:p>
          <a:p>
            <a:pPr>
              <a:buNone/>
            </a:pPr>
            <a:r>
              <a:rPr lang="ru-RU" sz="2200" dirty="0" smtClean="0"/>
              <a:t>            2. За </a:t>
            </a:r>
            <a:r>
              <a:rPr lang="ru-RU" sz="2200" dirty="0" err="1" smtClean="0"/>
              <a:t>наявністю</a:t>
            </a:r>
            <a:r>
              <a:rPr lang="ru-RU" sz="2200" dirty="0" smtClean="0"/>
              <a:t> </a:t>
            </a:r>
            <a:r>
              <a:rPr lang="ru-RU" sz="2200" dirty="0" err="1" smtClean="0"/>
              <a:t>батьків</a:t>
            </a:r>
            <a:r>
              <a:rPr lang="ru-RU" sz="2200" dirty="0" smtClean="0"/>
              <a:t>:</a:t>
            </a:r>
          </a:p>
          <a:p>
            <a:pPr>
              <a:buNone/>
            </a:pPr>
            <a:r>
              <a:rPr lang="ru-RU" sz="2200" dirty="0" smtClean="0"/>
              <a:t>• </a:t>
            </a:r>
            <a:r>
              <a:rPr lang="ru-RU" sz="2200" dirty="0" err="1" smtClean="0"/>
              <a:t>повна</a:t>
            </a:r>
            <a:r>
              <a:rPr lang="ru-RU" sz="2200" dirty="0" smtClean="0"/>
              <a:t> </a:t>
            </a:r>
            <a:r>
              <a:rPr lang="ru-RU" sz="2200" dirty="0" err="1" smtClean="0"/>
              <a:t>сім'я</a:t>
            </a:r>
            <a:r>
              <a:rPr lang="ru-RU" sz="2200" dirty="0" smtClean="0"/>
              <a:t> (</a:t>
            </a:r>
            <a:r>
              <a:rPr lang="ru-RU" sz="2200" dirty="0" err="1" smtClean="0"/>
              <a:t>є</a:t>
            </a:r>
            <a:r>
              <a:rPr lang="ru-RU" sz="2200" dirty="0" smtClean="0"/>
              <a:t> </a:t>
            </a:r>
            <a:r>
              <a:rPr lang="ru-RU" sz="2200" dirty="0" err="1" smtClean="0"/>
              <a:t>обидва</a:t>
            </a:r>
            <a:r>
              <a:rPr lang="ru-RU" sz="2200" dirty="0" smtClean="0"/>
              <a:t> члени </a:t>
            </a:r>
            <a:r>
              <a:rPr lang="ru-RU" sz="2200" dirty="0" err="1" smtClean="0"/>
              <a:t>сімейної</a:t>
            </a:r>
            <a:r>
              <a:rPr lang="ru-RU" sz="2200" dirty="0" smtClean="0"/>
              <a:t> пари);</a:t>
            </a:r>
          </a:p>
          <a:p>
            <a:pPr>
              <a:buNone/>
            </a:pPr>
            <a:r>
              <a:rPr lang="ru-RU" sz="2200" dirty="0" smtClean="0"/>
              <a:t>• </a:t>
            </a:r>
            <a:r>
              <a:rPr lang="ru-RU" sz="2200" dirty="0" err="1" smtClean="0"/>
              <a:t>неповна</a:t>
            </a:r>
            <a:r>
              <a:rPr lang="ru-RU" sz="2200" dirty="0" smtClean="0"/>
              <a:t> (один </a:t>
            </a:r>
            <a:r>
              <a:rPr lang="ru-RU" sz="2200" dirty="0" err="1" smtClean="0"/>
              <a:t>із</a:t>
            </a:r>
            <a:r>
              <a:rPr lang="ru-RU" sz="2200" dirty="0" smtClean="0"/>
              <a:t> </a:t>
            </a:r>
            <a:r>
              <a:rPr lang="ru-RU" sz="2200" dirty="0" err="1" smtClean="0"/>
              <a:t>батьків</a:t>
            </a:r>
            <a:r>
              <a:rPr lang="ru-RU" sz="2200" dirty="0" smtClean="0"/>
              <a:t> </a:t>
            </a:r>
            <a:r>
              <a:rPr lang="ru-RU" sz="2200" dirty="0" err="1" smtClean="0"/>
              <a:t>виховує</a:t>
            </a:r>
            <a:r>
              <a:rPr lang="ru-RU" sz="2200" dirty="0" smtClean="0"/>
              <a:t> </a:t>
            </a:r>
            <a:r>
              <a:rPr lang="ru-RU" sz="2200" dirty="0" err="1" smtClean="0"/>
              <a:t>дітей</a:t>
            </a:r>
            <a:r>
              <a:rPr lang="ru-RU" sz="2200" dirty="0" smtClean="0"/>
              <a:t>);</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s://st.fl.ru/users/kis_/upload/filePpxz0J.jpg"/>
          <p:cNvPicPr>
            <a:picLocks noChangeAspect="1" noChangeArrowheads="1"/>
          </p:cNvPicPr>
          <p:nvPr/>
        </p:nvPicPr>
        <p:blipFill>
          <a:blip r:embed="rId2"/>
          <a:srcRect/>
          <a:stretch>
            <a:fillRect/>
          </a:stretch>
        </p:blipFill>
        <p:spPr bwMode="auto">
          <a:xfrm>
            <a:off x="0" y="-1500222"/>
            <a:ext cx="10858544" cy="8483268"/>
          </a:xfrm>
          <a:prstGeom prst="rect">
            <a:avLst/>
          </a:prstGeom>
          <a:noFill/>
        </p:spPr>
      </p:pic>
      <p:sp>
        <p:nvSpPr>
          <p:cNvPr id="3" name="Содержимое 2"/>
          <p:cNvSpPr>
            <a:spLocks noGrp="1"/>
          </p:cNvSpPr>
          <p:nvPr>
            <p:ph idx="1"/>
          </p:nvPr>
        </p:nvSpPr>
        <p:spPr>
          <a:xfrm>
            <a:off x="214282" y="285728"/>
            <a:ext cx="4214842" cy="3857652"/>
          </a:xfrm>
        </p:spPr>
        <p:txBody>
          <a:bodyPr>
            <a:normAutofit fontScale="70000" lnSpcReduction="20000"/>
          </a:bodyPr>
          <a:lstStyle/>
          <a:p>
            <a:pPr>
              <a:buNone/>
            </a:pPr>
            <a:r>
              <a:rPr lang="ru-RU" dirty="0" smtClean="0"/>
              <a:t>             3. За </a:t>
            </a:r>
            <a:r>
              <a:rPr lang="ru-RU" dirty="0" err="1" smtClean="0"/>
              <a:t>кількістю</a:t>
            </a:r>
            <a:r>
              <a:rPr lang="ru-RU" dirty="0" smtClean="0"/>
              <a:t> </a:t>
            </a:r>
            <a:r>
              <a:rPr lang="ru-RU" dirty="0" err="1" smtClean="0"/>
              <a:t>дітей</a:t>
            </a:r>
            <a:r>
              <a:rPr lang="ru-RU" dirty="0" smtClean="0"/>
              <a:t>:</a:t>
            </a:r>
          </a:p>
          <a:p>
            <a:pPr>
              <a:buNone/>
            </a:pPr>
            <a:r>
              <a:rPr lang="ru-RU" dirty="0" smtClean="0"/>
              <a:t>• </a:t>
            </a:r>
            <a:r>
              <a:rPr lang="ru-RU" dirty="0" err="1" smtClean="0"/>
              <a:t>бездітні</a:t>
            </a:r>
            <a:r>
              <a:rPr lang="ru-RU" dirty="0" smtClean="0"/>
              <a:t>;</a:t>
            </a:r>
          </a:p>
          <a:p>
            <a:pPr>
              <a:buNone/>
            </a:pPr>
            <a:r>
              <a:rPr lang="ru-RU" dirty="0" smtClean="0"/>
              <a:t>• </a:t>
            </a:r>
            <a:r>
              <a:rPr lang="ru-RU" dirty="0" err="1" smtClean="0"/>
              <a:t>однодітні</a:t>
            </a:r>
            <a:r>
              <a:rPr lang="ru-RU" dirty="0" smtClean="0"/>
              <a:t>;</a:t>
            </a:r>
          </a:p>
          <a:p>
            <a:pPr>
              <a:buNone/>
            </a:pPr>
            <a:r>
              <a:rPr lang="ru-RU" dirty="0" smtClean="0"/>
              <a:t>• </a:t>
            </a:r>
            <a:r>
              <a:rPr lang="ru-RU" dirty="0" err="1" smtClean="0"/>
              <a:t>малодітні</a:t>
            </a:r>
            <a:r>
              <a:rPr lang="ru-RU" dirty="0" smtClean="0"/>
              <a:t> (</a:t>
            </a:r>
            <a:r>
              <a:rPr lang="ru-RU" dirty="0" err="1" smtClean="0"/>
              <a:t>дві</a:t>
            </a:r>
            <a:r>
              <a:rPr lang="ru-RU" dirty="0" smtClean="0"/>
              <a:t> </a:t>
            </a:r>
            <a:r>
              <a:rPr lang="ru-RU" dirty="0" err="1" smtClean="0"/>
              <a:t>дитини</a:t>
            </a:r>
            <a:r>
              <a:rPr lang="ru-RU" dirty="0" smtClean="0"/>
              <a:t>);</a:t>
            </a:r>
          </a:p>
          <a:p>
            <a:pPr>
              <a:buNone/>
            </a:pPr>
            <a:r>
              <a:rPr lang="ru-RU" dirty="0" smtClean="0"/>
              <a:t>• </a:t>
            </a:r>
            <a:r>
              <a:rPr lang="ru-RU" dirty="0" err="1" smtClean="0"/>
              <a:t>багатодітні</a:t>
            </a:r>
            <a:r>
              <a:rPr lang="ru-RU" dirty="0" smtClean="0"/>
              <a:t> (</a:t>
            </a:r>
            <a:r>
              <a:rPr lang="ru-RU" dirty="0" err="1" smtClean="0"/>
              <a:t>троє</a:t>
            </a:r>
            <a:r>
              <a:rPr lang="ru-RU" dirty="0" smtClean="0"/>
              <a:t> </a:t>
            </a:r>
            <a:r>
              <a:rPr lang="ru-RU" dirty="0" err="1" smtClean="0"/>
              <a:t>і</a:t>
            </a:r>
            <a:r>
              <a:rPr lang="ru-RU" dirty="0" smtClean="0"/>
              <a:t> </a:t>
            </a:r>
            <a:r>
              <a:rPr lang="ru-RU" dirty="0" err="1" smtClean="0"/>
              <a:t>більше</a:t>
            </a:r>
            <a:r>
              <a:rPr lang="ru-RU" dirty="0" smtClean="0"/>
              <a:t> </a:t>
            </a:r>
            <a:r>
              <a:rPr lang="ru-RU" dirty="0" err="1" smtClean="0"/>
              <a:t>дітей</a:t>
            </a:r>
            <a:r>
              <a:rPr lang="ru-RU" dirty="0" smtClean="0"/>
              <a:t>).</a:t>
            </a:r>
          </a:p>
          <a:p>
            <a:pPr>
              <a:buNone/>
            </a:pPr>
            <a:r>
              <a:rPr lang="ru-RU" dirty="0" smtClean="0"/>
              <a:t>             4. За </a:t>
            </a:r>
            <a:r>
              <a:rPr lang="ru-RU" dirty="0" err="1" smtClean="0"/>
              <a:t>тривалістю</a:t>
            </a:r>
            <a:r>
              <a:rPr lang="ru-RU" dirty="0" smtClean="0"/>
              <a:t>, </a:t>
            </a:r>
            <a:r>
              <a:rPr lang="ru-RU" dirty="0" err="1" smtClean="0"/>
              <a:t>віком</a:t>
            </a:r>
            <a:r>
              <a:rPr lang="ru-RU" dirty="0" smtClean="0"/>
              <a:t>:</a:t>
            </a:r>
          </a:p>
          <a:p>
            <a:pPr>
              <a:buNone/>
            </a:pPr>
            <a:r>
              <a:rPr lang="ru-RU" dirty="0" smtClean="0"/>
              <a:t>• </a:t>
            </a:r>
            <a:r>
              <a:rPr lang="ru-RU" dirty="0" err="1" smtClean="0"/>
              <a:t>сім'я</a:t>
            </a:r>
            <a:r>
              <a:rPr lang="ru-RU" dirty="0" smtClean="0"/>
              <a:t> </a:t>
            </a:r>
            <a:r>
              <a:rPr lang="ru-RU" dirty="0" err="1" smtClean="0"/>
              <a:t>молодіжна</a:t>
            </a:r>
            <a:r>
              <a:rPr lang="ru-RU" dirty="0" smtClean="0"/>
              <a:t> (</a:t>
            </a:r>
            <a:r>
              <a:rPr lang="ru-RU" dirty="0" err="1" smtClean="0"/>
              <a:t>тільки</a:t>
            </a:r>
            <a:r>
              <a:rPr lang="ru-RU" dirty="0" smtClean="0"/>
              <a:t> створилась, оформилась);</a:t>
            </a:r>
          </a:p>
          <a:p>
            <a:pPr>
              <a:buNone/>
            </a:pPr>
            <a:r>
              <a:rPr lang="ru-RU" dirty="0" smtClean="0"/>
              <a:t>• молода </a:t>
            </a:r>
            <a:r>
              <a:rPr lang="ru-RU" dirty="0" err="1" smtClean="0"/>
              <a:t>сім'я</a:t>
            </a:r>
            <a:r>
              <a:rPr lang="ru-RU" dirty="0" smtClean="0"/>
              <a:t> (</a:t>
            </a:r>
            <a:r>
              <a:rPr lang="ru-RU" dirty="0" err="1" smtClean="0"/>
              <a:t>сім'я</a:t>
            </a:r>
            <a:r>
              <a:rPr lang="ru-RU" dirty="0" smtClean="0"/>
              <a:t>, яка </a:t>
            </a:r>
            <a:r>
              <a:rPr lang="ru-RU" dirty="0" err="1" smtClean="0"/>
              <a:t>зустрілась</a:t>
            </a:r>
            <a:r>
              <a:rPr lang="ru-RU" dirty="0" smtClean="0"/>
              <a:t> </a:t>
            </a:r>
            <a:r>
              <a:rPr lang="ru-RU" dirty="0" err="1" smtClean="0"/>
              <a:t>з</a:t>
            </a:r>
            <a:r>
              <a:rPr lang="ru-RU" dirty="0" smtClean="0"/>
              <a:t> першими </a:t>
            </a:r>
            <a:r>
              <a:rPr lang="ru-RU" dirty="0" err="1" smtClean="0"/>
              <a:t>несподіваними</a:t>
            </a:r>
            <a:r>
              <a:rPr lang="ru-RU" dirty="0" smtClean="0"/>
              <a:t> для них </a:t>
            </a:r>
            <a:r>
              <a:rPr lang="ru-RU" dirty="0" err="1" smtClean="0"/>
              <a:t>перешкодами</a:t>
            </a:r>
            <a:r>
              <a:rPr lang="ru-RU" dirty="0" smtClean="0"/>
              <a:t>).</a:t>
            </a:r>
            <a:endParaRPr lang="ru-RU" dirty="0"/>
          </a:p>
        </p:txBody>
      </p:sp>
      <p:pic>
        <p:nvPicPr>
          <p:cNvPr id="18434" name="Picture 2" descr="http://life.pravda.com.ua/images/doc/4/3/43f33c5-300.jpg"/>
          <p:cNvPicPr>
            <a:picLocks noChangeAspect="1" noChangeArrowheads="1"/>
          </p:cNvPicPr>
          <p:nvPr/>
        </p:nvPicPr>
        <p:blipFill>
          <a:blip r:embed="rId3"/>
          <a:srcRect/>
          <a:stretch>
            <a:fillRect/>
          </a:stretch>
        </p:blipFill>
        <p:spPr bwMode="auto">
          <a:xfrm>
            <a:off x="4286248" y="285728"/>
            <a:ext cx="2857500" cy="1866901"/>
          </a:xfrm>
          <a:prstGeom prst="rect">
            <a:avLst/>
          </a:prstGeom>
          <a:noFill/>
        </p:spPr>
      </p:pic>
      <p:pic>
        <p:nvPicPr>
          <p:cNvPr id="1028" name="Picture 4" descr="http://school.xvatit.com/images/1/11/110130_rwZpXS.jpg"/>
          <p:cNvPicPr>
            <a:picLocks noChangeAspect="1" noChangeArrowheads="1"/>
          </p:cNvPicPr>
          <p:nvPr/>
        </p:nvPicPr>
        <p:blipFill>
          <a:blip r:embed="rId4"/>
          <a:srcRect/>
          <a:stretch>
            <a:fillRect/>
          </a:stretch>
        </p:blipFill>
        <p:spPr bwMode="auto">
          <a:xfrm>
            <a:off x="6215074" y="3857628"/>
            <a:ext cx="2571768" cy="2563605"/>
          </a:xfrm>
          <a:prstGeom prst="rect">
            <a:avLst/>
          </a:prstGeom>
          <a:noFill/>
        </p:spPr>
      </p:pic>
      <p:pic>
        <p:nvPicPr>
          <p:cNvPr id="1030" name="Picture 6" descr="http://cikavosti.com/wp-content/uploads/2014/01/uchenye-bezdetnye-pary-okazalis-samymi-schastlivymi_44541_0_resized.jpg"/>
          <p:cNvPicPr>
            <a:picLocks noChangeAspect="1" noChangeArrowheads="1"/>
          </p:cNvPicPr>
          <p:nvPr/>
        </p:nvPicPr>
        <p:blipFill>
          <a:blip r:embed="rId5"/>
          <a:srcRect/>
          <a:stretch>
            <a:fillRect/>
          </a:stretch>
        </p:blipFill>
        <p:spPr bwMode="auto">
          <a:xfrm>
            <a:off x="3643306" y="3786190"/>
            <a:ext cx="2636711" cy="1998041"/>
          </a:xfrm>
          <a:prstGeom prst="rect">
            <a:avLst/>
          </a:prstGeom>
          <a:noFill/>
        </p:spPr>
      </p:pic>
      <p:pic>
        <p:nvPicPr>
          <p:cNvPr id="1032" name="Picture 8" descr="http://www.mk.ru/upload/iblock_mk/475/56/e2/5f/DETAIL_PICTURE_576701.jpg"/>
          <p:cNvPicPr>
            <a:picLocks noChangeAspect="1" noChangeArrowheads="1"/>
          </p:cNvPicPr>
          <p:nvPr/>
        </p:nvPicPr>
        <p:blipFill>
          <a:blip r:embed="rId6"/>
          <a:srcRect/>
          <a:stretch>
            <a:fillRect/>
          </a:stretch>
        </p:blipFill>
        <p:spPr bwMode="auto">
          <a:xfrm>
            <a:off x="357158" y="4071942"/>
            <a:ext cx="3143272" cy="2355800"/>
          </a:xfrm>
          <a:prstGeom prst="rect">
            <a:avLst/>
          </a:prstGeom>
          <a:noFill/>
        </p:spPr>
      </p:pic>
      <p:pic>
        <p:nvPicPr>
          <p:cNvPr id="1026" name="Picture 2" descr="http://mamamiya.com.ua/sites/default/files/field/image/simya.jpg"/>
          <p:cNvPicPr>
            <a:picLocks noChangeAspect="1" noChangeArrowheads="1"/>
          </p:cNvPicPr>
          <p:nvPr/>
        </p:nvPicPr>
        <p:blipFill>
          <a:blip r:embed="rId7"/>
          <a:srcRect/>
          <a:stretch>
            <a:fillRect/>
          </a:stretch>
        </p:blipFill>
        <p:spPr bwMode="auto">
          <a:xfrm>
            <a:off x="6858016" y="2071678"/>
            <a:ext cx="2893239" cy="192882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t.fl.ru/users/kis_/upload/filePpxz0J.jpg"/>
          <p:cNvPicPr>
            <a:picLocks noChangeAspect="1" noChangeArrowheads="1"/>
          </p:cNvPicPr>
          <p:nvPr/>
        </p:nvPicPr>
        <p:blipFill>
          <a:blip r:embed="rId2"/>
          <a:srcRect/>
          <a:stretch>
            <a:fillRect/>
          </a:stretch>
        </p:blipFill>
        <p:spPr bwMode="auto">
          <a:xfrm>
            <a:off x="0" y="-1500222"/>
            <a:ext cx="10858544" cy="8483268"/>
          </a:xfrm>
          <a:prstGeom prst="rect">
            <a:avLst/>
          </a:prstGeom>
          <a:noFill/>
        </p:spPr>
      </p:pic>
      <p:sp>
        <p:nvSpPr>
          <p:cNvPr id="3" name="Содержимое 2"/>
          <p:cNvSpPr>
            <a:spLocks noGrp="1"/>
          </p:cNvSpPr>
          <p:nvPr>
            <p:ph idx="1"/>
          </p:nvPr>
        </p:nvSpPr>
        <p:spPr>
          <a:xfrm>
            <a:off x="500034" y="1142984"/>
            <a:ext cx="8643966" cy="5072098"/>
          </a:xfrm>
        </p:spPr>
        <p:txBody>
          <a:bodyPr>
            <a:normAutofit fontScale="77500" lnSpcReduction="20000"/>
          </a:bodyPr>
          <a:lstStyle/>
          <a:p>
            <a:pPr>
              <a:buNone/>
            </a:pPr>
            <a:r>
              <a:rPr lang="en-US" b="1" dirty="0" smtClean="0"/>
              <a:t> </a:t>
            </a:r>
            <a:r>
              <a:rPr lang="uk-UA" b="1" dirty="0" smtClean="0"/>
              <a:t>Витяг </a:t>
            </a:r>
            <a:r>
              <a:rPr lang="uk-UA" b="1" dirty="0" smtClean="0"/>
              <a:t>з Сімейного кодексу України</a:t>
            </a:r>
            <a:endParaRPr lang="en-US" dirty="0" smtClean="0"/>
          </a:p>
          <a:p>
            <a:pPr>
              <a:buNone/>
            </a:pPr>
            <a:r>
              <a:rPr lang="ru-RU" dirty="0" err="1" smtClean="0"/>
              <a:t>Стаття</a:t>
            </a:r>
            <a:r>
              <a:rPr lang="ru-RU" dirty="0" smtClean="0"/>
              <a:t> </a:t>
            </a:r>
            <a:r>
              <a:rPr lang="ru-RU" dirty="0" smtClean="0"/>
              <a:t>4. Право особи на </a:t>
            </a:r>
            <a:r>
              <a:rPr lang="ru-RU" dirty="0" err="1" smtClean="0"/>
              <a:t>сім'ю</a:t>
            </a:r>
            <a:endParaRPr lang="ru-RU" dirty="0" smtClean="0"/>
          </a:p>
          <a:p>
            <a:pPr>
              <a:buFont typeface="Wingdings" pitchFamily="2" charset="2"/>
              <a:buChar char="Ø"/>
            </a:pPr>
            <a:r>
              <a:rPr lang="ru-RU" dirty="0" smtClean="0"/>
              <a:t>1. Особа, яка </a:t>
            </a:r>
            <a:r>
              <a:rPr lang="ru-RU" dirty="0" err="1" smtClean="0"/>
              <a:t>досягла</a:t>
            </a:r>
            <a:r>
              <a:rPr lang="ru-RU" dirty="0" smtClean="0"/>
              <a:t> </a:t>
            </a:r>
            <a:r>
              <a:rPr lang="ru-RU" dirty="0" err="1" smtClean="0"/>
              <a:t>шлюбного</a:t>
            </a:r>
            <a:r>
              <a:rPr lang="ru-RU" dirty="0" smtClean="0"/>
              <a:t> </a:t>
            </a:r>
            <a:r>
              <a:rPr lang="ru-RU" dirty="0" err="1" smtClean="0"/>
              <a:t>віку</a:t>
            </a:r>
            <a:r>
              <a:rPr lang="ru-RU" dirty="0" smtClean="0"/>
              <a:t>, </a:t>
            </a:r>
            <a:r>
              <a:rPr lang="ru-RU" dirty="0" err="1" smtClean="0"/>
              <a:t>має</a:t>
            </a:r>
            <a:r>
              <a:rPr lang="ru-RU" dirty="0" smtClean="0"/>
              <a:t> право на </a:t>
            </a:r>
            <a:r>
              <a:rPr lang="ru-RU" dirty="0" err="1" smtClean="0"/>
              <a:t>створення</a:t>
            </a:r>
            <a:r>
              <a:rPr lang="ru-RU" dirty="0" smtClean="0"/>
              <a:t> </a:t>
            </a:r>
            <a:r>
              <a:rPr lang="ru-RU" dirty="0" err="1" smtClean="0"/>
              <a:t>сім'ї</a:t>
            </a:r>
            <a:r>
              <a:rPr lang="ru-RU" dirty="0" smtClean="0"/>
              <a:t>.</a:t>
            </a:r>
          </a:p>
          <a:p>
            <a:pPr>
              <a:buFont typeface="Wingdings" pitchFamily="2" charset="2"/>
              <a:buChar char="Ø"/>
            </a:pPr>
            <a:r>
              <a:rPr lang="ru-RU" dirty="0" smtClean="0"/>
              <a:t>У </a:t>
            </a:r>
            <a:r>
              <a:rPr lang="ru-RU" dirty="0" err="1" smtClean="0"/>
              <a:t>випадках</a:t>
            </a:r>
            <a:r>
              <a:rPr lang="ru-RU" dirty="0" smtClean="0"/>
              <a:t>, </a:t>
            </a:r>
            <a:r>
              <a:rPr lang="ru-RU" dirty="0" err="1" smtClean="0"/>
              <a:t>передбачених</a:t>
            </a:r>
            <a:r>
              <a:rPr lang="ru-RU" dirty="0" smtClean="0"/>
              <a:t> </a:t>
            </a:r>
            <a:r>
              <a:rPr lang="ru-RU" dirty="0" err="1" smtClean="0"/>
              <a:t>частиною</a:t>
            </a:r>
            <a:r>
              <a:rPr lang="ru-RU" dirty="0" smtClean="0"/>
              <a:t> другою </a:t>
            </a:r>
            <a:r>
              <a:rPr lang="ru-RU" dirty="0" err="1" smtClean="0"/>
              <a:t>статті</a:t>
            </a:r>
            <a:r>
              <a:rPr lang="ru-RU" dirty="0" smtClean="0"/>
              <a:t> 23 </a:t>
            </a:r>
            <a:r>
              <a:rPr lang="ru-RU" dirty="0" err="1" smtClean="0"/>
              <a:t>цього</a:t>
            </a:r>
            <a:r>
              <a:rPr lang="ru-RU" dirty="0" smtClean="0"/>
              <a:t> Кодексу, </a:t>
            </a:r>
            <a:r>
              <a:rPr lang="ru-RU" dirty="0" err="1" smtClean="0"/>
              <a:t>сім'ю</a:t>
            </a:r>
            <a:r>
              <a:rPr lang="ru-RU" dirty="0" smtClean="0"/>
              <a:t> </a:t>
            </a:r>
            <a:r>
              <a:rPr lang="ru-RU" dirty="0" err="1" smtClean="0"/>
              <a:t>може</a:t>
            </a:r>
            <a:r>
              <a:rPr lang="ru-RU" dirty="0" smtClean="0"/>
              <a:t> </a:t>
            </a:r>
            <a:r>
              <a:rPr lang="ru-RU" dirty="0" err="1" smtClean="0"/>
              <a:t>створити</a:t>
            </a:r>
            <a:r>
              <a:rPr lang="ru-RU" dirty="0" smtClean="0"/>
              <a:t> особа, яка не </a:t>
            </a:r>
            <a:r>
              <a:rPr lang="ru-RU" dirty="0" err="1" smtClean="0"/>
              <a:t>досягла</a:t>
            </a:r>
            <a:r>
              <a:rPr lang="ru-RU" dirty="0" smtClean="0"/>
              <a:t> </a:t>
            </a:r>
            <a:r>
              <a:rPr lang="ru-RU" dirty="0" err="1" smtClean="0"/>
              <a:t>шлюбного</a:t>
            </a:r>
            <a:r>
              <a:rPr lang="ru-RU" dirty="0" smtClean="0"/>
              <a:t> </a:t>
            </a:r>
            <a:r>
              <a:rPr lang="ru-RU" dirty="0" err="1" smtClean="0"/>
              <a:t>віку</a:t>
            </a:r>
            <a:r>
              <a:rPr lang="ru-RU" dirty="0" smtClean="0"/>
              <a:t>.</a:t>
            </a:r>
          </a:p>
          <a:p>
            <a:pPr>
              <a:buFont typeface="Wingdings" pitchFamily="2" charset="2"/>
              <a:buChar char="Ø"/>
            </a:pPr>
            <a:r>
              <a:rPr lang="ru-RU" dirty="0" smtClean="0"/>
              <a:t>2. </a:t>
            </a:r>
            <a:r>
              <a:rPr lang="ru-RU" dirty="0" err="1" smtClean="0"/>
              <a:t>Сім'ю</a:t>
            </a:r>
            <a:r>
              <a:rPr lang="ru-RU" dirty="0" smtClean="0"/>
              <a:t> </a:t>
            </a:r>
            <a:r>
              <a:rPr lang="ru-RU" dirty="0" err="1" smtClean="0"/>
              <a:t>може</a:t>
            </a:r>
            <a:r>
              <a:rPr lang="ru-RU" dirty="0" smtClean="0"/>
              <a:t> </a:t>
            </a:r>
            <a:r>
              <a:rPr lang="ru-RU" dirty="0" err="1" smtClean="0"/>
              <a:t>створити</a:t>
            </a:r>
            <a:r>
              <a:rPr lang="ru-RU" dirty="0" smtClean="0"/>
              <a:t> особа, яка народила </a:t>
            </a:r>
            <a:r>
              <a:rPr lang="ru-RU" dirty="0" err="1" smtClean="0"/>
              <a:t>дитину</a:t>
            </a:r>
            <a:r>
              <a:rPr lang="ru-RU" dirty="0" smtClean="0"/>
              <a:t>, </a:t>
            </a:r>
            <a:r>
              <a:rPr lang="ru-RU" dirty="0" err="1" smtClean="0"/>
              <a:t>незалежно</a:t>
            </a:r>
            <a:r>
              <a:rPr lang="ru-RU" dirty="0" smtClean="0"/>
              <a:t> </a:t>
            </a:r>
            <a:r>
              <a:rPr lang="ru-RU" dirty="0" err="1" smtClean="0"/>
              <a:t>від</a:t>
            </a:r>
            <a:r>
              <a:rPr lang="ru-RU" dirty="0" smtClean="0"/>
              <a:t> </a:t>
            </a:r>
            <a:r>
              <a:rPr lang="ru-RU" dirty="0" err="1" smtClean="0"/>
              <a:t>віку</a:t>
            </a:r>
            <a:r>
              <a:rPr lang="ru-RU" dirty="0" smtClean="0"/>
              <a:t>.</a:t>
            </a:r>
          </a:p>
          <a:p>
            <a:pPr>
              <a:buFont typeface="Wingdings" pitchFamily="2" charset="2"/>
              <a:buChar char="Ø"/>
            </a:pPr>
            <a:r>
              <a:rPr lang="ru-RU" dirty="0" smtClean="0"/>
              <a:t>3. </a:t>
            </a:r>
            <a:r>
              <a:rPr lang="ru-RU" dirty="0" err="1" smtClean="0"/>
              <a:t>Кожна</a:t>
            </a:r>
            <a:r>
              <a:rPr lang="ru-RU" dirty="0" smtClean="0"/>
              <a:t> особа </a:t>
            </a:r>
            <a:r>
              <a:rPr lang="ru-RU" dirty="0" err="1" smtClean="0"/>
              <a:t>має</a:t>
            </a:r>
            <a:r>
              <a:rPr lang="ru-RU" dirty="0" smtClean="0"/>
              <a:t> право на </a:t>
            </a:r>
            <a:r>
              <a:rPr lang="ru-RU" dirty="0" err="1" smtClean="0"/>
              <a:t>проживання</a:t>
            </a:r>
            <a:r>
              <a:rPr lang="ru-RU" dirty="0" smtClean="0"/>
              <a:t> в </a:t>
            </a:r>
            <a:r>
              <a:rPr lang="ru-RU" dirty="0" err="1" smtClean="0"/>
              <a:t>сім'ї</a:t>
            </a:r>
            <a:r>
              <a:rPr lang="ru-RU" dirty="0" smtClean="0"/>
              <a:t>.</a:t>
            </a:r>
          </a:p>
          <a:p>
            <a:pPr>
              <a:buFont typeface="Wingdings" pitchFamily="2" charset="2"/>
              <a:buChar char="Ø"/>
            </a:pPr>
            <a:r>
              <a:rPr lang="ru-RU" dirty="0" smtClean="0"/>
              <a:t>Особа </a:t>
            </a:r>
            <a:r>
              <a:rPr lang="ru-RU" dirty="0" err="1" smtClean="0"/>
              <a:t>може</a:t>
            </a:r>
            <a:r>
              <a:rPr lang="ru-RU" dirty="0" smtClean="0"/>
              <a:t> бути </a:t>
            </a:r>
            <a:r>
              <a:rPr lang="ru-RU" dirty="0" err="1" smtClean="0"/>
              <a:t>примусово</a:t>
            </a:r>
            <a:r>
              <a:rPr lang="ru-RU" dirty="0" smtClean="0"/>
              <a:t> </a:t>
            </a:r>
            <a:r>
              <a:rPr lang="ru-RU" dirty="0" err="1" smtClean="0"/>
              <a:t>ізольована</a:t>
            </a:r>
            <a:r>
              <a:rPr lang="ru-RU" dirty="0" smtClean="0"/>
              <a:t> </a:t>
            </a:r>
            <a:r>
              <a:rPr lang="ru-RU" dirty="0" err="1" smtClean="0"/>
              <a:t>від</a:t>
            </a:r>
            <a:r>
              <a:rPr lang="ru-RU" dirty="0" smtClean="0"/>
              <a:t> </a:t>
            </a:r>
            <a:r>
              <a:rPr lang="ru-RU" dirty="0" err="1" smtClean="0"/>
              <a:t>сім'ї</a:t>
            </a:r>
            <a:r>
              <a:rPr lang="ru-RU" dirty="0" smtClean="0"/>
              <a:t> </a:t>
            </a:r>
            <a:r>
              <a:rPr lang="ru-RU" dirty="0" err="1" smtClean="0"/>
              <a:t>лише</a:t>
            </a:r>
            <a:r>
              <a:rPr lang="ru-RU" dirty="0" smtClean="0"/>
              <a:t> у </a:t>
            </a:r>
            <a:r>
              <a:rPr lang="ru-RU" dirty="0" err="1" smtClean="0"/>
              <a:t>випадках</a:t>
            </a:r>
            <a:r>
              <a:rPr lang="ru-RU" dirty="0" smtClean="0"/>
              <a:t> </a:t>
            </a:r>
            <a:r>
              <a:rPr lang="ru-RU" dirty="0" err="1" smtClean="0"/>
              <a:t>і</a:t>
            </a:r>
            <a:r>
              <a:rPr lang="ru-RU" dirty="0" smtClean="0"/>
              <a:t> в порядку, </a:t>
            </a:r>
            <a:r>
              <a:rPr lang="ru-RU" dirty="0" err="1" smtClean="0"/>
              <a:t>встановлених</a:t>
            </a:r>
            <a:r>
              <a:rPr lang="ru-RU" dirty="0" smtClean="0"/>
              <a:t> законом.</a:t>
            </a:r>
          </a:p>
          <a:p>
            <a:pPr>
              <a:buFont typeface="Wingdings" pitchFamily="2" charset="2"/>
              <a:buChar char="Ø"/>
            </a:pPr>
            <a:r>
              <a:rPr lang="ru-RU" dirty="0" smtClean="0"/>
              <a:t>4. </a:t>
            </a:r>
            <a:r>
              <a:rPr lang="ru-RU" dirty="0" err="1" smtClean="0"/>
              <a:t>Кожна</a:t>
            </a:r>
            <a:r>
              <a:rPr lang="ru-RU" dirty="0" smtClean="0"/>
              <a:t> особа </a:t>
            </a:r>
            <a:r>
              <a:rPr lang="ru-RU" dirty="0" err="1" smtClean="0"/>
              <a:t>має</a:t>
            </a:r>
            <a:r>
              <a:rPr lang="ru-RU" dirty="0" smtClean="0"/>
              <a:t> право на </a:t>
            </a:r>
            <a:r>
              <a:rPr lang="ru-RU" dirty="0" err="1" smtClean="0"/>
              <a:t>повагу</a:t>
            </a:r>
            <a:r>
              <a:rPr lang="ru-RU" dirty="0" smtClean="0"/>
              <a:t> до </a:t>
            </a:r>
            <a:r>
              <a:rPr lang="ru-RU" dirty="0" err="1" smtClean="0"/>
              <a:t>свого</a:t>
            </a:r>
            <a:r>
              <a:rPr lang="ru-RU" dirty="0" smtClean="0"/>
              <a:t> </a:t>
            </a:r>
            <a:r>
              <a:rPr lang="ru-RU" dirty="0" err="1" smtClean="0"/>
              <a:t>сімейного</a:t>
            </a:r>
            <a:r>
              <a:rPr lang="ru-RU" dirty="0" smtClean="0"/>
              <a:t> </a:t>
            </a:r>
            <a:r>
              <a:rPr lang="ru-RU" dirty="0" err="1" smtClean="0"/>
              <a:t>життя</a:t>
            </a:r>
            <a:r>
              <a:rPr lang="ru-RU" dirty="0" smtClean="0"/>
              <a:t>.</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t.fl.ru/users/kis_/upload/filePpxz0J.jpg"/>
          <p:cNvPicPr>
            <a:picLocks noChangeAspect="1" noChangeArrowheads="1"/>
          </p:cNvPicPr>
          <p:nvPr/>
        </p:nvPicPr>
        <p:blipFill>
          <a:blip r:embed="rId2"/>
          <a:srcRect/>
          <a:stretch>
            <a:fillRect/>
          </a:stretch>
        </p:blipFill>
        <p:spPr bwMode="auto">
          <a:xfrm>
            <a:off x="0" y="-1500222"/>
            <a:ext cx="10858544" cy="8483268"/>
          </a:xfrm>
          <a:prstGeom prst="rect">
            <a:avLst/>
          </a:prstGeom>
          <a:noFill/>
        </p:spPr>
      </p:pic>
      <p:pic>
        <p:nvPicPr>
          <p:cNvPr id="21506" name="Picture 2" descr="http://www.nsad.ru/pic/500_kolgotky.jpg"/>
          <p:cNvPicPr>
            <a:picLocks noChangeAspect="1" noChangeArrowheads="1"/>
          </p:cNvPicPr>
          <p:nvPr/>
        </p:nvPicPr>
        <p:blipFill>
          <a:blip r:embed="rId3"/>
          <a:srcRect/>
          <a:stretch>
            <a:fillRect/>
          </a:stretch>
        </p:blipFill>
        <p:spPr bwMode="auto">
          <a:xfrm>
            <a:off x="0" y="3786190"/>
            <a:ext cx="4714876" cy="2143140"/>
          </a:xfrm>
          <a:prstGeom prst="rect">
            <a:avLst/>
          </a:prstGeom>
          <a:noFill/>
        </p:spPr>
      </p:pic>
      <p:sp>
        <p:nvSpPr>
          <p:cNvPr id="3" name="Содержимое 2"/>
          <p:cNvSpPr>
            <a:spLocks noGrp="1"/>
          </p:cNvSpPr>
          <p:nvPr>
            <p:ph idx="1"/>
          </p:nvPr>
        </p:nvSpPr>
        <p:spPr>
          <a:xfrm>
            <a:off x="571472" y="785794"/>
            <a:ext cx="8572528" cy="3071810"/>
          </a:xfrm>
        </p:spPr>
        <p:txBody>
          <a:bodyPr>
            <a:normAutofit lnSpcReduction="10000"/>
          </a:bodyPr>
          <a:lstStyle/>
          <a:p>
            <a:pPr>
              <a:buNone/>
            </a:pPr>
            <a:r>
              <a:rPr lang="en-US" sz="2200" dirty="0" smtClean="0"/>
              <a:t>      </a:t>
            </a:r>
            <a:r>
              <a:rPr lang="ru-RU" sz="2200" dirty="0" smtClean="0"/>
              <a:t>У </a:t>
            </a:r>
            <a:r>
              <a:rPr lang="ru-RU" sz="2200" dirty="0" err="1" smtClean="0"/>
              <a:t>середньому</a:t>
            </a:r>
            <a:r>
              <a:rPr lang="ru-RU" sz="2200" dirty="0" smtClean="0"/>
              <a:t> до 75-річного </a:t>
            </a:r>
            <a:r>
              <a:rPr lang="ru-RU" sz="2200" dirty="0" err="1" smtClean="0"/>
              <a:t>віку</a:t>
            </a:r>
            <a:r>
              <a:rPr lang="ru-RU" sz="2200" dirty="0" smtClean="0"/>
              <a:t> </a:t>
            </a:r>
            <a:r>
              <a:rPr lang="ru-RU" sz="2200" dirty="0" err="1" smtClean="0"/>
              <a:t>розпадаються</a:t>
            </a:r>
            <a:r>
              <a:rPr lang="ru-RU" sz="2200" dirty="0" smtClean="0"/>
              <a:t> </a:t>
            </a:r>
            <a:r>
              <a:rPr lang="ru-RU" sz="2200" dirty="0" err="1" smtClean="0"/>
              <a:t>всі</a:t>
            </a:r>
            <a:r>
              <a:rPr lang="ru-RU" sz="2200" dirty="0" smtClean="0"/>
              <a:t> </a:t>
            </a:r>
            <a:r>
              <a:rPr lang="ru-RU" sz="2200" dirty="0" err="1" smtClean="0"/>
              <a:t>шлюби</a:t>
            </a:r>
            <a:r>
              <a:rPr lang="ru-RU" sz="2200" dirty="0" smtClean="0"/>
              <a:t>. При </a:t>
            </a:r>
            <a:r>
              <a:rPr lang="ru-RU" sz="2200" dirty="0" err="1" smtClean="0"/>
              <a:t>цьому</a:t>
            </a:r>
            <a:r>
              <a:rPr lang="ru-RU" sz="2200" dirty="0" smtClean="0"/>
              <a:t> 23% - у </a:t>
            </a:r>
            <a:r>
              <a:rPr lang="ru-RU" sz="2200" dirty="0" err="1" smtClean="0"/>
              <a:t>результаті</a:t>
            </a:r>
            <a:r>
              <a:rPr lang="ru-RU" sz="2200" dirty="0" smtClean="0"/>
              <a:t> </a:t>
            </a:r>
            <a:r>
              <a:rPr lang="ru-RU" sz="2200" dirty="0" err="1" smtClean="0"/>
              <a:t>смерті</a:t>
            </a:r>
            <a:r>
              <a:rPr lang="ru-RU" sz="2200" dirty="0" smtClean="0"/>
              <a:t> </a:t>
            </a:r>
            <a:r>
              <a:rPr lang="ru-RU" sz="2200" dirty="0" err="1" smtClean="0"/>
              <a:t>дружини</a:t>
            </a:r>
            <a:r>
              <a:rPr lang="ru-RU" sz="2200" dirty="0" smtClean="0"/>
              <a:t>, 53% - </a:t>
            </a:r>
            <a:r>
              <a:rPr lang="ru-RU" sz="2200" dirty="0" err="1" smtClean="0"/>
              <a:t>смерті</a:t>
            </a:r>
            <a:r>
              <a:rPr lang="ru-RU" sz="2200" dirty="0" smtClean="0"/>
              <a:t> </a:t>
            </a:r>
            <a:r>
              <a:rPr lang="ru-RU" sz="2200" dirty="0" err="1" smtClean="0"/>
              <a:t>чоловіка</a:t>
            </a:r>
            <a:r>
              <a:rPr lang="ru-RU" sz="2200" dirty="0" smtClean="0"/>
              <a:t>, 24% </a:t>
            </a:r>
            <a:r>
              <a:rPr lang="ru-RU" sz="2200" dirty="0" err="1" smtClean="0"/>
              <a:t>розлучення</a:t>
            </a:r>
            <a:r>
              <a:rPr lang="ru-RU" sz="2200" dirty="0" smtClean="0"/>
              <a:t>.</a:t>
            </a:r>
            <a:endParaRPr lang="en-US" sz="2200" dirty="0" smtClean="0"/>
          </a:p>
          <a:p>
            <a:pPr>
              <a:buNone/>
            </a:pPr>
            <a:r>
              <a:rPr lang="en-US" sz="2200" dirty="0" smtClean="0"/>
              <a:t>        </a:t>
            </a:r>
            <a:r>
              <a:rPr lang="ru-RU" sz="2200" dirty="0" err="1" smtClean="0"/>
              <a:t>Зазначимо</a:t>
            </a:r>
            <a:r>
              <a:rPr lang="ru-RU" sz="2200" dirty="0" smtClean="0"/>
              <a:t>, </a:t>
            </a:r>
            <a:r>
              <a:rPr lang="ru-RU" sz="2200" dirty="0" err="1" smtClean="0"/>
              <a:t>що</a:t>
            </a:r>
            <a:r>
              <a:rPr lang="ru-RU" sz="2200" dirty="0" smtClean="0"/>
              <a:t> </a:t>
            </a:r>
            <a:r>
              <a:rPr lang="ru-RU" sz="2200" dirty="0" err="1" smtClean="0"/>
              <a:t>протягом</a:t>
            </a:r>
            <a:r>
              <a:rPr lang="ru-RU" sz="2200" dirty="0" smtClean="0"/>
              <a:t> </a:t>
            </a:r>
            <a:r>
              <a:rPr lang="ru-RU" sz="2200" dirty="0" err="1" smtClean="0"/>
              <a:t>багатьох</a:t>
            </a:r>
            <a:r>
              <a:rPr lang="ru-RU" sz="2200" dirty="0" smtClean="0"/>
              <a:t> </a:t>
            </a:r>
            <a:r>
              <a:rPr lang="ru-RU" sz="2200" dirty="0" err="1" smtClean="0"/>
              <a:t>років</a:t>
            </a:r>
            <a:r>
              <a:rPr lang="ru-RU" sz="2200" dirty="0" smtClean="0"/>
              <a:t> </a:t>
            </a:r>
            <a:r>
              <a:rPr lang="ru-RU" sz="2200" dirty="0" err="1" smtClean="0"/>
              <a:t>чітко</a:t>
            </a:r>
            <a:r>
              <a:rPr lang="ru-RU" sz="2200" dirty="0" smtClean="0"/>
              <a:t> </a:t>
            </a:r>
            <a:r>
              <a:rPr lang="ru-RU" sz="2200" dirty="0" err="1" smtClean="0"/>
              <a:t>визначаються</a:t>
            </a:r>
            <a:r>
              <a:rPr lang="ru-RU" sz="2200" dirty="0" smtClean="0"/>
              <a:t> </a:t>
            </a:r>
            <a:r>
              <a:rPr lang="ru-RU" sz="2200" dirty="0" err="1" smtClean="0"/>
              <a:t>шлюбостійкі</a:t>
            </a:r>
            <a:r>
              <a:rPr lang="ru-RU" sz="2200" dirty="0" smtClean="0"/>
              <a:t> </a:t>
            </a:r>
            <a:r>
              <a:rPr lang="ru-RU" sz="2200" dirty="0" err="1" smtClean="0"/>
              <a:t>й</a:t>
            </a:r>
            <a:r>
              <a:rPr lang="ru-RU" sz="2200" dirty="0" smtClean="0"/>
              <a:t> </a:t>
            </a:r>
            <a:r>
              <a:rPr lang="ru-RU" sz="2200" dirty="0" err="1" smtClean="0"/>
              <a:t>нешлюбостійкі</a:t>
            </a:r>
            <a:r>
              <a:rPr lang="ru-RU" sz="2200" dirty="0" smtClean="0"/>
              <a:t> </a:t>
            </a:r>
            <a:r>
              <a:rPr lang="ru-RU" sz="2200" dirty="0" err="1" smtClean="0"/>
              <a:t>регіони</a:t>
            </a:r>
            <a:r>
              <a:rPr lang="ru-RU" sz="2200" dirty="0" smtClean="0"/>
              <a:t> </a:t>
            </a:r>
            <a:r>
              <a:rPr lang="ru-RU" sz="2200" dirty="0" err="1" smtClean="0"/>
              <a:t>України</a:t>
            </a:r>
            <a:r>
              <a:rPr lang="ru-RU" sz="2200" dirty="0" smtClean="0"/>
              <a:t>. </a:t>
            </a:r>
            <a:r>
              <a:rPr lang="ru-RU" sz="2200" dirty="0" err="1" smtClean="0"/>
              <a:t>Наприклад</a:t>
            </a:r>
            <a:r>
              <a:rPr lang="ru-RU" sz="2200" dirty="0" smtClean="0"/>
              <a:t>, </a:t>
            </a:r>
            <a:r>
              <a:rPr lang="ru-RU" sz="2200" dirty="0" err="1" smtClean="0"/>
              <a:t>найміцніші</a:t>
            </a:r>
            <a:r>
              <a:rPr lang="ru-RU" sz="2200" dirty="0" smtClean="0"/>
              <a:t> </a:t>
            </a:r>
            <a:r>
              <a:rPr lang="ru-RU" sz="2200" dirty="0" err="1" smtClean="0"/>
              <a:t>сім'ї</a:t>
            </a:r>
            <a:r>
              <a:rPr lang="ru-RU" sz="2200" dirty="0" smtClean="0"/>
              <a:t> </a:t>
            </a:r>
            <a:r>
              <a:rPr lang="ru-RU" sz="2200" dirty="0" err="1" smtClean="0"/>
              <a:t>живуть</a:t>
            </a:r>
            <a:r>
              <a:rPr lang="ru-RU" sz="2200" dirty="0" smtClean="0"/>
              <a:t> у </a:t>
            </a:r>
            <a:r>
              <a:rPr lang="ru-RU" sz="2200" dirty="0" err="1" smtClean="0"/>
              <a:t>Закарпатській</a:t>
            </a:r>
            <a:r>
              <a:rPr lang="ru-RU" sz="2200" dirty="0" smtClean="0"/>
              <a:t>, </a:t>
            </a:r>
            <a:r>
              <a:rPr lang="ru-RU" sz="2200" dirty="0" err="1" smtClean="0"/>
              <a:t>Львівській</a:t>
            </a:r>
            <a:r>
              <a:rPr lang="ru-RU" sz="2200" dirty="0" smtClean="0"/>
              <a:t>, </a:t>
            </a:r>
            <a:r>
              <a:rPr lang="ru-RU" sz="2200" dirty="0" err="1" smtClean="0"/>
              <a:t>Волинській</a:t>
            </a:r>
            <a:r>
              <a:rPr lang="ru-RU" sz="2200" dirty="0" smtClean="0"/>
              <a:t> та </a:t>
            </a:r>
            <a:r>
              <a:rPr lang="ru-RU" sz="2200" dirty="0" err="1" smtClean="0"/>
              <a:t>Рівненській</a:t>
            </a:r>
            <a:r>
              <a:rPr lang="ru-RU" sz="2200" dirty="0" smtClean="0"/>
              <a:t> областях. </a:t>
            </a:r>
            <a:r>
              <a:rPr lang="ru-RU" sz="2200" dirty="0" err="1" smtClean="0"/>
              <a:t>Водночас</a:t>
            </a:r>
            <a:r>
              <a:rPr lang="ru-RU" sz="2200" dirty="0" smtClean="0"/>
              <a:t> у </a:t>
            </a:r>
            <a:r>
              <a:rPr lang="ru-RU" sz="2200" dirty="0" err="1" smtClean="0"/>
              <a:t>Черкаській</a:t>
            </a:r>
            <a:r>
              <a:rPr lang="ru-RU" sz="2200" dirty="0" smtClean="0"/>
              <a:t> </a:t>
            </a:r>
            <a:r>
              <a:rPr lang="ru-RU" sz="2200" dirty="0" err="1" smtClean="0"/>
              <a:t>області</a:t>
            </a:r>
            <a:r>
              <a:rPr lang="ru-RU" sz="2200" dirty="0" smtClean="0"/>
              <a:t> на один, </a:t>
            </a:r>
            <a:r>
              <a:rPr lang="ru-RU" sz="2200" dirty="0" err="1" smtClean="0"/>
              <a:t>шлюб</a:t>
            </a:r>
            <a:r>
              <a:rPr lang="ru-RU" sz="2200" dirty="0" smtClean="0"/>
              <a:t> </a:t>
            </a:r>
            <a:r>
              <a:rPr lang="ru-RU" sz="2200" dirty="0" err="1" smtClean="0"/>
              <a:t>припадає</a:t>
            </a:r>
            <a:r>
              <a:rPr lang="ru-RU" sz="2200" dirty="0" smtClean="0"/>
              <a:t> 1,2 </a:t>
            </a:r>
            <a:r>
              <a:rPr lang="ru-RU" sz="2200" dirty="0" err="1" smtClean="0"/>
              <a:t>розлучення</a:t>
            </a:r>
            <a:r>
              <a:rPr lang="ru-RU" sz="2200" dirty="0" smtClean="0"/>
              <a:t>, а в </a:t>
            </a:r>
            <a:r>
              <a:rPr lang="ru-RU" sz="2200" dirty="0" err="1" smtClean="0"/>
              <a:t>Луганській</a:t>
            </a:r>
            <a:r>
              <a:rPr lang="ru-RU" sz="2200" dirty="0" smtClean="0"/>
              <a:t> </a:t>
            </a:r>
            <a:r>
              <a:rPr lang="ru-RU" sz="2200" dirty="0" err="1" smtClean="0"/>
              <a:t>і</a:t>
            </a:r>
            <a:r>
              <a:rPr lang="ru-RU" sz="2200" dirty="0" smtClean="0"/>
              <a:t> </a:t>
            </a:r>
            <a:r>
              <a:rPr lang="ru-RU" sz="2200" dirty="0" err="1" smtClean="0"/>
              <a:t>Миколаївській</a:t>
            </a:r>
            <a:r>
              <a:rPr lang="ru-RU" sz="2200" dirty="0" smtClean="0"/>
              <a:t> областях вони </a:t>
            </a:r>
            <a:r>
              <a:rPr lang="ru-RU" sz="2200" dirty="0" err="1" smtClean="0"/>
              <a:t>становлять</a:t>
            </a:r>
            <a:r>
              <a:rPr lang="ru-RU" sz="2200" dirty="0" smtClean="0"/>
              <a:t> 56% </a:t>
            </a:r>
            <a:r>
              <a:rPr lang="ru-RU" sz="2200" dirty="0" err="1" smtClean="0"/>
              <a:t>від</a:t>
            </a:r>
            <a:r>
              <a:rPr lang="ru-RU" sz="2200" dirty="0" smtClean="0"/>
              <a:t> </a:t>
            </a:r>
            <a:r>
              <a:rPr lang="ru-RU" sz="2200" dirty="0" err="1" smtClean="0"/>
              <a:t>кількості</a:t>
            </a:r>
            <a:r>
              <a:rPr lang="ru-RU" sz="2200" dirty="0" smtClean="0"/>
              <a:t> </a:t>
            </a:r>
            <a:r>
              <a:rPr lang="ru-RU" sz="2200" dirty="0" err="1" smtClean="0"/>
              <a:t>шлюбів</a:t>
            </a:r>
            <a:r>
              <a:rPr lang="ru-RU" sz="2200" dirty="0" smtClean="0"/>
              <a:t>.</a:t>
            </a:r>
            <a:endParaRPr lang="ru-RU" sz="2200" dirty="0"/>
          </a:p>
        </p:txBody>
      </p:sp>
      <p:pic>
        <p:nvPicPr>
          <p:cNvPr id="6" name="Picture 2" descr="http://www.nsad.ru/pic/500_kolgotky.jpg"/>
          <p:cNvPicPr>
            <a:picLocks noChangeAspect="1" noChangeArrowheads="1"/>
          </p:cNvPicPr>
          <p:nvPr/>
        </p:nvPicPr>
        <p:blipFill>
          <a:blip r:embed="rId3"/>
          <a:srcRect/>
          <a:stretch>
            <a:fillRect/>
          </a:stretch>
        </p:blipFill>
        <p:spPr bwMode="auto">
          <a:xfrm>
            <a:off x="4584129" y="4214818"/>
            <a:ext cx="4774217" cy="214314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810</Words>
  <Application>Microsoft Office PowerPoint</Application>
  <PresentationFormat>Экран (4:3)</PresentationFormat>
  <Paragraphs>48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Шлюб та сім'я: поняття, сутність, типологія</vt:lpstr>
      <vt:lpstr>Що таке шлюб?</vt:lpstr>
      <vt:lpstr>Слайд 3</vt:lpstr>
      <vt:lpstr>Слайд 4</vt:lpstr>
      <vt:lpstr>Що таке сім’я?</vt:lpstr>
      <vt:lpstr>Слайд 6</vt:lpstr>
      <vt:lpstr>Слайд 7</vt:lpstr>
      <vt:lpstr>Слайд 8</vt:lpstr>
      <vt:lpstr>Слайд 9</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Сім’я</dc:title>
  <dc:creator>home</dc:creator>
  <cp:lastModifiedBy>home</cp:lastModifiedBy>
  <cp:revision>8</cp:revision>
  <dcterms:created xsi:type="dcterms:W3CDTF">2014-01-20T12:53:06Z</dcterms:created>
  <dcterms:modified xsi:type="dcterms:W3CDTF">2014-01-20T17:39:09Z</dcterms:modified>
</cp:coreProperties>
</file>