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Segoe Print" pitchFamily="2" charset="0"/>
              </a:rPr>
              <a:t>Мутации, </a:t>
            </a:r>
            <a:r>
              <a:rPr lang="ru-RU" i="1" dirty="0" err="1" smtClean="0">
                <a:solidFill>
                  <a:srgbClr val="FFC000"/>
                </a:solidFill>
                <a:latin typeface="Segoe Print" pitchFamily="2" charset="0"/>
              </a:rPr>
              <a:t>мутогены</a:t>
            </a:r>
            <a:r>
              <a:rPr lang="ru-RU" i="1" dirty="0" smtClean="0">
                <a:solidFill>
                  <a:srgbClr val="FFC000"/>
                </a:solidFill>
                <a:latin typeface="Segoe Print" pitchFamily="2" charset="0"/>
              </a:rPr>
              <a:t>, виды мутаций, причины мутаций, значение мутаций</a:t>
            </a:r>
            <a:endParaRPr lang="ru-RU" i="1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e6c1_0_a58f1_dec5785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501008"/>
            <a:ext cx="2869744" cy="274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Классификации мутаций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Существует несколько классификаций мутаций по различным критериям. Мёллер предложил делить мутации по характеру изменения функционирования гена на </a:t>
            </a:r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гипоморфные</a:t>
            </a:r>
            <a:r>
              <a:rPr lang="ru-RU" dirty="0" smtClean="0">
                <a:latin typeface="Segoe Print" pitchFamily="2" charset="0"/>
              </a:rPr>
              <a:t> (измененные аллели действуют в том же направлении, что и аллели дикого типа; синтезируется лишь меньше белкового продукта), </a:t>
            </a:r>
            <a:r>
              <a:rPr lang="ru-RU" b="1" dirty="0" smtClean="0">
                <a:latin typeface="Segoe Print" pitchFamily="2" charset="0"/>
              </a:rPr>
              <a:t>аморфные</a:t>
            </a:r>
            <a:r>
              <a:rPr lang="ru-RU" dirty="0" smtClean="0">
                <a:latin typeface="Segoe Print" pitchFamily="2" charset="0"/>
              </a:rPr>
              <a:t> (мутация выглядит, как полная потеря функции гена, например, мутация </a:t>
            </a:r>
            <a:r>
              <a:rPr lang="ru-RU" i="1" dirty="0" err="1" smtClean="0">
                <a:latin typeface="Segoe Print" pitchFamily="2" charset="0"/>
              </a:rPr>
              <a:t>white</a:t>
            </a:r>
            <a:r>
              <a:rPr lang="ru-RU" dirty="0" smtClean="0">
                <a:latin typeface="Segoe Print" pitchFamily="2" charset="0"/>
              </a:rPr>
              <a:t> у Drosophila), </a:t>
            </a:r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антиморфные</a:t>
            </a:r>
            <a:r>
              <a:rPr lang="ru-RU" dirty="0" smtClean="0">
                <a:latin typeface="Segoe Print" pitchFamily="2" charset="0"/>
              </a:rPr>
              <a:t> (мутантный признак изменяется, например, окраска зерна кукурузы меняется с пурпурной на бурую) и </a:t>
            </a:r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неоморфные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</a:p>
          <a:p>
            <a:r>
              <a:rPr lang="ru-RU" dirty="0" smtClean="0">
                <a:latin typeface="Segoe Print" pitchFamily="2" charset="0"/>
              </a:rPr>
              <a:t>В современной учебной литературе используется и более формальная классификация, основанная на характере изменения структуры отдельных генов, хромосом и генома в целом. В рамках этой классификации различают следующие виды мутаций: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  геномные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  хромосомные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  генные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60648"/>
            <a:ext cx="9145016" cy="43204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Геномные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:</a:t>
            </a:r>
            <a:r>
              <a:rPr lang="ru-RU" dirty="0" smtClean="0">
                <a:latin typeface="Segoe Print" pitchFamily="2" charset="0"/>
              </a:rPr>
              <a:t> — полиплоидизация (образование организмов или клеток, геном которых представлен более чем двумя (3n, 4n, 6n и т. д.) наборами хромосом) и анеуплоидия (</a:t>
            </a:r>
            <a:r>
              <a:rPr lang="ru-RU" dirty="0" err="1" smtClean="0">
                <a:latin typeface="Segoe Print" pitchFamily="2" charset="0"/>
              </a:rPr>
              <a:t>гетероплоидия</a:t>
            </a:r>
            <a:r>
              <a:rPr lang="ru-RU" dirty="0" smtClean="0">
                <a:latin typeface="Segoe Print" pitchFamily="2" charset="0"/>
              </a:rPr>
              <a:t>) — изменение числа хромосом, не кратное гаплоидному набору (см. </a:t>
            </a:r>
            <a:r>
              <a:rPr lang="ru-RU" dirty="0" err="1" smtClean="0">
                <a:latin typeface="Segoe Print" pitchFamily="2" charset="0"/>
              </a:rPr>
              <a:t>Инге-Вечтомов</a:t>
            </a:r>
            <a:r>
              <a:rPr lang="ru-RU" dirty="0" smtClean="0">
                <a:latin typeface="Segoe Print" pitchFamily="2" charset="0"/>
              </a:rPr>
              <a:t>, 1989). В зависимости от происхождения хромосомных наборов среди </a:t>
            </a:r>
            <a:r>
              <a:rPr lang="ru-RU" dirty="0" err="1" smtClean="0">
                <a:latin typeface="Segoe Print" pitchFamily="2" charset="0"/>
              </a:rPr>
              <a:t>полиплоидов</a:t>
            </a:r>
            <a:r>
              <a:rPr lang="ru-RU" dirty="0" smtClean="0">
                <a:latin typeface="Segoe Print" pitchFamily="2" charset="0"/>
              </a:rPr>
              <a:t> различают </a:t>
            </a:r>
            <a:r>
              <a:rPr lang="ru-RU" dirty="0" err="1" smtClean="0">
                <a:latin typeface="Segoe Print" pitchFamily="2" charset="0"/>
              </a:rPr>
              <a:t>аллополиплоидов</a:t>
            </a:r>
            <a:r>
              <a:rPr lang="ru-RU" dirty="0" smtClean="0">
                <a:latin typeface="Segoe Print" pitchFamily="2" charset="0"/>
              </a:rPr>
              <a:t>, у которых имеются наборы хромосом, полученные при гибридизации от разных видов, и </a:t>
            </a:r>
            <a:r>
              <a:rPr lang="ru-RU" dirty="0" err="1" smtClean="0">
                <a:latin typeface="Segoe Print" pitchFamily="2" charset="0"/>
              </a:rPr>
              <a:t>аутополиплоидов</a:t>
            </a:r>
            <a:r>
              <a:rPr lang="ru-RU" dirty="0" smtClean="0">
                <a:latin typeface="Segoe Print" pitchFamily="2" charset="0"/>
              </a:rPr>
              <a:t>, у которых происходит увеличение числа наборов хромосом собственного генома, кратное </a:t>
            </a:r>
            <a:r>
              <a:rPr lang="ru-RU" dirty="0" err="1" smtClean="0">
                <a:latin typeface="Segoe Print" pitchFamily="2" charset="0"/>
              </a:rPr>
              <a:t>n</a:t>
            </a:r>
            <a:r>
              <a:rPr lang="ru-RU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1247211230_dn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221088"/>
            <a:ext cx="36957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6192688" cy="65527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При 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хромосомных мутациях</a:t>
            </a:r>
            <a:r>
              <a:rPr lang="ru-RU" dirty="0" smtClean="0">
                <a:latin typeface="Segoe Print" pitchFamily="2" charset="0"/>
              </a:rPr>
              <a:t> происходят крупные перестройки структуры отдельных хромосом. В этом случае наблюдаются потеря (делеция) или удвоение части (дупликация) генетического материала одной или нескольких хромосом, изменение ориентации сегментов хромосом в отдельных хромосомах (инверсия), а также перенос части генетического материала с одной хромосомы на другую (транслокация) (крайний случай — объединение целых хромосом, т. н. Робертсоновская транслокация, которая является переходным вариантом от хромосомной мутации к геномной).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chromos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56792"/>
            <a:ext cx="2543175" cy="348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На 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генном</a:t>
            </a:r>
            <a:r>
              <a:rPr lang="ru-RU" dirty="0" smtClean="0">
                <a:latin typeface="Segoe Print" pitchFamily="2" charset="0"/>
              </a:rPr>
              <a:t> уровне изменения первичной структуры ДНК генов под действием мутаций менее значительны, чем при хромосомных мутациях, однако генные мутации встречаются более часто. В результате генных мутаций происходят замены, </a:t>
            </a:r>
            <a:r>
              <a:rPr lang="ru-RU" dirty="0" err="1" smtClean="0">
                <a:latin typeface="Segoe Print" pitchFamily="2" charset="0"/>
              </a:rPr>
              <a:t>делеции</a:t>
            </a:r>
            <a:r>
              <a:rPr lang="ru-RU" dirty="0" smtClean="0">
                <a:latin typeface="Segoe Print" pitchFamily="2" charset="0"/>
              </a:rPr>
              <a:t> и вставки одного или нескольких нуклеотидов, </a:t>
            </a:r>
            <a:r>
              <a:rPr lang="ru-RU" dirty="0" err="1" smtClean="0">
                <a:latin typeface="Segoe Print" pitchFamily="2" charset="0"/>
              </a:rPr>
              <a:t>транслокации</a:t>
            </a:r>
            <a:r>
              <a:rPr lang="ru-RU" dirty="0" smtClean="0">
                <a:latin typeface="Segoe Print" pitchFamily="2" charset="0"/>
              </a:rPr>
              <a:t>, дупликации и инверсии различных частей гена. В том случае, когда под действием мутации изменяется лишь один нуклеотид, говорят о точечных мутациях.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Рисунок 3" descr="f_4012571911349695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581128"/>
            <a:ext cx="3534916" cy="198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Точечная мутация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6588224" cy="558924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Точечная мутация, или единственная замена оснований, — тип мутации в ДНК или РНК, для которой характерна замена одного азотистого основания другим. Термин также применяется и в отношении парных замен нуклеотидов. Термин точечная мутация включает так же </a:t>
            </a:r>
            <a:r>
              <a:rPr lang="ru-RU" dirty="0" err="1" smtClean="0">
                <a:latin typeface="Segoe Print" pitchFamily="2" charset="0"/>
              </a:rPr>
              <a:t>инсерции</a:t>
            </a:r>
            <a:r>
              <a:rPr lang="ru-RU" dirty="0" smtClean="0">
                <a:latin typeface="Segoe Print" pitchFamily="2" charset="0"/>
              </a:rPr>
              <a:t> и </a:t>
            </a:r>
            <a:r>
              <a:rPr lang="ru-RU" dirty="0" err="1" smtClean="0">
                <a:latin typeface="Segoe Print" pitchFamily="2" charset="0"/>
              </a:rPr>
              <a:t>делеции</a:t>
            </a:r>
            <a:r>
              <a:rPr lang="ru-RU" dirty="0" smtClean="0">
                <a:latin typeface="Segoe Print" pitchFamily="2" charset="0"/>
              </a:rPr>
              <a:t> одного или нескольких нуклеотидов. Выделяют несколько типов точечных мутаций.</a:t>
            </a:r>
          </a:p>
          <a:p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Точечные мутации замены оснований. </a:t>
            </a:r>
            <a:r>
              <a:rPr lang="ru-RU" dirty="0" smtClean="0">
                <a:latin typeface="Segoe Print" pitchFamily="2" charset="0"/>
              </a:rPr>
              <a:t>Поскольку в состав ДНК входят азотистые основания только двух типов — пурины и пиримидины, все точечные мутации с заменой оснований разделяют на два класса: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транзиции</a:t>
            </a:r>
            <a:r>
              <a:rPr lang="ru-RU" dirty="0" smtClean="0">
                <a:latin typeface="Segoe Print" pitchFamily="2" charset="0"/>
              </a:rPr>
              <a:t> и </a:t>
            </a:r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трансверсии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Транзиция</a:t>
            </a:r>
            <a:r>
              <a:rPr lang="ru-RU" dirty="0" smtClean="0">
                <a:latin typeface="Segoe Print" pitchFamily="2" charset="0"/>
              </a:rPr>
              <a:t> — это мутация замены оснований, когда одно пуриновое основание замещается на другое пуриновое основание (</a:t>
            </a:r>
            <a:r>
              <a:rPr lang="ru-RU" dirty="0" err="1" smtClean="0">
                <a:latin typeface="Segoe Print" pitchFamily="2" charset="0"/>
              </a:rPr>
              <a:t>аденин</a:t>
            </a:r>
            <a:r>
              <a:rPr lang="ru-RU" dirty="0" smtClean="0">
                <a:latin typeface="Segoe Print" pitchFamily="2" charset="0"/>
              </a:rPr>
              <a:t> на гуанин или наоборот), либо пиримидиновое основание на другое пиримидиновое основание (</a:t>
            </a:r>
            <a:r>
              <a:rPr lang="ru-RU" dirty="0" err="1" smtClean="0">
                <a:latin typeface="Segoe Print" pitchFamily="2" charset="0"/>
              </a:rPr>
              <a:t>тимин</a:t>
            </a:r>
            <a:r>
              <a:rPr lang="ru-RU" dirty="0" smtClean="0">
                <a:latin typeface="Segoe Print" pitchFamily="2" charset="0"/>
              </a:rPr>
              <a:t> на </a:t>
            </a:r>
            <a:r>
              <a:rPr lang="ru-RU" dirty="0" err="1" smtClean="0">
                <a:latin typeface="Segoe Print" pitchFamily="2" charset="0"/>
              </a:rPr>
              <a:t>цитозин</a:t>
            </a:r>
            <a:r>
              <a:rPr lang="ru-RU" dirty="0" smtClean="0">
                <a:latin typeface="Segoe Print" pitchFamily="2" charset="0"/>
              </a:rPr>
              <a:t> или наоборот. </a:t>
            </a:r>
            <a:r>
              <a:rPr lang="ru-RU" dirty="0" err="1" smtClean="0">
                <a:latin typeface="Segoe Print" pitchFamily="2" charset="0"/>
              </a:rPr>
              <a:t>Трансверсия</a:t>
            </a:r>
            <a:r>
              <a:rPr lang="ru-RU" dirty="0" smtClean="0">
                <a:latin typeface="Segoe Print" pitchFamily="2" charset="0"/>
              </a:rPr>
              <a:t> — это мутация замены оснований, когда одно пуриновое основание замещается на пиримидиновое основание или наоборот). </a:t>
            </a:r>
            <a:r>
              <a:rPr lang="ru-RU" dirty="0" err="1" smtClean="0">
                <a:latin typeface="Segoe Print" pitchFamily="2" charset="0"/>
              </a:rPr>
              <a:t>Транзиции</a:t>
            </a:r>
            <a:r>
              <a:rPr lang="ru-RU" dirty="0" smtClean="0">
                <a:latin typeface="Segoe Print" pitchFamily="2" charset="0"/>
              </a:rPr>
              <a:t> происходят чаще, чем </a:t>
            </a:r>
            <a:r>
              <a:rPr lang="ru-RU" dirty="0" err="1" smtClean="0">
                <a:latin typeface="Segoe Print" pitchFamily="2" charset="0"/>
              </a:rPr>
              <a:t>трансверсии</a:t>
            </a:r>
            <a:r>
              <a:rPr lang="ru-RU" dirty="0" smtClean="0">
                <a:latin typeface="Segoe Print" pitchFamily="2" charset="0"/>
              </a:rPr>
              <a:t>.</a:t>
            </a:r>
          </a:p>
          <a:p>
            <a:r>
              <a:rPr lang="ru-RU" dirty="0" smtClean="0">
                <a:latin typeface="Segoe Print" pitchFamily="2" charset="0"/>
              </a:rPr>
              <a:t>Точечные мутации сдвига рамки чтения. Они делятся на </a:t>
            </a:r>
            <a:r>
              <a:rPr lang="ru-RU" dirty="0" err="1" smtClean="0">
                <a:latin typeface="Segoe Print" pitchFamily="2" charset="0"/>
              </a:rPr>
              <a:t>делеции</a:t>
            </a:r>
            <a:r>
              <a:rPr lang="ru-RU" dirty="0" smtClean="0">
                <a:latin typeface="Segoe Print" pitchFamily="2" charset="0"/>
              </a:rPr>
              <a:t> и </a:t>
            </a:r>
            <a:r>
              <a:rPr lang="ru-RU" dirty="0" err="1" smtClean="0">
                <a:latin typeface="Segoe Print" pitchFamily="2" charset="0"/>
              </a:rPr>
              <a:t>инсерции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Делеции</a:t>
            </a:r>
            <a:r>
              <a:rPr lang="ru-RU" dirty="0" smtClean="0">
                <a:latin typeface="Segoe Print" pitchFamily="2" charset="0"/>
              </a:rPr>
              <a:t> — это мутация сдвига рамки чтения, когда в молекуле ДНК выпадает один или несколько нуклеотидов. </a:t>
            </a:r>
            <a:r>
              <a:rPr lang="ru-RU" dirty="0" err="1" smtClean="0">
                <a:latin typeface="Segoe Print" pitchFamily="2" charset="0"/>
              </a:rPr>
              <a:t>Инсерция</a:t>
            </a:r>
            <a:r>
              <a:rPr lang="ru-RU" dirty="0" smtClean="0">
                <a:latin typeface="Segoe Print" pitchFamily="2" charset="0"/>
              </a:rPr>
              <a:t> — это мутация сдвига рамки чтения, когда в молекулу ДНК встраивается один или несколько нуклеотидов.</a:t>
            </a:r>
          </a:p>
          <a:p>
            <a:endParaRPr lang="ru-RU" dirty="0"/>
          </a:p>
        </p:txBody>
      </p:sp>
      <p:pic>
        <p:nvPicPr>
          <p:cNvPr id="4" name="Рисунок 3" descr="20092707152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212976"/>
            <a:ext cx="2286000" cy="163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Встречаются также сложные мутации. Это такие изменения ДНК, когда один её участок заменяется участком другой длины и другого нуклеотидного </a:t>
            </a:r>
            <a:r>
              <a:rPr lang="ru-RU" dirty="0" smtClean="0">
                <a:latin typeface="Segoe Print" pitchFamily="2" charset="0"/>
              </a:rPr>
              <a:t>состава.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Точечные мутации могут появляться напротив таких повреждений молекулы ДНК, которые способны останавливать синтез ДНК. Например, напротив </a:t>
            </a:r>
            <a:r>
              <a:rPr lang="ru-RU" dirty="0" err="1" smtClean="0">
                <a:latin typeface="Segoe Print" pitchFamily="2" charset="0"/>
              </a:rPr>
              <a:t>циклобутановых</a:t>
            </a:r>
            <a:r>
              <a:rPr lang="ru-RU" dirty="0" smtClean="0">
                <a:latin typeface="Segoe Print" pitchFamily="2" charset="0"/>
              </a:rPr>
              <a:t> пиримидиновых </a:t>
            </a:r>
            <a:r>
              <a:rPr lang="ru-RU" dirty="0" err="1" smtClean="0">
                <a:latin typeface="Segoe Print" pitchFamily="2" charset="0"/>
              </a:rPr>
              <a:t>димеров</a:t>
            </a:r>
            <a:r>
              <a:rPr lang="ru-RU" dirty="0" smtClean="0">
                <a:latin typeface="Segoe Print" pitchFamily="2" charset="0"/>
              </a:rPr>
              <a:t>. Такие мутации называются мишенными мутациями (от слова «мишень</a:t>
            </a:r>
            <a:r>
              <a:rPr lang="ru-RU" dirty="0" smtClean="0">
                <a:latin typeface="Segoe Print" pitchFamily="2" charset="0"/>
              </a:rPr>
              <a:t>»). </a:t>
            </a:r>
            <a:r>
              <a:rPr lang="ru-RU" dirty="0" err="1" smtClean="0">
                <a:latin typeface="Segoe Print" pitchFamily="2" charset="0"/>
              </a:rPr>
              <a:t>Циклобутановые</a:t>
            </a:r>
            <a:r>
              <a:rPr lang="ru-RU" dirty="0" smtClean="0">
                <a:latin typeface="Segoe Print" pitchFamily="2" charset="0"/>
              </a:rPr>
              <a:t> пиримидиновые </a:t>
            </a:r>
            <a:r>
              <a:rPr lang="ru-RU" dirty="0" err="1" smtClean="0">
                <a:latin typeface="Segoe Print" pitchFamily="2" charset="0"/>
              </a:rPr>
              <a:t>димеры</a:t>
            </a:r>
            <a:r>
              <a:rPr lang="ru-RU" dirty="0" smtClean="0">
                <a:latin typeface="Segoe Print" pitchFamily="2" charset="0"/>
              </a:rPr>
              <a:t> вызывают как мишенные мутации замены оснований 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smtClean="0">
                <a:latin typeface="Segoe Print" pitchFamily="2" charset="0"/>
              </a:rPr>
              <a:t>так и мишенные мутации сдвига </a:t>
            </a:r>
            <a:r>
              <a:rPr lang="ru-RU" dirty="0" smtClean="0">
                <a:latin typeface="Segoe Print" pitchFamily="2" charset="0"/>
              </a:rPr>
              <a:t>рамки.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Иногда точечные мутации образуются на, так называемых, неповрежденных участках ДНК, часто в небольшой окрестности от </a:t>
            </a:r>
            <a:r>
              <a:rPr lang="ru-RU" dirty="0" err="1" smtClean="0">
                <a:latin typeface="Segoe Print" pitchFamily="2" charset="0"/>
              </a:rPr>
              <a:t>фотодимеров</a:t>
            </a:r>
            <a:r>
              <a:rPr lang="ru-RU" dirty="0" smtClean="0">
                <a:latin typeface="Segoe Print" pitchFamily="2" charset="0"/>
              </a:rPr>
              <a:t>. Такие мутации называются </a:t>
            </a:r>
            <a:r>
              <a:rPr lang="ru-RU" dirty="0" err="1" smtClean="0">
                <a:latin typeface="Segoe Print" pitchFamily="2" charset="0"/>
              </a:rPr>
              <a:t>немишенными</a:t>
            </a:r>
            <a:r>
              <a:rPr lang="ru-RU" dirty="0" smtClean="0">
                <a:latin typeface="Segoe Print" pitchFamily="2" charset="0"/>
              </a:rPr>
              <a:t> мутациями замены оснований или </a:t>
            </a:r>
            <a:r>
              <a:rPr lang="ru-RU" dirty="0" err="1" smtClean="0">
                <a:latin typeface="Segoe Print" pitchFamily="2" charset="0"/>
              </a:rPr>
              <a:t>немишенными</a:t>
            </a:r>
            <a:r>
              <a:rPr lang="ru-RU" dirty="0" smtClean="0">
                <a:latin typeface="Segoe Print" pitchFamily="2" charset="0"/>
              </a:rPr>
              <a:t> мутациями сдвига </a:t>
            </a:r>
            <a:r>
              <a:rPr lang="ru-RU" dirty="0" smtClean="0">
                <a:latin typeface="Segoe Print" pitchFamily="2" charset="0"/>
              </a:rPr>
              <a:t>рамки</a:t>
            </a:r>
            <a:r>
              <a:rPr lang="ru-RU" baseline="30000" dirty="0" smtClean="0">
                <a:latin typeface="Segoe Print" pitchFamily="2" charset="0"/>
              </a:rPr>
              <a:t>.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Точечные мутации образуются не всегда сразу же после воздействия мутагена. Иногда они появляются после десятков циклов </a:t>
            </a:r>
            <a:r>
              <a:rPr lang="ru-RU" dirty="0" err="1" smtClean="0">
                <a:latin typeface="Segoe Print" pitchFamily="2" charset="0"/>
              </a:rPr>
              <a:t>репликаций</a:t>
            </a:r>
            <a:r>
              <a:rPr lang="ru-RU" dirty="0" smtClean="0">
                <a:latin typeface="Segoe Print" pitchFamily="2" charset="0"/>
              </a:rPr>
              <a:t>. Это явление носит название задерживающихся </a:t>
            </a:r>
            <a:r>
              <a:rPr lang="ru-RU" dirty="0" smtClean="0">
                <a:latin typeface="Segoe Print" pitchFamily="2" charset="0"/>
              </a:rPr>
              <a:t>мутаций. </a:t>
            </a:r>
            <a:r>
              <a:rPr lang="ru-RU" dirty="0" smtClean="0">
                <a:latin typeface="Segoe Print" pitchFamily="2" charset="0"/>
              </a:rPr>
              <a:t>При нестабильности генома, главной причине образования злокачественных опухолей, резко возрастает количество </a:t>
            </a:r>
            <a:r>
              <a:rPr lang="ru-RU" dirty="0" err="1" smtClean="0">
                <a:latin typeface="Segoe Print" pitchFamily="2" charset="0"/>
              </a:rPr>
              <a:t>немишенных</a:t>
            </a:r>
            <a:r>
              <a:rPr lang="ru-RU" dirty="0" smtClean="0">
                <a:latin typeface="Segoe Print" pitchFamily="2" charset="0"/>
              </a:rPr>
              <a:t> и задерживающихся </a:t>
            </a:r>
            <a:r>
              <a:rPr lang="ru-RU" dirty="0" smtClean="0">
                <a:latin typeface="Segoe Print" pitchFamily="2" charset="0"/>
              </a:rPr>
              <a:t>мутаций.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Возможны четыре 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генетических последствия </a:t>
            </a:r>
            <a:r>
              <a:rPr lang="ru-RU" dirty="0" err="1" smtClean="0">
                <a:latin typeface="Segoe Print" pitchFamily="2" charset="0"/>
              </a:rPr>
              <a:t>точковых</a:t>
            </a:r>
            <a:r>
              <a:rPr lang="ru-RU" dirty="0" smtClean="0">
                <a:latin typeface="Segoe Print" pitchFamily="2" charset="0"/>
              </a:rPr>
              <a:t> мутаций: 1) сохранение смысла кодона из-за вырожденности генетического кода (синонимическая замена нуклеотида), 2) изменение смысла кодона, приводящее к замене аминокислоты в соответствующем месте полипептидной цепи (</a:t>
            </a:r>
            <a:r>
              <a:rPr lang="ru-RU" dirty="0" err="1" smtClean="0">
                <a:latin typeface="Segoe Print" pitchFamily="2" charset="0"/>
              </a:rPr>
              <a:t>миссенс-мутация</a:t>
            </a:r>
            <a:r>
              <a:rPr lang="ru-RU" dirty="0" smtClean="0">
                <a:latin typeface="Segoe Print" pitchFamily="2" charset="0"/>
              </a:rPr>
              <a:t>), 3) образование бессмысленного кодона с преждевременной </a:t>
            </a:r>
            <a:r>
              <a:rPr lang="ru-RU" dirty="0" err="1" smtClean="0">
                <a:latin typeface="Segoe Print" pitchFamily="2" charset="0"/>
              </a:rPr>
              <a:t>терминацией</a:t>
            </a:r>
            <a:r>
              <a:rPr lang="ru-RU" dirty="0" smtClean="0">
                <a:latin typeface="Segoe Print" pitchFamily="2" charset="0"/>
              </a:rPr>
              <a:t> (нонсенс-мутация). В генетическом коде имеются три бессмысленных кодона: </a:t>
            </a:r>
            <a:r>
              <a:rPr lang="ru-RU" dirty="0" err="1" smtClean="0">
                <a:latin typeface="Segoe Print" pitchFamily="2" charset="0"/>
              </a:rPr>
              <a:t>амбер</a:t>
            </a:r>
            <a:r>
              <a:rPr lang="ru-RU" dirty="0" smtClean="0">
                <a:latin typeface="Segoe Print" pitchFamily="2" charset="0"/>
              </a:rPr>
              <a:t> — UAG, охр — UAA и опал — UGA (в соответствии с этим получают название и мутации, приводящие к образованию бессмысленных триплетов — например </a:t>
            </a:r>
            <a:r>
              <a:rPr lang="ru-RU" dirty="0" err="1" smtClean="0">
                <a:latin typeface="Segoe Print" pitchFamily="2" charset="0"/>
              </a:rPr>
              <a:t>амбер-мутация</a:t>
            </a:r>
            <a:r>
              <a:rPr lang="ru-RU" dirty="0" smtClean="0">
                <a:latin typeface="Segoe Print" pitchFamily="2" charset="0"/>
              </a:rPr>
              <a:t>), 4) обратная замена (</a:t>
            </a:r>
            <a:r>
              <a:rPr lang="ru-RU" dirty="0" err="1" smtClean="0">
                <a:latin typeface="Segoe Print" pitchFamily="2" charset="0"/>
              </a:rPr>
              <a:t>стоп-кодона</a:t>
            </a:r>
            <a:r>
              <a:rPr lang="ru-RU" dirty="0" smtClean="0">
                <a:latin typeface="Segoe Print" pitchFamily="2" charset="0"/>
              </a:rPr>
              <a:t> на смысловой кодон).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70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По </a:t>
            </a:r>
            <a:r>
              <a:rPr lang="ru-RU" b="1" i="1" dirty="0" smtClean="0">
                <a:latin typeface="Segoe Print" pitchFamily="2" charset="0"/>
              </a:rPr>
              <a:t>влиянию на экспрессию генов</a:t>
            </a:r>
            <a:r>
              <a:rPr lang="ru-RU" dirty="0" smtClean="0">
                <a:latin typeface="Segoe Print" pitchFamily="2" charset="0"/>
              </a:rPr>
              <a:t> мутации разделяют на две категории: </a:t>
            </a:r>
            <a:r>
              <a:rPr lang="ru-RU" i="1" dirty="0" smtClean="0">
                <a:solidFill>
                  <a:srgbClr val="FF0000"/>
                </a:solidFill>
                <a:latin typeface="Segoe Print" pitchFamily="2" charset="0"/>
              </a:rPr>
              <a:t>мутации типа замен пар оснований</a:t>
            </a:r>
            <a:r>
              <a:rPr lang="ru-RU" dirty="0" smtClean="0">
                <a:latin typeface="Segoe Print" pitchFamily="2" charset="0"/>
              </a:rPr>
              <a:t> и </a:t>
            </a:r>
            <a:endParaRPr lang="ru-RU" dirty="0" smtClean="0">
              <a:latin typeface="Segoe Print" pitchFamily="2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Segoe Print" pitchFamily="2" charset="0"/>
              </a:rPr>
              <a:t>типа сдвига рамки считывания (</a:t>
            </a:r>
            <a:r>
              <a:rPr lang="ru-RU" i="1" dirty="0" err="1" smtClean="0">
                <a:solidFill>
                  <a:srgbClr val="FF0000"/>
                </a:solidFill>
                <a:latin typeface="Segoe Print" pitchFamily="2" charset="0"/>
              </a:rPr>
              <a:t>frameshift</a:t>
            </a:r>
            <a:r>
              <a:rPr lang="ru-RU" i="1" dirty="0" smtClean="0">
                <a:solidFill>
                  <a:srgbClr val="FF0000"/>
                </a:solidFill>
                <a:latin typeface="Segoe Print" pitchFamily="2" charset="0"/>
              </a:rPr>
              <a:t>)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. </a:t>
            </a:r>
            <a:r>
              <a:rPr lang="ru-RU" dirty="0" smtClean="0">
                <a:latin typeface="Segoe Print" pitchFamily="2" charset="0"/>
              </a:rPr>
              <a:t>Последние </a:t>
            </a:r>
            <a:r>
              <a:rPr lang="ru-RU" dirty="0" smtClean="0">
                <a:latin typeface="Segoe Print" pitchFamily="2" charset="0"/>
              </a:rPr>
              <a:t>представляют собой </a:t>
            </a:r>
            <a:r>
              <a:rPr lang="ru-RU" dirty="0" err="1" smtClean="0">
                <a:latin typeface="Segoe Print" pitchFamily="2" charset="0"/>
              </a:rPr>
              <a:t>делеции</a:t>
            </a:r>
            <a:r>
              <a:rPr lang="ru-RU" dirty="0" smtClean="0">
                <a:latin typeface="Segoe Print" pitchFamily="2" charset="0"/>
              </a:rPr>
              <a:t> или вставки нуклеотидов, число которых не кратно трём, что связано с </a:t>
            </a:r>
            <a:r>
              <a:rPr lang="ru-RU" dirty="0" err="1" smtClean="0">
                <a:latin typeface="Segoe Print" pitchFamily="2" charset="0"/>
              </a:rPr>
              <a:t>триплетностью</a:t>
            </a:r>
            <a:r>
              <a:rPr lang="ru-RU" dirty="0" smtClean="0">
                <a:latin typeface="Segoe Print" pitchFamily="2" charset="0"/>
              </a:rPr>
              <a:t> генетического кода.</a:t>
            </a:r>
          </a:p>
          <a:p>
            <a:r>
              <a:rPr lang="ru-RU" dirty="0" smtClean="0">
                <a:latin typeface="Segoe Print" pitchFamily="2" charset="0"/>
              </a:rPr>
              <a:t>Первичную мутацию иногда называют </a:t>
            </a:r>
            <a:r>
              <a:rPr lang="ru-RU" i="1" dirty="0" smtClean="0">
                <a:latin typeface="Segoe Print" pitchFamily="2" charset="0"/>
              </a:rPr>
              <a:t>прямой мутацией</a:t>
            </a:r>
            <a:r>
              <a:rPr lang="ru-RU" dirty="0" smtClean="0">
                <a:latin typeface="Segoe Print" pitchFamily="2" charset="0"/>
              </a:rPr>
              <a:t>, а мутацию, восстанавливающую исходную структуру гена, — </a:t>
            </a:r>
            <a:r>
              <a:rPr lang="ru-RU" i="1" dirty="0" smtClean="0">
                <a:latin typeface="Segoe Print" pitchFamily="2" charset="0"/>
              </a:rPr>
              <a:t>обратной мутацией,</a:t>
            </a:r>
            <a:r>
              <a:rPr lang="ru-RU" dirty="0" smtClean="0">
                <a:latin typeface="Segoe Print" pitchFamily="2" charset="0"/>
              </a:rPr>
              <a:t> или реверсией. Возврат к исходному фенотипу у мутантного организма вследствие восстановления функции мутантного гена нередко происходит не за счет истинной реверсии, а вследствие мутации в другой части того же самого гена или даже другого неаллельного гена. В этом случае возвратную мутацию называют </a:t>
            </a:r>
            <a:r>
              <a:rPr lang="ru-RU" dirty="0" err="1" smtClean="0">
                <a:latin typeface="Segoe Print" pitchFamily="2" charset="0"/>
              </a:rPr>
              <a:t>супрессорной</a:t>
            </a:r>
            <a:r>
              <a:rPr lang="ru-RU" dirty="0" smtClean="0">
                <a:latin typeface="Segoe Print" pitchFamily="2" charset="0"/>
              </a:rPr>
              <a:t>. Генетические механизмы, благодаря которым происходит </a:t>
            </a:r>
            <a:r>
              <a:rPr lang="ru-RU" dirty="0" err="1" smtClean="0">
                <a:latin typeface="Segoe Print" pitchFamily="2" charset="0"/>
              </a:rPr>
              <a:t>супрессия</a:t>
            </a:r>
            <a:r>
              <a:rPr lang="ru-RU" dirty="0" smtClean="0">
                <a:latin typeface="Segoe Print" pitchFamily="2" charset="0"/>
              </a:rPr>
              <a:t> мутантного фенотипа, весьма разнообразны.</a:t>
            </a:r>
          </a:p>
          <a:p>
            <a:r>
              <a:rPr lang="ru-RU" b="1" dirty="0" smtClean="0">
                <a:latin typeface="Segoe Print" pitchFamily="2" charset="0"/>
              </a:rPr>
              <a:t>Почковые мутации</a:t>
            </a:r>
            <a:r>
              <a:rPr lang="ru-RU" dirty="0" smtClean="0">
                <a:latin typeface="Segoe Print" pitchFamily="2" charset="0"/>
              </a:rPr>
              <a:t> (</a:t>
            </a:r>
            <a:r>
              <a:rPr lang="ru-RU" dirty="0" err="1" smtClean="0">
                <a:latin typeface="Segoe Print" pitchFamily="2" charset="0"/>
              </a:rPr>
              <a:t>спорты</a:t>
            </a:r>
            <a:r>
              <a:rPr lang="ru-RU" dirty="0" smtClean="0">
                <a:latin typeface="Segoe Print" pitchFamily="2" charset="0"/>
              </a:rPr>
              <a:t>) — стойкие соматические мутации происходящие в клетках точек роста растений. Приводят к </a:t>
            </a:r>
            <a:r>
              <a:rPr lang="ru-RU" dirty="0" err="1" smtClean="0">
                <a:latin typeface="Segoe Print" pitchFamily="2" charset="0"/>
              </a:rPr>
              <a:t>клоновой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изменчивости. </a:t>
            </a:r>
            <a:r>
              <a:rPr lang="ru-RU" dirty="0" smtClean="0">
                <a:latin typeface="Segoe Print" pitchFamily="2" charset="0"/>
              </a:rPr>
              <a:t>При вегетативном размножении сохраняются. Многие сорта культурных растений являются почковыми </a:t>
            </a:r>
            <a:r>
              <a:rPr lang="ru-RU" dirty="0" smtClean="0">
                <a:latin typeface="Segoe Print" pitchFamily="2" charset="0"/>
              </a:rPr>
              <a:t>мутациями.</a:t>
            </a:r>
            <a:endParaRPr lang="ru-RU" dirty="0" smtClean="0"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4" name="Рисунок 3" descr="P1_03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05064"/>
            <a:ext cx="4896544" cy="260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C000"/>
                </a:solidFill>
                <a:latin typeface="Segoe Print" pitchFamily="2" charset="0"/>
              </a:rPr>
              <a:t>Последствия мутаций для клетки и организма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70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Мутации, которые ухудшают деятельность клетки в многоклеточном организме, часто приводят к уничтожению клетки (в частности, к программируемой смерти клетки, — апоптозу). Если внутри- и внеклеточные защитные механизмы не распознали мутацию и клетка прошла деление, то мутантный ген передастся всем потомкам клетки и, чаще всего, приводит к тому, что все эти клетки начинают функционировать иначе.</a:t>
            </a:r>
          </a:p>
          <a:p>
            <a:r>
              <a:rPr lang="ru-RU" dirty="0" smtClean="0">
                <a:latin typeface="Segoe Print" pitchFamily="2" charset="0"/>
              </a:rPr>
              <a:t>Мутация в соматической клетке сложного многоклеточного организма может привести к злокачественным или доброкачественным новообразованиям, мутация в половой клетке — к изменению свойств всего организма-потомка.</a:t>
            </a:r>
          </a:p>
          <a:p>
            <a:r>
              <a:rPr lang="ru-RU" dirty="0" smtClean="0">
                <a:latin typeface="Segoe Print" pitchFamily="2" charset="0"/>
              </a:rPr>
              <a:t>В стабильных (неизменных или слабо изменяющихся) условиях существования большинство особей имеют близкий к оптимальному генотип, а мутации вызывают нарушение функций организма, снижают его приспособленность и могут привести к смерти особи. Однако в очень редких случаях мутация может привести к появлению у организма новых полезных признаков, и тогда последствия мутации оказываются положительными; в этом случае они являются средством адаптации организма к окружающей среде и, соответственно, называются </a:t>
            </a:r>
            <a:r>
              <a:rPr lang="ru-RU" i="1" dirty="0" smtClean="0">
                <a:solidFill>
                  <a:srgbClr val="FF0000"/>
                </a:solidFill>
                <a:latin typeface="Segoe Print" pitchFamily="2" charset="0"/>
              </a:rPr>
              <a:t>адаптационными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C000"/>
                </a:solidFill>
                <a:latin typeface="Segoe Print" pitchFamily="2" charset="0"/>
              </a:rPr>
              <a:t>Роль мутаций в эволюции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5256584" cy="56886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При существенном изменении условий существования те мутации, которые раньше были вредными, могут оказаться полезными. Таким образом, мутации являются материалом для естественного отбора. Так, мутанты-меланисты(темноокрашенные особи) в популяциях березовой пяденицы в Англии впервые были обнаружены учеными среди типичных светлых особей в середине XIX века. Темная окраска возникает в результате мутации одного гена. Бабочки проводят день на стволах и ветвях деревьев, обычно покрытых лишайниками, на фоне которых светлая окраска является маскирующей. В результате промышленной революции, сопровождающейся загрязнением атмосферы, лишайники погибли, а светлые стволы берез покрылись копотью. В результате к середине XX века (за 50-100 поколений) в промышленных районах темная морфа почти полностью вытеснила светлую. Было показано, что главная причина преимущественного выживания чёрной формы — хищничество птиц, которые избирательно выедали светлых бабочек в загрязненных районах.</a:t>
            </a:r>
          </a:p>
          <a:p>
            <a:endParaRPr lang="ru-RU" dirty="0"/>
          </a:p>
        </p:txBody>
      </p:sp>
      <p:pic>
        <p:nvPicPr>
          <p:cNvPr id="4" name="Рисунок 3" descr="7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3086877" cy="205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332656"/>
            <a:ext cx="9145016" cy="47091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Если мутация затрагивает «молчащие» участки ДНК, либо приводит к замене одного элемента генетического кода на синонимичный, то она обычно никак не проявляется в фенотипе (проявление такой синонимичной замены может быть связано с разной частотой употребления кодонов). Однако методами генного анализа такие мутации можно обнаружить. Поскольку чаще всего мутации происходят в результате естественных причин, то в предположении, что основные свойства внешней среды не менялись, получается, что частота мутаций должна быть примерно постоянной. Этот факт можно использовать для исследования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 филогении</a:t>
            </a:r>
            <a:r>
              <a:rPr lang="ru-RU" dirty="0" smtClean="0">
                <a:latin typeface="Segoe Print" pitchFamily="2" charset="0"/>
              </a:rPr>
              <a:t> — изучения происхождения и родственных связей различных таксонов, в том числе и человека. Таким образом, мутации в молчащих генах служат для исследователей «молекулярными часами». Теория «молекулярных часов» исходит также из того, что большинство мутаций нейтральны, и скорость их накопления в данном гене не зависит или слабо зависит от действия естественного отбора и потому остается постоянной в течение длительного времени. Для разных генов эта скорость, тем не менее, будет различаться.</a:t>
            </a:r>
          </a:p>
          <a:p>
            <a:r>
              <a:rPr lang="ru-RU" dirty="0" smtClean="0">
                <a:latin typeface="Segoe Print" pitchFamily="2" charset="0"/>
              </a:rPr>
              <a:t>Исследование мутаций в митохондриальной ДНК (наследуется по материнской линии) и в Y-хромосомах (наследуется по отцовской линии) широко используется в эволюционной биологии для изучения происхождения рас, народностей, реконструкции биологического развития человечества.</a:t>
            </a:r>
          </a:p>
          <a:p>
            <a:endParaRPr lang="ru-RU" dirty="0"/>
          </a:p>
        </p:txBody>
      </p:sp>
      <p:pic>
        <p:nvPicPr>
          <p:cNvPr id="4" name="Рисунок 3" descr="molecular-clock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450113"/>
            <a:ext cx="4608512" cy="221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Мута́ция</a:t>
            </a:r>
            <a:r>
              <a:rPr lang="ru-RU" dirty="0" smtClean="0">
                <a:latin typeface="Segoe Print" pitchFamily="2" charset="0"/>
              </a:rPr>
              <a:t> (лат. </a:t>
            </a:r>
            <a:r>
              <a:rPr lang="ru-RU" dirty="0" err="1" smtClean="0">
                <a:latin typeface="Segoe Print" pitchFamily="2" charset="0"/>
              </a:rPr>
              <a:t>mutatio</a:t>
            </a:r>
            <a:r>
              <a:rPr lang="ru-RU" dirty="0" smtClean="0">
                <a:latin typeface="Segoe Print" pitchFamily="2" charset="0"/>
              </a:rPr>
              <a:t> — изменение) — стойкое (то есть такое, которое может быть унаследовано потомками данной клетки или организма) преобразование генотипа, происходящее под влиянием внешней или внутренней среды. </a:t>
            </a:r>
          </a:p>
          <a:p>
            <a:r>
              <a:rPr lang="ru-RU" dirty="0" smtClean="0">
                <a:latin typeface="Segoe Print" pitchFamily="2" charset="0"/>
              </a:rPr>
              <a:t>Термин предложен </a:t>
            </a:r>
            <a:r>
              <a:rPr lang="ru-RU" dirty="0" err="1" smtClean="0">
                <a:latin typeface="Segoe Print" pitchFamily="2" charset="0"/>
              </a:rPr>
              <a:t>Хуго</a:t>
            </a:r>
            <a:r>
              <a:rPr lang="ru-RU" dirty="0" smtClean="0">
                <a:latin typeface="Segoe Print" pitchFamily="2" charset="0"/>
              </a:rPr>
              <a:t> де Фризом. </a:t>
            </a:r>
            <a:br>
              <a:rPr lang="ru-RU" dirty="0" smtClean="0">
                <a:latin typeface="Segoe Print" pitchFamily="2" charset="0"/>
              </a:rPr>
            </a:b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Процесс возникновения мутаций получил название мутагенеза.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C000"/>
                </a:solidFill>
                <a:latin typeface="Segoe Print" pitchFamily="2" charset="0"/>
              </a:rPr>
              <a:t>Проблема случайности мутаций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340768"/>
            <a:ext cx="5400600" cy="551723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 40-е годы среди микробиологов была популярна точка зрения, согласно которой мутации вызываются воздействием фактора среды (например, антибиотика), к которому они позволяют адаптироваться. Для проверки этой гипотезы был разработан </a:t>
            </a:r>
            <a:r>
              <a:rPr lang="ru-RU" dirty="0" err="1" smtClean="0">
                <a:latin typeface="Segoe Print" pitchFamily="2" charset="0"/>
              </a:rPr>
              <a:t>флуктуационный</a:t>
            </a:r>
            <a:r>
              <a:rPr lang="ru-RU" dirty="0" smtClean="0">
                <a:latin typeface="Segoe Print" pitchFamily="2" charset="0"/>
              </a:rPr>
              <a:t> тест и метод реплик.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Segoe Print" pitchFamily="2" charset="0"/>
              </a:rPr>
              <a:t>Флуктуационный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 тест</a:t>
            </a:r>
            <a:r>
              <a:rPr lang="ru-RU" dirty="0" smtClean="0">
                <a:latin typeface="Segoe Print" pitchFamily="2" charset="0"/>
              </a:rPr>
              <a:t> Лурии-Дельбрюка заключается в том, что небольшие порции исходной культуры бактерий рассеивают в пробирки с жидкой средой, а после нескольких циклов делений добавляют в пробирки антибиотик. Затем (без последующих делений) на чашки Петри с твердой средой высевают выживших устойчивых к антибиотику бактерий. Тест показал, что число устойчивых колоний из разных пробирок очень изменчиво — в большинстве случаев оно небольшое (или нулевое), а в некоторых случаях очень высокое. Это означает, что мутации, вызвавшие устойчивость к антибиотику, возникали в случайные моменты времени как до, так и после его воздействия.</a:t>
            </a:r>
          </a:p>
          <a:p>
            <a:endParaRPr lang="ru-RU" dirty="0"/>
          </a:p>
        </p:txBody>
      </p:sp>
      <p:pic>
        <p:nvPicPr>
          <p:cNvPr id="4" name="Рисунок 3" descr="e106513830712c942c5c64160020e4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276872"/>
            <a:ext cx="3257691" cy="2290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5256584" cy="655272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Метод реплик заключается в том, что с исходной чашки Петри, где на твердой среде растут колонии бактерий, делается отпечаток на ворсистую ткань, а затем с ткани бактерии переносятся на несколько других чашек, где рисунок их расположения оказывается тем же, что на исходной чашке. После воздействия антибиотиком на всех чашках выживают колонии, расположенные в одних и тех же точках. Высевая такие колонии на новые чашки, можно показать, что все бактерии внутри колонии обладают устойчивостью.</a:t>
            </a:r>
          </a:p>
          <a:p>
            <a:r>
              <a:rPr lang="ru-RU" dirty="0" smtClean="0">
                <a:latin typeface="Segoe Print" pitchFamily="2" charset="0"/>
              </a:rPr>
              <a:t>Таким образом, обоими методами было доказано, что «адаптивные» мутации возникают независимо от воздействия того фактора, к которому они позволяют приспособиться, и в этом смысле мутации случайны. Однако несомненно, что возможность тех или иных мутаций зависит от генотипа и канализована предшествующим ходом эволюции (см. Закон гомологических рядов в наследственной изменчивости).</a:t>
            </a:r>
          </a:p>
          <a:p>
            <a:r>
              <a:rPr lang="ru-RU" dirty="0" smtClean="0">
                <a:latin typeface="Segoe Print" pitchFamily="2" charset="0"/>
              </a:rPr>
              <a:t>Кроме того, закономерно различается частота </a:t>
            </a:r>
            <a:r>
              <a:rPr lang="ru-RU" dirty="0" err="1" smtClean="0">
                <a:latin typeface="Segoe Print" pitchFamily="2" charset="0"/>
              </a:rPr>
              <a:t>мутирования</a:t>
            </a:r>
            <a:r>
              <a:rPr lang="ru-RU" dirty="0" smtClean="0">
                <a:latin typeface="Segoe Print" pitchFamily="2" charset="0"/>
              </a:rPr>
              <a:t> разных генов и разных участков внутри одного гена. Также известно, что высшие организмы используют «целенаправленные» (то есть происходящие в определенных участках ДНК) мутации в механизмах иммунитета. С их помощью создаётся разнообразие клонов лимфоцитов, среди которых в результате всегда находятся клетки, способные дать иммунный ответ на новую, неизвестную для организма болезнь. Подходящие лимфоциты подвергаются положительной селекции, в результате возникает иммунологическая память. (В работах Юрия Чайковского говорится и о других видах направленных мутаций.)</a:t>
            </a:r>
          </a:p>
          <a:p>
            <a:endParaRPr lang="ru-RU" dirty="0"/>
          </a:p>
        </p:txBody>
      </p:sp>
      <p:pic>
        <p:nvPicPr>
          <p:cNvPr id="4" name="Рисунок 3" descr="exp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24944"/>
            <a:ext cx="3210684" cy="254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Мутагены</a:t>
            </a:r>
            <a:endParaRPr lang="ru-RU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Мутагены</a:t>
            </a:r>
            <a:r>
              <a:rPr lang="ru-RU" dirty="0" smtClean="0">
                <a:latin typeface="Segoe Print" pitchFamily="2" charset="0"/>
              </a:rPr>
              <a:t> (от мутация и др.-греч. </a:t>
            </a:r>
            <a:r>
              <a:rPr lang="ru-RU" dirty="0" err="1" smtClean="0">
                <a:latin typeface="Segoe Print" pitchFamily="2" charset="0"/>
              </a:rPr>
              <a:t>γεννάω </a:t>
            </a:r>
            <a:r>
              <a:rPr lang="ru-RU" dirty="0" smtClean="0">
                <a:latin typeface="Segoe Print" pitchFamily="2" charset="0"/>
              </a:rPr>
              <a:t>— рождаю) — химические и физические факторы, вызывающие наследственные изменения — мутации. 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Впервые </a:t>
            </a:r>
            <a:r>
              <a:rPr lang="ru-RU" dirty="0" smtClean="0">
                <a:latin typeface="Segoe Print" pitchFamily="2" charset="0"/>
              </a:rPr>
              <a:t>искусственные мутации получены в 1925 году Г. А. Надсеном </a:t>
            </a:r>
            <a:r>
              <a:rPr lang="ru-RU" dirty="0" smtClean="0">
                <a:latin typeface="Segoe Print" pitchFamily="2" charset="0"/>
              </a:rPr>
              <a:t>и Г</a:t>
            </a:r>
            <a:r>
              <a:rPr lang="ru-RU" dirty="0" smtClean="0">
                <a:latin typeface="Segoe Print" pitchFamily="2" charset="0"/>
              </a:rPr>
              <a:t>. С. Филипповым у дрожжей действием радиоактивного излучения радия; </a:t>
            </a:r>
            <a:endParaRPr lang="ru-RU" dirty="0" smtClean="0">
              <a:latin typeface="Segoe Print" pitchFamily="2" charset="0"/>
            </a:endParaRPr>
          </a:p>
          <a:p>
            <a:r>
              <a:rPr lang="ru-RU" dirty="0" smtClean="0">
                <a:latin typeface="Segoe Print" pitchFamily="2" charset="0"/>
              </a:rPr>
              <a:t>в</a:t>
            </a:r>
            <a:r>
              <a:rPr lang="ru-RU" dirty="0" smtClean="0">
                <a:latin typeface="Segoe Print" pitchFamily="2" charset="0"/>
              </a:rPr>
              <a:t> 1927 году Г. Мёллер получил мутации у дрозофилы действием рентгеновских лучей. Способность химических веществ вызывать мутации (действием </a:t>
            </a:r>
            <a:r>
              <a:rPr lang="ru-RU" dirty="0" smtClean="0">
                <a:latin typeface="Segoe Print" pitchFamily="2" charset="0"/>
              </a:rPr>
              <a:t>иода на</a:t>
            </a:r>
            <a:r>
              <a:rPr lang="ru-RU" dirty="0" smtClean="0">
                <a:latin typeface="Segoe Print" pitchFamily="2" charset="0"/>
              </a:rPr>
              <a:t> дрозофилы) открыта И. А. Рапопортом. У особей мух, развившихся из этих личинок, частота мутаций оказалась в несколько раз выше, чем у контрольных насекомых.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Классификация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Segoe Print" pitchFamily="2" charset="0"/>
              </a:rPr>
              <a:t>Мутагенами </a:t>
            </a:r>
            <a:r>
              <a:rPr lang="ru-RU" dirty="0" smtClean="0">
                <a:latin typeface="Segoe Print" pitchFamily="2" charset="0"/>
              </a:rPr>
              <a:t>могут быть различные факторы, вызывающие изменения в структуре генов, структуре и количестве хромосом. По происхождению мутагены классифицируют на </a:t>
            </a:r>
            <a:r>
              <a:rPr lang="ru-RU" i="1" dirty="0" smtClean="0">
                <a:solidFill>
                  <a:srgbClr val="FF0000"/>
                </a:solidFill>
                <a:latin typeface="Segoe Print" pitchFamily="2" charset="0"/>
              </a:rPr>
              <a:t>эндогенные</a:t>
            </a:r>
            <a:r>
              <a:rPr lang="ru-RU" dirty="0" smtClean="0">
                <a:latin typeface="Segoe Print" pitchFamily="2" charset="0"/>
              </a:rPr>
              <a:t>, образующиеся в процессе жизнедеятельности организма и </a:t>
            </a:r>
            <a:r>
              <a:rPr lang="ru-RU" i="1" dirty="0" smtClean="0">
                <a:solidFill>
                  <a:srgbClr val="FF0000"/>
                </a:solidFill>
                <a:latin typeface="Segoe Print" pitchFamily="2" charset="0"/>
              </a:rPr>
              <a:t>экзогенные</a:t>
            </a:r>
            <a:r>
              <a:rPr lang="ru-RU" dirty="0" smtClean="0">
                <a:latin typeface="Segoe Print" pitchFamily="2" charset="0"/>
              </a:rPr>
              <a:t> — все прочие факторы, в том числе и условия окружающей среды.</a:t>
            </a:r>
          </a:p>
          <a:p>
            <a:r>
              <a:rPr lang="ru-RU" dirty="0" smtClean="0">
                <a:latin typeface="Segoe Print" pitchFamily="2" charset="0"/>
              </a:rPr>
              <a:t>По природе возникновения мутагены классифицируют на </a:t>
            </a:r>
            <a:r>
              <a:rPr lang="ru-RU" i="1" dirty="0" smtClean="0">
                <a:latin typeface="Segoe Print" pitchFamily="2" charset="0"/>
              </a:rPr>
              <a:t>физические, химические и </a:t>
            </a:r>
            <a:r>
              <a:rPr lang="ru-RU" i="1" dirty="0" smtClean="0">
                <a:latin typeface="Segoe Print" pitchFamily="2" charset="0"/>
              </a:rPr>
              <a:t>биологические.</a:t>
            </a:r>
            <a:endParaRPr lang="ru-RU" i="1" dirty="0" smtClean="0">
              <a:latin typeface="Segoe Prin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Физические мутагены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052736"/>
            <a:ext cx="5112568" cy="4709160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ионизирующее </a:t>
            </a:r>
            <a:r>
              <a:rPr lang="ru-RU" dirty="0" smtClean="0">
                <a:latin typeface="Segoe Print" pitchFamily="2" charset="0"/>
              </a:rPr>
              <a:t>излучение;</a:t>
            </a:r>
          </a:p>
          <a:p>
            <a:r>
              <a:rPr lang="ru-RU" dirty="0" smtClean="0">
                <a:latin typeface="Segoe Print" pitchFamily="2" charset="0"/>
              </a:rPr>
              <a:t>радиоактивный распад;</a:t>
            </a:r>
          </a:p>
          <a:p>
            <a:r>
              <a:rPr lang="ru-RU" dirty="0" smtClean="0">
                <a:latin typeface="Segoe Print" pitchFamily="2" charset="0"/>
              </a:rPr>
              <a:t>ультрафиолетовое излучение;</a:t>
            </a:r>
          </a:p>
          <a:p>
            <a:r>
              <a:rPr lang="ru-RU" dirty="0" smtClean="0">
                <a:latin typeface="Segoe Print" pitchFamily="2" charset="0"/>
              </a:rPr>
              <a:t>чрезмерно высокая или низкая температура.</a:t>
            </a:r>
          </a:p>
          <a:p>
            <a:endParaRPr lang="ru-RU" dirty="0"/>
          </a:p>
        </p:txBody>
      </p:sp>
      <p:pic>
        <p:nvPicPr>
          <p:cNvPr id="5" name="Рисунок 4" descr="radi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060848"/>
            <a:ext cx="2016224" cy="209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784" y="260648"/>
            <a:ext cx="1944216" cy="1707421"/>
          </a:xfrm>
          <a:prstGeom prst="rect">
            <a:avLst/>
          </a:prstGeom>
        </p:spPr>
      </p:pic>
      <p:pic>
        <p:nvPicPr>
          <p:cNvPr id="6" name="Рисунок 5" descr="j2eyRcNIDz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869160"/>
            <a:ext cx="2518420" cy="188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149080"/>
            <a:ext cx="1805501" cy="229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Химические мутагены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6131024" cy="52566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некоторые </a:t>
            </a:r>
            <a:r>
              <a:rPr lang="ru-RU" dirty="0" smtClean="0">
                <a:latin typeface="Segoe Print" pitchFamily="2" charset="0"/>
              </a:rPr>
              <a:t>алкалоиды: колхицин - один из самых распространённых в селекции мутагенов, </a:t>
            </a:r>
            <a:r>
              <a:rPr lang="ru-RU" dirty="0" err="1" smtClean="0">
                <a:latin typeface="Segoe Print" pitchFamily="2" charset="0"/>
              </a:rPr>
              <a:t>винкамин</a:t>
            </a:r>
            <a:r>
              <a:rPr lang="ru-RU" dirty="0" smtClean="0">
                <a:latin typeface="Segoe Print" pitchFamily="2" charset="0"/>
              </a:rPr>
              <a:t>, </a:t>
            </a:r>
            <a:r>
              <a:rPr lang="ru-RU" dirty="0" err="1" smtClean="0">
                <a:latin typeface="Segoe Print" pitchFamily="2" charset="0"/>
              </a:rPr>
              <a:t>подофиллотоксин</a:t>
            </a:r>
            <a:r>
              <a:rPr lang="ru-RU" dirty="0" smtClean="0">
                <a:latin typeface="Segoe Print" pitchFamily="2" charset="0"/>
              </a:rPr>
              <a:t>;</a:t>
            </a:r>
          </a:p>
          <a:p>
            <a:r>
              <a:rPr lang="ru-RU" dirty="0" smtClean="0">
                <a:latin typeface="Segoe Print" pitchFamily="2" charset="0"/>
              </a:rPr>
              <a:t>окислители и восстановители (нитраты, нитриты, активные формы кислорода);</a:t>
            </a:r>
          </a:p>
          <a:p>
            <a:r>
              <a:rPr lang="ru-RU" dirty="0" err="1" smtClean="0">
                <a:latin typeface="Segoe Print" pitchFamily="2" charset="0"/>
              </a:rPr>
              <a:t>алкилирующие</a:t>
            </a:r>
            <a:r>
              <a:rPr lang="ru-RU" dirty="0" smtClean="0">
                <a:latin typeface="Segoe Print" pitchFamily="2" charset="0"/>
              </a:rPr>
              <a:t> агенты (например, </a:t>
            </a:r>
            <a:r>
              <a:rPr lang="ru-RU" dirty="0" err="1" smtClean="0">
                <a:latin typeface="Segoe Print" pitchFamily="2" charset="0"/>
              </a:rPr>
              <a:t>иодацетамид</a:t>
            </a:r>
            <a:r>
              <a:rPr lang="ru-RU" dirty="0" smtClean="0">
                <a:latin typeface="Segoe Print" pitchFamily="2" charset="0"/>
              </a:rPr>
              <a:t>);</a:t>
            </a:r>
          </a:p>
          <a:p>
            <a:r>
              <a:rPr lang="ru-RU" dirty="0" smtClean="0">
                <a:latin typeface="Segoe Print" pitchFamily="2" charset="0"/>
              </a:rPr>
              <a:t>нитропроизводные мочевины: </a:t>
            </a:r>
            <a:r>
              <a:rPr lang="ru-RU" dirty="0" err="1" smtClean="0">
                <a:latin typeface="Segoe Print" pitchFamily="2" charset="0"/>
              </a:rPr>
              <a:t>нитрозометилмочевина</a:t>
            </a:r>
            <a:r>
              <a:rPr lang="ru-RU" dirty="0" smtClean="0">
                <a:latin typeface="Segoe Print" pitchFamily="2" charset="0"/>
              </a:rPr>
              <a:t>, </a:t>
            </a:r>
            <a:r>
              <a:rPr lang="ru-RU" dirty="0" err="1" smtClean="0">
                <a:latin typeface="Segoe Print" pitchFamily="2" charset="0"/>
              </a:rPr>
              <a:t>нитрозоэтилмочевина</a:t>
            </a:r>
            <a:r>
              <a:rPr lang="ru-RU" dirty="0" smtClean="0">
                <a:latin typeface="Segoe Print" pitchFamily="2" charset="0"/>
              </a:rPr>
              <a:t>, </a:t>
            </a:r>
            <a:r>
              <a:rPr lang="ru-RU" dirty="0" err="1" smtClean="0">
                <a:latin typeface="Segoe Print" pitchFamily="2" charset="0"/>
              </a:rPr>
              <a:t>нитрозодиметилмочевина</a:t>
            </a:r>
            <a:r>
              <a:rPr lang="ru-RU" dirty="0" smtClean="0">
                <a:latin typeface="Segoe Print" pitchFamily="2" charset="0"/>
              </a:rPr>
              <a:t> - часто применяются в сельском хозяйстве;</a:t>
            </a:r>
          </a:p>
          <a:p>
            <a:r>
              <a:rPr lang="ru-RU" dirty="0" err="1" smtClean="0">
                <a:latin typeface="Segoe Print" pitchFamily="2" charset="0"/>
              </a:rPr>
              <a:t>этиленимин</a:t>
            </a:r>
            <a:r>
              <a:rPr lang="ru-RU" dirty="0" smtClean="0">
                <a:latin typeface="Segoe Print" pitchFamily="2" charset="0"/>
              </a:rPr>
              <a:t>, </a:t>
            </a:r>
            <a:r>
              <a:rPr lang="ru-RU" dirty="0" err="1" smtClean="0">
                <a:latin typeface="Segoe Print" pitchFamily="2" charset="0"/>
              </a:rPr>
              <a:t>этилметансульфонат</a:t>
            </a:r>
            <a:r>
              <a:rPr lang="ru-RU" dirty="0" smtClean="0">
                <a:latin typeface="Segoe Print" pitchFamily="2" charset="0"/>
              </a:rPr>
              <a:t>, </a:t>
            </a:r>
            <a:r>
              <a:rPr lang="ru-RU" dirty="0" err="1" smtClean="0">
                <a:latin typeface="Segoe Print" pitchFamily="2" charset="0"/>
              </a:rPr>
              <a:t>диметилсульфат</a:t>
            </a:r>
            <a:r>
              <a:rPr lang="ru-RU" dirty="0" smtClean="0">
                <a:latin typeface="Segoe Print" pitchFamily="2" charset="0"/>
              </a:rPr>
              <a:t>, 1,4-бисдиазоацетилбутан (известный как ДАБ);</a:t>
            </a:r>
          </a:p>
          <a:p>
            <a:r>
              <a:rPr lang="ru-RU" dirty="0" smtClean="0">
                <a:latin typeface="Segoe Print" pitchFamily="2" charset="0"/>
              </a:rPr>
              <a:t>некоторые пестициды;</a:t>
            </a:r>
          </a:p>
          <a:p>
            <a:r>
              <a:rPr lang="ru-RU" dirty="0" smtClean="0">
                <a:latin typeface="Segoe Print" pitchFamily="2" charset="0"/>
              </a:rPr>
              <a:t>некоторые пищевые добавки (например, ароматические углеводороды, </a:t>
            </a:r>
            <a:r>
              <a:rPr lang="ru-RU" dirty="0" err="1" smtClean="0">
                <a:latin typeface="Segoe Print" pitchFamily="2" charset="0"/>
              </a:rPr>
              <a:t>цикламаты</a:t>
            </a:r>
            <a:r>
              <a:rPr lang="ru-RU" dirty="0" smtClean="0">
                <a:latin typeface="Segoe Print" pitchFamily="2" charset="0"/>
              </a:rPr>
              <a:t>);</a:t>
            </a:r>
          </a:p>
          <a:p>
            <a:r>
              <a:rPr lang="ru-RU" dirty="0" smtClean="0">
                <a:latin typeface="Segoe Print" pitchFamily="2" charset="0"/>
              </a:rPr>
              <a:t>продукты переработки нефти;</a:t>
            </a:r>
          </a:p>
          <a:p>
            <a:r>
              <a:rPr lang="ru-RU" dirty="0" smtClean="0">
                <a:latin typeface="Segoe Print" pitchFamily="2" charset="0"/>
              </a:rPr>
              <a:t>органические растворители;</a:t>
            </a:r>
          </a:p>
          <a:p>
            <a:r>
              <a:rPr lang="ru-RU" dirty="0" smtClean="0">
                <a:latin typeface="Segoe Print" pitchFamily="2" charset="0"/>
              </a:rPr>
              <a:t>лекарственные препараты (например, </a:t>
            </a:r>
            <a:r>
              <a:rPr lang="ru-RU" dirty="0" err="1" smtClean="0">
                <a:latin typeface="Segoe Print" pitchFamily="2" charset="0"/>
              </a:rPr>
              <a:t>цитостатики</a:t>
            </a:r>
            <a:r>
              <a:rPr lang="ru-RU" dirty="0" smtClean="0">
                <a:latin typeface="Segoe Print" pitchFamily="2" charset="0"/>
              </a:rPr>
              <a:t>, препараты ртути, иммунодепрессанты).</a:t>
            </a:r>
          </a:p>
          <a:p>
            <a:endParaRPr lang="ru-RU" dirty="0"/>
          </a:p>
        </p:txBody>
      </p:sp>
      <p:pic>
        <p:nvPicPr>
          <p:cNvPr id="4" name="Рисунок 3" descr="nitratomer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052736"/>
            <a:ext cx="2048644" cy="2908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مضاد-الحموض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437112"/>
            <a:ext cx="2404864" cy="171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Биологические мутагены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618856" cy="51846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Segoe Print" pitchFamily="2" charset="0"/>
              </a:rPr>
              <a:t>специфические </a:t>
            </a:r>
            <a:r>
              <a:rPr lang="ru-RU" dirty="0" smtClean="0">
                <a:latin typeface="Segoe Print" pitchFamily="2" charset="0"/>
              </a:rPr>
              <a:t>последовательности ДНК  — </a:t>
            </a:r>
            <a:r>
              <a:rPr lang="ru-RU" dirty="0" err="1" smtClean="0">
                <a:latin typeface="Segoe Print" pitchFamily="2" charset="0"/>
              </a:rPr>
              <a:t>транспозоны</a:t>
            </a:r>
            <a:r>
              <a:rPr lang="ru-RU" dirty="0" smtClean="0">
                <a:latin typeface="Segoe Print" pitchFamily="2" charset="0"/>
              </a:rPr>
              <a:t>;</a:t>
            </a:r>
          </a:p>
          <a:p>
            <a:r>
              <a:rPr lang="ru-RU" dirty="0" smtClean="0">
                <a:latin typeface="Segoe Print" pitchFamily="2" charset="0"/>
              </a:rPr>
              <a:t>некоторые вирусы (вирус кори, краснухи, гриппа);</a:t>
            </a:r>
          </a:p>
          <a:p>
            <a:r>
              <a:rPr lang="ru-RU" dirty="0" smtClean="0">
                <a:latin typeface="Segoe Print" pitchFamily="2" charset="0"/>
              </a:rPr>
              <a:t>продукты обмена веществ (продукты окисления липидов);</a:t>
            </a:r>
          </a:p>
          <a:p>
            <a:r>
              <a:rPr lang="ru-RU" dirty="0" smtClean="0">
                <a:latin typeface="Segoe Print" pitchFamily="2" charset="0"/>
              </a:rPr>
              <a:t>антигены некоторых микроорганизмов.</a:t>
            </a:r>
          </a:p>
          <a:p>
            <a:endParaRPr lang="ru-RU" dirty="0"/>
          </a:p>
        </p:txBody>
      </p:sp>
      <p:pic>
        <p:nvPicPr>
          <p:cNvPr id="4" name="Рисунок 3" descr="00036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80728"/>
            <a:ext cx="3188761" cy="213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429000"/>
            <a:ext cx="2154015" cy="1683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63019502_1-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1328936" cy="203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Причины мутаций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Мутации делятся на 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спонтанные</a:t>
            </a:r>
            <a:r>
              <a:rPr lang="ru-RU" dirty="0" smtClean="0">
                <a:latin typeface="Segoe Print" pitchFamily="2" charset="0"/>
              </a:rPr>
              <a:t> и 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индуцированные.</a:t>
            </a:r>
            <a:r>
              <a:rPr lang="ru-RU" dirty="0" smtClean="0">
                <a:latin typeface="Segoe Print" pitchFamily="2" charset="0"/>
              </a:rPr>
              <a:t> </a:t>
            </a:r>
          </a:p>
          <a:p>
            <a:r>
              <a:rPr lang="ru-RU" dirty="0" smtClean="0">
                <a:latin typeface="Segoe Print" pitchFamily="2" charset="0"/>
              </a:rPr>
              <a:t>Спонтанные мутации возникают самопроизвольно на протяжении всей жизни организма в нормальных для него условиях окружающей среды с частотой около  —  </a:t>
            </a:r>
            <a:r>
              <a:rPr lang="ru-RU" dirty="0" err="1" smtClean="0">
                <a:latin typeface="Segoe Print" pitchFamily="2" charset="0"/>
              </a:rPr>
              <a:t>нануклеотид</a:t>
            </a:r>
            <a:r>
              <a:rPr lang="ru-RU" dirty="0" smtClean="0">
                <a:latin typeface="Segoe Print" pitchFamily="2" charset="0"/>
              </a:rPr>
              <a:t> за клеточную генерацию.</a:t>
            </a:r>
          </a:p>
          <a:p>
            <a:r>
              <a:rPr lang="ru-RU" dirty="0" smtClean="0">
                <a:latin typeface="Segoe Print" pitchFamily="2" charset="0"/>
              </a:rPr>
              <a:t>Индуцированными мутациями называют наследуемые изменения генома, возникающие в результате тех или иных мутагенных воздействий в искусственных (экспериментальных) условиях или при неблагоприятных </a:t>
            </a:r>
            <a:r>
              <a:rPr lang="ru-RU" dirty="0" err="1" smtClean="0">
                <a:latin typeface="Segoe Print" pitchFamily="2" charset="0"/>
              </a:rPr>
              <a:t>воздействияхокружающей</a:t>
            </a:r>
            <a:r>
              <a:rPr lang="ru-RU" dirty="0" smtClean="0">
                <a:latin typeface="Segoe Print" pitchFamily="2" charset="0"/>
              </a:rPr>
              <a:t> среды.</a:t>
            </a:r>
          </a:p>
          <a:p>
            <a:r>
              <a:rPr lang="ru-RU" dirty="0" smtClean="0">
                <a:latin typeface="Segoe Print" pitchFamily="2" charset="0"/>
              </a:rPr>
              <a:t>Мутации появляются постоянно в ходе процессов, происходящих в живой клетке. Основные процессы, приводящие к возникновению мутаций — репликация ДНК, нарушения репарации ДНК, транскрипции и генетическая рекомбинация.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Связь мутаций с репликацией ДНК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268760"/>
            <a:ext cx="6696744" cy="5400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latin typeface="Segoe Print" pitchFamily="2" charset="0"/>
              </a:rPr>
              <a:t>Многие спонтанные химические изменения нуклеотидов приводят к мутациям, которые возникают при репликации. Например, из-за </a:t>
            </a:r>
            <a:r>
              <a:rPr lang="ru-RU" sz="2400" dirty="0" err="1" smtClean="0">
                <a:latin typeface="Segoe Print" pitchFamily="2" charset="0"/>
              </a:rPr>
              <a:t>дезаминирования</a:t>
            </a:r>
            <a:r>
              <a:rPr lang="ru-RU" sz="2400" dirty="0" smtClean="0">
                <a:latin typeface="Segoe Print" pitchFamily="2" charset="0"/>
              </a:rPr>
              <a:t> </a:t>
            </a:r>
            <a:r>
              <a:rPr lang="ru-RU" sz="2400" dirty="0" err="1" smtClean="0">
                <a:latin typeface="Segoe Print" pitchFamily="2" charset="0"/>
              </a:rPr>
              <a:t>цитозина</a:t>
            </a:r>
            <a:r>
              <a:rPr lang="ru-RU" sz="2400" dirty="0" smtClean="0">
                <a:latin typeface="Segoe Print" pitchFamily="2" charset="0"/>
              </a:rPr>
              <a:t> напротив него в цепь ДНК может включаться </a:t>
            </a:r>
            <a:r>
              <a:rPr lang="ru-RU" sz="2400" dirty="0" err="1" smtClean="0">
                <a:latin typeface="Segoe Print" pitchFamily="2" charset="0"/>
              </a:rPr>
              <a:t>урацил</a:t>
            </a:r>
            <a:r>
              <a:rPr lang="ru-RU" sz="2400" dirty="0" smtClean="0">
                <a:latin typeface="Segoe Print" pitchFamily="2" charset="0"/>
              </a:rPr>
              <a:t> (образуется пара У-Г вместо канонической пары Ц-Г). При репликации ДНК напротив </a:t>
            </a:r>
            <a:r>
              <a:rPr lang="ru-RU" sz="2400" dirty="0" err="1" smtClean="0">
                <a:latin typeface="Segoe Print" pitchFamily="2" charset="0"/>
              </a:rPr>
              <a:t>урацила</a:t>
            </a:r>
            <a:r>
              <a:rPr lang="ru-RU" sz="2400" dirty="0" smtClean="0">
                <a:latin typeface="Segoe Print" pitchFamily="2" charset="0"/>
              </a:rPr>
              <a:t> в новую цепь включается </a:t>
            </a:r>
            <a:r>
              <a:rPr lang="ru-RU" sz="2400" dirty="0" err="1" smtClean="0">
                <a:latin typeface="Segoe Print" pitchFamily="2" charset="0"/>
              </a:rPr>
              <a:t>аденин</a:t>
            </a:r>
            <a:r>
              <a:rPr lang="ru-RU" sz="2400" dirty="0" smtClean="0">
                <a:latin typeface="Segoe Print" pitchFamily="2" charset="0"/>
              </a:rPr>
              <a:t>, образуется пара У-А, а при следующей репликации она заменяется на пару Т-А, то есть происходит </a:t>
            </a:r>
            <a:r>
              <a:rPr lang="ru-RU" sz="2400" dirty="0" err="1" smtClean="0">
                <a:latin typeface="Segoe Print" pitchFamily="2" charset="0"/>
              </a:rPr>
              <a:t>транзиция</a:t>
            </a:r>
            <a:r>
              <a:rPr lang="ru-RU" sz="2400" dirty="0" smtClean="0">
                <a:latin typeface="Segoe Print" pitchFamily="2" charset="0"/>
              </a:rPr>
              <a:t> (точечная </a:t>
            </a:r>
            <a:r>
              <a:rPr lang="ru-RU" sz="2400" dirty="0" err="1" smtClean="0">
                <a:latin typeface="Segoe Print" pitchFamily="2" charset="0"/>
              </a:rPr>
              <a:t>заменапиримидина</a:t>
            </a:r>
            <a:r>
              <a:rPr lang="ru-RU" sz="2400" dirty="0" smtClean="0">
                <a:latin typeface="Segoe Print" pitchFamily="2" charset="0"/>
              </a:rPr>
              <a:t> на другой пиримидин или пурина на другой пурин).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Pyrene_addu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204864"/>
            <a:ext cx="2048977" cy="3264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Связь мутаций с рекомбинацией ДНК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6372200" cy="54452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Segoe Print" pitchFamily="2" charset="0"/>
              </a:rPr>
              <a:t>Из процессов, связанных с рекомбинацией, наиболее часто приводит к мутациям неравный кроссинговер. Он происходит обычно в тех случаях, когда в хромосоме имеется несколько дуплицированных копий исходного гена, сохранивших похожую последовательность нуклеотидов. В результате неравного кроссинговера в одной из </a:t>
            </a:r>
            <a:r>
              <a:rPr lang="ru-RU" dirty="0" err="1" smtClean="0">
                <a:latin typeface="Segoe Print" pitchFamily="2" charset="0"/>
              </a:rPr>
              <a:t>рекомбинантных</a:t>
            </a:r>
            <a:r>
              <a:rPr lang="ru-RU" dirty="0" smtClean="0">
                <a:latin typeface="Segoe Print" pitchFamily="2" charset="0"/>
              </a:rPr>
              <a:t> хромосом происходит дупликация, а в другой — делеция.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204864"/>
            <a:ext cx="2592288" cy="1994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Связь мутаций с репарацией ДНК</a:t>
            </a:r>
            <a:endParaRPr lang="ru-RU" dirty="0">
              <a:solidFill>
                <a:srgbClr val="FFC000"/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Спонтанные повреждения ДНК встречаются довольно часто, такие события имеют место в каждой клетке. Для устранения последствий подобных повреждений имеется специальные репарационные механизмы (например, ошибочный участок ДНК вырезается и на этом месте восстанавливается исходный). Мутации возникают лишь тогда, когда репарационный механизм по каким-то причинам не работает или не справляется с устранением повреждений. Мутации, возникающие в генах, кодирующих белки, ответственные за репарацию, могут приводить к многократному повышению (</a:t>
            </a:r>
            <a:r>
              <a:rPr lang="ru-RU" dirty="0" err="1" smtClean="0">
                <a:latin typeface="Segoe Print" pitchFamily="2" charset="0"/>
              </a:rPr>
              <a:t>мутаторный</a:t>
            </a:r>
            <a:r>
              <a:rPr lang="ru-RU" dirty="0" smtClean="0">
                <a:latin typeface="Segoe Print" pitchFamily="2" charset="0"/>
              </a:rPr>
              <a:t> эффект) или понижению (</a:t>
            </a:r>
            <a:r>
              <a:rPr lang="ru-RU" dirty="0" err="1" smtClean="0">
                <a:latin typeface="Segoe Print" pitchFamily="2" charset="0"/>
              </a:rPr>
              <a:t>антимутаторный</a:t>
            </a:r>
            <a:r>
              <a:rPr lang="ru-RU" dirty="0" smtClean="0">
                <a:latin typeface="Segoe Print" pitchFamily="2" charset="0"/>
              </a:rPr>
              <a:t> эффект) частоты </a:t>
            </a:r>
            <a:r>
              <a:rPr lang="ru-RU" dirty="0" err="1" smtClean="0">
                <a:latin typeface="Segoe Print" pitchFamily="2" charset="0"/>
              </a:rPr>
              <a:t>мутирования</a:t>
            </a:r>
            <a:r>
              <a:rPr lang="ru-RU" dirty="0" smtClean="0">
                <a:latin typeface="Segoe Print" pitchFamily="2" charset="0"/>
              </a:rPr>
              <a:t> других генов. Так, мутации генов многих ферментов системы </a:t>
            </a:r>
            <a:r>
              <a:rPr lang="ru-RU" dirty="0" err="1" smtClean="0">
                <a:latin typeface="Segoe Print" pitchFamily="2" charset="0"/>
              </a:rPr>
              <a:t>эксцизионной</a:t>
            </a:r>
            <a:r>
              <a:rPr lang="ru-RU" dirty="0" smtClean="0">
                <a:latin typeface="Segoe Print" pitchFamily="2" charset="0"/>
              </a:rPr>
              <a:t> репарации приводят к резкому повышению частоты соматических мутаций у человека, а это, в свою очередь, приводит к развитию пигментной ксеродермы и злокачественных опухолей покровов. Мутации могут появляться не только при репликации, но и при репарации — </a:t>
            </a:r>
            <a:r>
              <a:rPr lang="ru-RU" dirty="0" err="1" smtClean="0">
                <a:latin typeface="Segoe Print" pitchFamily="2" charset="0"/>
              </a:rPr>
              <a:t>эксцизионной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репарации</a:t>
            </a:r>
            <a:r>
              <a:rPr lang="ru-RU" dirty="0" smtClean="0">
                <a:latin typeface="Segoe Print" pitchFamily="2" charset="0"/>
              </a:rPr>
              <a:t> или при </a:t>
            </a:r>
            <a:r>
              <a:rPr lang="ru-RU" dirty="0" err="1" smtClean="0">
                <a:latin typeface="Segoe Print" pitchFamily="2" charset="0"/>
              </a:rPr>
              <a:t>пострепликативной</a:t>
            </a:r>
            <a:r>
              <a:rPr lang="ru-RU" dirty="0" smtClean="0">
                <a:latin typeface="Segoe Print" pitchFamily="2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Модели мутагенеза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120680" cy="58772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Segoe Print" pitchFamily="2" charset="0"/>
              </a:rPr>
              <a:t>В настоящее время существует несколько подходов для объяснения природы и механизмов образования мутаций. Общепринятой, в настоящее время, является </a:t>
            </a:r>
            <a:r>
              <a:rPr lang="ru-RU" sz="1600" dirty="0" err="1" smtClean="0">
                <a:latin typeface="Segoe Print" pitchFamily="2" charset="0"/>
              </a:rPr>
              <a:t>полимеразная</a:t>
            </a:r>
            <a:r>
              <a:rPr lang="ru-RU" sz="1600" dirty="0" smtClean="0">
                <a:latin typeface="Segoe Print" pitchFamily="2" charset="0"/>
              </a:rPr>
              <a:t> модель мутагенеза. Она основана на идее о том, единственной причиной образования мутаций являются случайные ошибки ДНК-полимераз. В предложенной Уотсоном и Криком </a:t>
            </a:r>
            <a:r>
              <a:rPr lang="ru-RU" sz="1600" dirty="0" err="1" smtClean="0">
                <a:latin typeface="Segoe Print" pitchFamily="2" charset="0"/>
              </a:rPr>
              <a:t>таутомерной</a:t>
            </a:r>
            <a:r>
              <a:rPr lang="ru-RU" sz="1600" dirty="0" smtClean="0">
                <a:latin typeface="Segoe Print" pitchFamily="2" charset="0"/>
              </a:rPr>
              <a:t> модели мутагенеза, впервые была высказана идея о том, что в основе мутагенеза лежит способность оснований ДНК находиться в различных </a:t>
            </a:r>
            <a:r>
              <a:rPr lang="ru-RU" sz="1600" dirty="0" err="1" smtClean="0">
                <a:latin typeface="Segoe Print" pitchFamily="2" charset="0"/>
              </a:rPr>
              <a:t>таутомерных</a:t>
            </a:r>
            <a:r>
              <a:rPr lang="ru-RU" sz="1600" dirty="0" smtClean="0">
                <a:latin typeface="Segoe Print" pitchFamily="2" charset="0"/>
              </a:rPr>
              <a:t> формах. Процесс образования мутаций рассматривается как чисто физико-химическое явление. </a:t>
            </a:r>
            <a:r>
              <a:rPr lang="ru-RU" sz="1600" dirty="0" err="1" smtClean="0">
                <a:latin typeface="Segoe Print" pitchFamily="2" charset="0"/>
              </a:rPr>
              <a:t>Полимеразно</a:t>
            </a:r>
            <a:r>
              <a:rPr lang="ru-RU" sz="1600" dirty="0" smtClean="0">
                <a:latin typeface="Segoe Print" pitchFamily="2" charset="0"/>
              </a:rPr>
              <a:t> — </a:t>
            </a:r>
            <a:r>
              <a:rPr lang="ru-RU" sz="1600" dirty="0" err="1" smtClean="0">
                <a:latin typeface="Segoe Print" pitchFamily="2" charset="0"/>
              </a:rPr>
              <a:t>таутомерная</a:t>
            </a:r>
            <a:r>
              <a:rPr lang="ru-RU" sz="1600" dirty="0" smtClean="0">
                <a:latin typeface="Segoe Print" pitchFamily="2" charset="0"/>
              </a:rPr>
              <a:t> модель ультрафиолетового </a:t>
            </a:r>
            <a:r>
              <a:rPr lang="ru-RU" sz="1600" dirty="0" err="1" smtClean="0">
                <a:latin typeface="Segoe Print" pitchFamily="2" charset="0"/>
              </a:rPr>
              <a:t>мутагенезаопирается</a:t>
            </a:r>
            <a:r>
              <a:rPr lang="ru-RU" sz="1600" dirty="0" smtClean="0">
                <a:latin typeface="Segoe Print" pitchFamily="2" charset="0"/>
              </a:rPr>
              <a:t> на идею о том, что при образовании </a:t>
            </a:r>
            <a:r>
              <a:rPr lang="ru-RU" sz="1600" dirty="0" err="1" smtClean="0">
                <a:latin typeface="Segoe Print" pitchFamily="2" charset="0"/>
              </a:rPr>
              <a:t>цис-син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циклобутановых</a:t>
            </a:r>
            <a:r>
              <a:rPr lang="ru-RU" sz="1600" dirty="0" smtClean="0">
                <a:latin typeface="Segoe Print" pitchFamily="2" charset="0"/>
              </a:rPr>
              <a:t> пиримидиновых </a:t>
            </a:r>
            <a:r>
              <a:rPr lang="ru-RU" sz="1600" dirty="0" err="1" smtClean="0">
                <a:latin typeface="Segoe Print" pitchFamily="2" charset="0"/>
              </a:rPr>
              <a:t>димеров</a:t>
            </a:r>
            <a:r>
              <a:rPr lang="ru-RU" sz="1600" dirty="0" smtClean="0">
                <a:latin typeface="Segoe Print" pitchFamily="2" charset="0"/>
              </a:rPr>
              <a:t> может изменяться </a:t>
            </a:r>
            <a:r>
              <a:rPr lang="ru-RU" sz="1600" dirty="0" err="1" smtClean="0">
                <a:latin typeface="Segoe Print" pitchFamily="2" charset="0"/>
              </a:rPr>
              <a:t>таутомерное</a:t>
            </a:r>
            <a:r>
              <a:rPr lang="ru-RU" sz="1600" dirty="0" smtClean="0">
                <a:latin typeface="Segoe Print" pitchFamily="2" charset="0"/>
              </a:rPr>
              <a:t> состояние входящих в них оснований. Изучается склонный к ошибкам и SOS-синтез ДНК, содержащей </a:t>
            </a:r>
            <a:r>
              <a:rPr lang="ru-RU" sz="1600" dirty="0" err="1" smtClean="0">
                <a:latin typeface="Segoe Print" pitchFamily="2" charset="0"/>
              </a:rPr>
              <a:t>цис-син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 smtClean="0">
                <a:latin typeface="Segoe Print" pitchFamily="2" charset="0"/>
              </a:rPr>
              <a:t>циклобутановые</a:t>
            </a:r>
            <a:r>
              <a:rPr lang="ru-RU" sz="1600" dirty="0" smtClean="0">
                <a:latin typeface="Segoe Print" pitchFamily="2" charset="0"/>
              </a:rPr>
              <a:t> пиримидиновые </a:t>
            </a:r>
            <a:r>
              <a:rPr lang="ru-RU" sz="1600" dirty="0" err="1" smtClean="0">
                <a:latin typeface="Segoe Print" pitchFamily="2" charset="0"/>
              </a:rPr>
              <a:t>димеры</a:t>
            </a:r>
            <a:r>
              <a:rPr lang="ru-RU" sz="1600" dirty="0" smtClean="0">
                <a:latin typeface="Segoe Print" pitchFamily="2" charset="0"/>
              </a:rPr>
              <a:t>. Существуют и другие модели.</a:t>
            </a:r>
          </a:p>
          <a:p>
            <a:endParaRPr lang="ru-RU" sz="1600" dirty="0">
              <a:latin typeface="Segoe Print" pitchFamily="2" charset="0"/>
            </a:endParaRPr>
          </a:p>
        </p:txBody>
      </p:sp>
      <p:pic>
        <p:nvPicPr>
          <p:cNvPr id="4" name="Рисунок 3" descr="63857_image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625244" y="2087724"/>
            <a:ext cx="3597188" cy="2247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Полимеразная</a:t>
            </a:r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 модель мутагенеза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53012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В </a:t>
            </a:r>
            <a:r>
              <a:rPr lang="ru-RU" dirty="0" err="1" smtClean="0">
                <a:latin typeface="Segoe Print" pitchFamily="2" charset="0"/>
              </a:rPr>
              <a:t>полимеразной</a:t>
            </a:r>
            <a:r>
              <a:rPr lang="ru-RU" dirty="0" smtClean="0">
                <a:latin typeface="Segoe Print" pitchFamily="2" charset="0"/>
              </a:rPr>
              <a:t> модели мутагенеза считается, что единственной причиной образования </a:t>
            </a:r>
            <a:r>
              <a:rPr lang="ru-RU" b="1" dirty="0" smtClean="0">
                <a:latin typeface="Segoe Print" pitchFamily="2" charset="0"/>
              </a:rPr>
              <a:t>мутаций</a:t>
            </a:r>
            <a:r>
              <a:rPr lang="ru-RU" dirty="0" smtClean="0">
                <a:latin typeface="Segoe Print" pitchFamily="2" charset="0"/>
              </a:rPr>
              <a:t> являются спорадические ошибки ДНК-полимераз. Впервые </a:t>
            </a:r>
            <a:r>
              <a:rPr lang="ru-RU" dirty="0" err="1" smtClean="0">
                <a:latin typeface="Segoe Print" pitchFamily="2" charset="0"/>
              </a:rPr>
              <a:t>полимеразная</a:t>
            </a:r>
            <a:r>
              <a:rPr lang="ru-RU" dirty="0" smtClean="0">
                <a:latin typeface="Segoe Print" pitchFamily="2" charset="0"/>
              </a:rPr>
              <a:t> модель ультрафиолетового мутагенеза была предложена </a:t>
            </a:r>
            <a:r>
              <a:rPr lang="ru-RU" dirty="0" err="1" smtClean="0">
                <a:latin typeface="Segoe Print" pitchFamily="2" charset="0"/>
              </a:rPr>
              <a:t>Бреслером</a:t>
            </a:r>
            <a:r>
              <a:rPr lang="ru-RU" dirty="0" smtClean="0">
                <a:latin typeface="Segoe Print" pitchFamily="2" charset="0"/>
              </a:rPr>
              <a:t>. Он предположил, что мутации появляются в результате того, что ДНК-полимеразы напротив </a:t>
            </a:r>
            <a:r>
              <a:rPr lang="ru-RU" dirty="0" err="1" smtClean="0">
                <a:latin typeface="Segoe Print" pitchFamily="2" charset="0"/>
              </a:rPr>
              <a:t>фотодимеров</a:t>
            </a:r>
            <a:r>
              <a:rPr lang="ru-RU" dirty="0" smtClean="0">
                <a:latin typeface="Segoe Print" pitchFamily="2" charset="0"/>
              </a:rPr>
              <a:t> иногда встраивают </a:t>
            </a:r>
            <a:r>
              <a:rPr lang="ru-RU" dirty="0" err="1" smtClean="0">
                <a:latin typeface="Segoe Print" pitchFamily="2" charset="0"/>
              </a:rPr>
              <a:t>некомплементарные</a:t>
            </a:r>
            <a:r>
              <a:rPr lang="ru-RU" dirty="0" smtClean="0">
                <a:latin typeface="Segoe Print" pitchFamily="2" charset="0"/>
              </a:rPr>
              <a:t> нуклеотиды. В настоящее время такая точка зрения является общепринятой. Известно правило (A </a:t>
            </a:r>
            <a:r>
              <a:rPr lang="ru-RU" dirty="0" err="1" smtClean="0">
                <a:latin typeface="Segoe Print" pitchFamily="2" charset="0"/>
              </a:rPr>
              <a:t>rule</a:t>
            </a:r>
            <a:r>
              <a:rPr lang="ru-RU" dirty="0" smtClean="0">
                <a:latin typeface="Segoe Print" pitchFamily="2" charset="0"/>
              </a:rPr>
              <a:t>), согласно которому напротив поврежденных участков ДНК-полимераза чаще всего встраивает </a:t>
            </a:r>
            <a:r>
              <a:rPr lang="ru-RU" dirty="0" err="1" smtClean="0">
                <a:latin typeface="Segoe Print" pitchFamily="2" charset="0"/>
              </a:rPr>
              <a:t>аденины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Полимеразная</a:t>
            </a:r>
            <a:r>
              <a:rPr lang="ru-RU" dirty="0" smtClean="0">
                <a:latin typeface="Segoe Print" pitchFamily="2" charset="0"/>
              </a:rPr>
              <a:t> модель мутагенеза объясняет природу мишенных мутаций замены оснований.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Segoe Print" pitchFamily="2" charset="0"/>
              </a:rPr>
              <a:t>Таутомерная</a:t>
            </a:r>
            <a:r>
              <a:rPr lang="ru-RU" dirty="0" smtClean="0">
                <a:solidFill>
                  <a:srgbClr val="FFC000"/>
                </a:solidFill>
                <a:latin typeface="Segoe Print" pitchFamily="2" charset="0"/>
              </a:rPr>
              <a:t> модель мутагенеза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Print" pitchFamily="2" charset="0"/>
              </a:rPr>
              <a:t>Уотсон и Крик предположили, что в основе спонтанного мутагенеза лежит способность оснований ДНК переходить при некоторых условиях в неканонические </a:t>
            </a:r>
            <a:r>
              <a:rPr lang="ru-RU" dirty="0" err="1" smtClean="0">
                <a:latin typeface="Segoe Print" pitchFamily="2" charset="0"/>
              </a:rPr>
              <a:t>таутомерные</a:t>
            </a:r>
            <a:r>
              <a:rPr lang="ru-RU" dirty="0" smtClean="0">
                <a:latin typeface="Segoe Print" pitchFamily="2" charset="0"/>
              </a:rPr>
              <a:t> формы, влияющие на характер спаривания оснований. Эта гипотеза привлекала к себе внимание и активно развивалась. Обнаружены редкие </a:t>
            </a:r>
            <a:r>
              <a:rPr lang="ru-RU" dirty="0" err="1" smtClean="0">
                <a:latin typeface="Segoe Print" pitchFamily="2" charset="0"/>
              </a:rPr>
              <a:t>таутомерные</a:t>
            </a:r>
            <a:r>
              <a:rPr lang="ru-RU" dirty="0" smtClean="0">
                <a:latin typeface="Segoe Print" pitchFamily="2" charset="0"/>
              </a:rPr>
              <a:t> формы </a:t>
            </a:r>
            <a:r>
              <a:rPr lang="ru-RU" dirty="0" err="1" smtClean="0">
                <a:latin typeface="Segoe Print" pitchFamily="2" charset="0"/>
              </a:rPr>
              <a:t>цитозина</a:t>
            </a:r>
            <a:r>
              <a:rPr lang="ru-RU" dirty="0" smtClean="0">
                <a:latin typeface="Segoe Print" pitchFamily="2" charset="0"/>
              </a:rPr>
              <a:t> в кристаллах оснований нуклеиновых кислот, облученных ультрафиолетовым светом. Результаты многочисленных экспериментальных и теоретических исследований однозначно говорят о том, что основания ДНК могут переходить из канонических </a:t>
            </a:r>
            <a:r>
              <a:rPr lang="ru-RU" dirty="0" err="1" smtClean="0">
                <a:latin typeface="Segoe Print" pitchFamily="2" charset="0"/>
              </a:rPr>
              <a:t>таутомерных</a:t>
            </a:r>
            <a:r>
              <a:rPr lang="ru-RU" dirty="0" smtClean="0">
                <a:latin typeface="Segoe Print" pitchFamily="2" charset="0"/>
              </a:rPr>
              <a:t> форм в редкие </a:t>
            </a:r>
            <a:r>
              <a:rPr lang="ru-RU" dirty="0" err="1" smtClean="0">
                <a:latin typeface="Segoe Print" pitchFamily="2" charset="0"/>
              </a:rPr>
              <a:t>таутомерные</a:t>
            </a:r>
            <a:r>
              <a:rPr lang="ru-RU" dirty="0" smtClean="0">
                <a:latin typeface="Segoe Print" pitchFamily="2" charset="0"/>
              </a:rPr>
              <a:t> состояния. Было выполнено много работ посвященных исследованиям редких </a:t>
            </a:r>
            <a:r>
              <a:rPr lang="ru-RU" dirty="0" err="1" smtClean="0">
                <a:latin typeface="Segoe Print" pitchFamily="2" charset="0"/>
              </a:rPr>
              <a:t>таутомерных</a:t>
            </a:r>
            <a:r>
              <a:rPr lang="ru-RU" dirty="0" smtClean="0">
                <a:latin typeface="Segoe Print" pitchFamily="2" charset="0"/>
              </a:rPr>
              <a:t> форм оснований ДНК. С помощью </a:t>
            </a:r>
            <a:r>
              <a:rPr lang="ru-RU" dirty="0" err="1" smtClean="0">
                <a:latin typeface="Segoe Print" pitchFamily="2" charset="0"/>
              </a:rPr>
              <a:t>квантовомеханических</a:t>
            </a:r>
            <a:r>
              <a:rPr lang="ru-RU" dirty="0" smtClean="0">
                <a:latin typeface="Segoe Print" pitchFamily="2" charset="0"/>
              </a:rPr>
              <a:t> расчетов и метода Монте-Карло было показано, что </a:t>
            </a:r>
            <a:r>
              <a:rPr lang="ru-RU" dirty="0" err="1" smtClean="0">
                <a:latin typeface="Segoe Print" pitchFamily="2" charset="0"/>
              </a:rPr>
              <a:t>таутомерное</a:t>
            </a:r>
            <a:r>
              <a:rPr lang="ru-RU" dirty="0" smtClean="0">
                <a:latin typeface="Segoe Print" pitchFamily="2" charset="0"/>
              </a:rPr>
              <a:t> равновесие в </a:t>
            </a:r>
            <a:r>
              <a:rPr lang="ru-RU" dirty="0" err="1" smtClean="0">
                <a:latin typeface="Segoe Print" pitchFamily="2" charset="0"/>
              </a:rPr>
              <a:t>цитозин</a:t>
            </a:r>
            <a:r>
              <a:rPr lang="ru-RU" dirty="0" smtClean="0">
                <a:latin typeface="Segoe Print" pitchFamily="2" charset="0"/>
              </a:rPr>
              <a:t> — содержащих </a:t>
            </a:r>
            <a:r>
              <a:rPr lang="ru-RU" dirty="0" err="1" smtClean="0">
                <a:latin typeface="Segoe Print" pitchFamily="2" charset="0"/>
              </a:rPr>
              <a:t>димерах</a:t>
            </a:r>
            <a:r>
              <a:rPr lang="ru-RU" dirty="0" smtClean="0">
                <a:latin typeface="Segoe Print" pitchFamily="2" charset="0"/>
              </a:rPr>
              <a:t> и в гидрате </a:t>
            </a:r>
            <a:r>
              <a:rPr lang="ru-RU" dirty="0" err="1" smtClean="0">
                <a:latin typeface="Segoe Print" pitchFamily="2" charset="0"/>
              </a:rPr>
              <a:t>цитозинасдвинуто</a:t>
            </a:r>
            <a:r>
              <a:rPr lang="ru-RU" dirty="0" smtClean="0">
                <a:latin typeface="Segoe Print" pitchFamily="2" charset="0"/>
              </a:rPr>
              <a:t> по направлению к их </a:t>
            </a:r>
            <a:r>
              <a:rPr lang="ru-RU" dirty="0" err="1" smtClean="0">
                <a:latin typeface="Segoe Print" pitchFamily="2" charset="0"/>
              </a:rPr>
              <a:t>имино</a:t>
            </a:r>
            <a:r>
              <a:rPr lang="ru-RU" dirty="0" smtClean="0">
                <a:latin typeface="Segoe Print" pitchFamily="2" charset="0"/>
              </a:rPr>
              <a:t> формам как в газовой фазе, так и в водном растворе. На этой основе объясняется ультрафиолетовый мутагенез. В паре гуанин — </a:t>
            </a:r>
            <a:r>
              <a:rPr lang="ru-RU" dirty="0" err="1" smtClean="0">
                <a:latin typeface="Segoe Print" pitchFamily="2" charset="0"/>
              </a:rPr>
              <a:t>цитозин</a:t>
            </a:r>
            <a:r>
              <a:rPr lang="ru-RU" dirty="0" smtClean="0">
                <a:latin typeface="Segoe Print" pitchFamily="2" charset="0"/>
              </a:rPr>
              <a:t> устойчивым будет только одно редкое </a:t>
            </a:r>
            <a:r>
              <a:rPr lang="ru-RU" dirty="0" err="1" smtClean="0">
                <a:latin typeface="Segoe Print" pitchFamily="2" charset="0"/>
              </a:rPr>
              <a:t>таутомерное</a:t>
            </a:r>
            <a:r>
              <a:rPr lang="ru-RU" dirty="0" smtClean="0">
                <a:latin typeface="Segoe Print" pitchFamily="2" charset="0"/>
              </a:rPr>
              <a:t> состояние, в котором атомы водородов первых двух водородных связей, отвечающих за спаривание оснований, одновременно изменяют свои положения. А поскольку при этом изменяются положения атомов водорода, участвующих в </a:t>
            </a:r>
            <a:r>
              <a:rPr lang="ru-RU" dirty="0" err="1" smtClean="0">
                <a:latin typeface="Segoe Print" pitchFamily="2" charset="0"/>
              </a:rPr>
              <a:t>Уотсон-Криковском</a:t>
            </a:r>
            <a:r>
              <a:rPr lang="ru-RU" dirty="0" smtClean="0">
                <a:latin typeface="Segoe Print" pitchFamily="2" charset="0"/>
              </a:rPr>
              <a:t> спаривании оснований, то следствием может быть образование мутаций замены оснований, </a:t>
            </a:r>
            <a:r>
              <a:rPr lang="ru-RU" dirty="0" err="1" smtClean="0">
                <a:latin typeface="Segoe Print" pitchFamily="2" charset="0"/>
              </a:rPr>
              <a:t>транзиций</a:t>
            </a:r>
            <a:r>
              <a:rPr lang="ru-RU" dirty="0" smtClean="0">
                <a:latin typeface="Segoe Print" pitchFamily="2" charset="0"/>
              </a:rPr>
              <a:t> от </a:t>
            </a:r>
            <a:r>
              <a:rPr lang="ru-RU" dirty="0" err="1" smtClean="0">
                <a:latin typeface="Segoe Print" pitchFamily="2" charset="0"/>
              </a:rPr>
              <a:t>цитозина</a:t>
            </a:r>
            <a:r>
              <a:rPr lang="ru-RU" dirty="0" smtClean="0">
                <a:latin typeface="Segoe Print" pitchFamily="2" charset="0"/>
              </a:rPr>
              <a:t> к </a:t>
            </a:r>
            <a:r>
              <a:rPr lang="ru-RU" dirty="0" err="1" smtClean="0">
                <a:latin typeface="Segoe Print" pitchFamily="2" charset="0"/>
              </a:rPr>
              <a:t>тимину</a:t>
            </a:r>
            <a:r>
              <a:rPr lang="ru-RU" dirty="0" smtClean="0">
                <a:latin typeface="Segoe Print" pitchFamily="2" charset="0"/>
              </a:rPr>
              <a:t> или образование гомологичных </a:t>
            </a:r>
            <a:r>
              <a:rPr lang="ru-RU" dirty="0" err="1" smtClean="0">
                <a:latin typeface="Segoe Print" pitchFamily="2" charset="0"/>
              </a:rPr>
              <a:t>трансверсий</a:t>
            </a:r>
            <a:r>
              <a:rPr lang="ru-RU" dirty="0" smtClean="0">
                <a:latin typeface="Segoe Print" pitchFamily="2" charset="0"/>
              </a:rPr>
              <a:t> от </a:t>
            </a:r>
            <a:r>
              <a:rPr lang="ru-RU" dirty="0" err="1" smtClean="0">
                <a:latin typeface="Segoe Print" pitchFamily="2" charset="0"/>
              </a:rPr>
              <a:t>цитозина</a:t>
            </a:r>
            <a:r>
              <a:rPr lang="ru-RU" dirty="0" smtClean="0">
                <a:latin typeface="Segoe Print" pitchFamily="2" charset="0"/>
              </a:rPr>
              <a:t> к гуанину. Участие редких </a:t>
            </a:r>
            <a:r>
              <a:rPr lang="ru-RU" dirty="0" err="1" smtClean="0">
                <a:latin typeface="Segoe Print" pitchFamily="2" charset="0"/>
              </a:rPr>
              <a:t>таутомерных</a:t>
            </a:r>
            <a:r>
              <a:rPr lang="ru-RU" dirty="0" smtClean="0">
                <a:latin typeface="Segoe Print" pitchFamily="2" charset="0"/>
              </a:rPr>
              <a:t> форм в мутагенезе обсуждалось неоднократно.</a:t>
            </a:r>
          </a:p>
          <a:p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598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Мутации, мутогены, виды мутаций, причины мутаций, значение мутаций</vt:lpstr>
      <vt:lpstr>Слайд 2</vt:lpstr>
      <vt:lpstr>Причины мутаций </vt:lpstr>
      <vt:lpstr>Связь мутаций с репликацией ДНК </vt:lpstr>
      <vt:lpstr>Связь мутаций с рекомбинацией ДНК </vt:lpstr>
      <vt:lpstr>Связь мутаций с репарацией ДНК</vt:lpstr>
      <vt:lpstr>Модели мутагенеза </vt:lpstr>
      <vt:lpstr>Полимеразная модель мутагенеза </vt:lpstr>
      <vt:lpstr>Таутомерная модель мутагенеза </vt:lpstr>
      <vt:lpstr>Классификации мутаций </vt:lpstr>
      <vt:lpstr>Слайд 11</vt:lpstr>
      <vt:lpstr>Слайд 12</vt:lpstr>
      <vt:lpstr>Слайд 13</vt:lpstr>
      <vt:lpstr>Точечная мутация</vt:lpstr>
      <vt:lpstr>Слайд 15</vt:lpstr>
      <vt:lpstr>Слайд 16</vt:lpstr>
      <vt:lpstr>Последствия мутаций для клетки и организма </vt:lpstr>
      <vt:lpstr>Роль мутаций в эволюции </vt:lpstr>
      <vt:lpstr>Слайд 19</vt:lpstr>
      <vt:lpstr>Проблема случайности мутаций </vt:lpstr>
      <vt:lpstr>Слайд 21</vt:lpstr>
      <vt:lpstr>Мутагены</vt:lpstr>
      <vt:lpstr>Классификация </vt:lpstr>
      <vt:lpstr>Физические мутагены </vt:lpstr>
      <vt:lpstr>Химические мутагены </vt:lpstr>
      <vt:lpstr>Биологические мутагены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Мутации, мутогены, виды мутаций, причины мутаций, значение мутаций</dc:title>
  <dc:creator>R2-D2</dc:creator>
  <cp:lastModifiedBy>R2-D2</cp:lastModifiedBy>
  <cp:revision>19</cp:revision>
  <dcterms:created xsi:type="dcterms:W3CDTF">2013-11-25T13:48:13Z</dcterms:created>
  <dcterms:modified xsi:type="dcterms:W3CDTF">2013-11-26T14:01:42Z</dcterms:modified>
</cp:coreProperties>
</file>