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59" r:id="rId4"/>
    <p:sldId id="262" r:id="rId5"/>
    <p:sldId id="263" r:id="rId6"/>
    <p:sldId id="264" r:id="rId7"/>
    <p:sldId id="265" r:id="rId8"/>
    <p:sldId id="266" r:id="rId9"/>
    <p:sldId id="267" r:id="rId10"/>
    <p:sldId id="270" r:id="rId11"/>
    <p:sldId id="268" r:id="rId12"/>
    <p:sldId id="269" r:id="rId13"/>
    <p:sldId id="271" r:id="rId14"/>
    <p:sldId id="272" r:id="rId15"/>
    <p:sldId id="273" r:id="rId16"/>
    <p:sldId id="260" r:id="rId17"/>
    <p:sldId id="27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F00898C-DA66-401E-970E-65ABDA945BAC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8C37D14-AE50-4417-A8A3-13A61E9F55B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0898C-DA66-401E-970E-65ABDA945BAC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37D14-AE50-4417-A8A3-13A61E9F55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0898C-DA66-401E-970E-65ABDA945BAC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37D14-AE50-4417-A8A3-13A61E9F55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F00898C-DA66-401E-970E-65ABDA945BAC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8C37D14-AE50-4417-A8A3-13A61E9F55B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F00898C-DA66-401E-970E-65ABDA945BAC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8C37D14-AE50-4417-A8A3-13A61E9F55B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0898C-DA66-401E-970E-65ABDA945BAC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37D14-AE50-4417-A8A3-13A61E9F55B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0898C-DA66-401E-970E-65ABDA945BAC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37D14-AE50-4417-A8A3-13A61E9F55B9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F00898C-DA66-401E-970E-65ABDA945BAC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8C37D14-AE50-4417-A8A3-13A61E9F55B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0898C-DA66-401E-970E-65ABDA945BAC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37D14-AE50-4417-A8A3-13A61E9F55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F00898C-DA66-401E-970E-65ABDA945BAC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8C37D14-AE50-4417-A8A3-13A61E9F55B9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F00898C-DA66-401E-970E-65ABDA945BAC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8C37D14-AE50-4417-A8A3-13A61E9F55B9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F00898C-DA66-401E-970E-65ABDA945BAC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8C37D14-AE50-4417-A8A3-13A61E9F55B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just"/>
            <a:r>
              <a:rPr lang="uk-UA" dirty="0" smtClean="0"/>
              <a:t>Виконали учениці 10 класу Гавілей Анастасія та </a:t>
            </a:r>
            <a:r>
              <a:rPr lang="uk-UA" dirty="0" err="1" smtClean="0"/>
              <a:t>Ладоня</a:t>
            </a:r>
            <a:r>
              <a:rPr lang="uk-UA" dirty="0" smtClean="0"/>
              <a:t> Маргарита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00166" y="1785926"/>
            <a:ext cx="73180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Шкода паління</a:t>
            </a:r>
            <a:endParaRPr lang="ru-RU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/>
          <a:lstStyle/>
          <a:p>
            <a:r>
              <a:rPr lang="uk-UA" dirty="0" smtClean="0"/>
              <a:t>Травна система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Виразка</a:t>
            </a:r>
          </a:p>
          <a:p>
            <a:r>
              <a:rPr lang="uk-UA" dirty="0" smtClean="0"/>
              <a:t>Рак  </a:t>
            </a:r>
            <a:endParaRPr lang="ru-RU" dirty="0"/>
          </a:p>
        </p:txBody>
      </p:sp>
      <p:pic>
        <p:nvPicPr>
          <p:cNvPr id="12290" name="Picture 2" descr="D:\Downloads\349-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1000108"/>
            <a:ext cx="6419328" cy="56435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/>
          <a:lstStyle/>
          <a:p>
            <a:r>
              <a:rPr lang="uk-UA" dirty="0" smtClean="0"/>
              <a:t>Статева система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600200"/>
            <a:ext cx="7710518" cy="4873752"/>
          </a:xfrm>
        </p:spPr>
        <p:txBody>
          <a:bodyPr/>
          <a:lstStyle/>
          <a:p>
            <a:r>
              <a:rPr lang="uk-UA" sz="3600" dirty="0" smtClean="0"/>
              <a:t>Безпліддя;</a:t>
            </a:r>
          </a:p>
          <a:p>
            <a:r>
              <a:rPr lang="uk-UA" sz="3600" dirty="0" smtClean="0"/>
              <a:t>Викидні;</a:t>
            </a:r>
          </a:p>
          <a:p>
            <a:r>
              <a:rPr lang="uk-UA" sz="3600" dirty="0" smtClean="0"/>
              <a:t>Затримка розвитку</a:t>
            </a:r>
          </a:p>
          <a:p>
            <a:pPr>
              <a:buNone/>
            </a:pPr>
            <a:r>
              <a:rPr lang="uk-UA" sz="3600" dirty="0" smtClean="0"/>
              <a:t> плоду;</a:t>
            </a:r>
          </a:p>
          <a:p>
            <a:r>
              <a:rPr lang="uk-UA" sz="3600" dirty="0" smtClean="0"/>
              <a:t>рак;</a:t>
            </a:r>
          </a:p>
          <a:p>
            <a:r>
              <a:rPr lang="uk-UA" sz="3600" dirty="0" smtClean="0"/>
              <a:t>Порушення </a:t>
            </a:r>
          </a:p>
          <a:p>
            <a:pPr>
              <a:buNone/>
            </a:pPr>
            <a:r>
              <a:rPr lang="uk-UA" sz="3600" dirty="0" smtClean="0"/>
              <a:t>статевих ф-цій.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endParaRPr lang="ru-RU" dirty="0"/>
          </a:p>
        </p:txBody>
      </p:sp>
      <p:pic>
        <p:nvPicPr>
          <p:cNvPr id="7170" name="Picture 2" descr="C:\Documents and Settings\Admin\Рабочий стол\Kurenie_beremenny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857232"/>
            <a:ext cx="4110045" cy="5630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/>
          <a:lstStyle/>
          <a:p>
            <a:r>
              <a:rPr lang="uk-UA" dirty="0" smtClean="0"/>
              <a:t>Шкіра та зуби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Передчасне </a:t>
            </a:r>
          </a:p>
          <a:p>
            <a:pPr>
              <a:buNone/>
            </a:pPr>
            <a:r>
              <a:rPr lang="uk-UA" sz="3200" dirty="0" smtClean="0"/>
              <a:t>старіння;</a:t>
            </a:r>
          </a:p>
          <a:p>
            <a:r>
              <a:rPr lang="uk-UA" sz="3200" dirty="0" smtClean="0"/>
              <a:t>Жовті зуби.</a:t>
            </a:r>
            <a:endParaRPr lang="ru-RU" sz="3200" dirty="0"/>
          </a:p>
        </p:txBody>
      </p:sp>
      <p:pic>
        <p:nvPicPr>
          <p:cNvPr id="8194" name="Picture 2" descr="D:\Downloads\images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0"/>
            <a:ext cx="5400695" cy="3822964"/>
          </a:xfrm>
          <a:prstGeom prst="rect">
            <a:avLst/>
          </a:prstGeom>
          <a:noFill/>
        </p:spPr>
      </p:pic>
      <p:pic>
        <p:nvPicPr>
          <p:cNvPr id="8195" name="Picture 3" descr="D:\Downloads\загруженное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3500438"/>
            <a:ext cx="5357850" cy="31852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D:\Downloads\197074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2"/>
            <a:ext cx="8596373" cy="64472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/>
              <a:t>Боротьба</a:t>
            </a:r>
            <a:r>
              <a:rPr lang="ru-RU" dirty="0" smtClean="0"/>
              <a:t> з </a:t>
            </a:r>
            <a:r>
              <a:rPr lang="ru-RU" dirty="0" err="1" smtClean="0"/>
              <a:t>палінням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dirty="0" smtClean="0"/>
              <a:t>13 </a:t>
            </a:r>
            <a:r>
              <a:rPr lang="ru-RU" dirty="0" err="1" smtClean="0"/>
              <a:t>березня</a:t>
            </a:r>
            <a:r>
              <a:rPr lang="ru-RU" dirty="0" smtClean="0"/>
              <a:t> 2012 року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остаточно </a:t>
            </a:r>
            <a:r>
              <a:rPr lang="ru-RU" dirty="0" err="1" smtClean="0"/>
              <a:t>схвалено</a:t>
            </a:r>
            <a:r>
              <a:rPr lang="ru-RU" dirty="0" smtClean="0"/>
              <a:t> закон про </a:t>
            </a:r>
            <a:r>
              <a:rPr lang="ru-RU" dirty="0" err="1" smtClean="0"/>
              <a:t>повну</a:t>
            </a:r>
            <a:r>
              <a:rPr lang="ru-RU" dirty="0" smtClean="0"/>
              <a:t> </a:t>
            </a:r>
            <a:r>
              <a:rPr lang="ru-RU" dirty="0" err="1" smtClean="0"/>
              <a:t>заборону</a:t>
            </a:r>
            <a:r>
              <a:rPr lang="ru-RU" dirty="0" smtClean="0"/>
              <a:t> </a:t>
            </a:r>
            <a:r>
              <a:rPr lang="ru-RU" dirty="0" err="1" smtClean="0"/>
              <a:t>реклами</a:t>
            </a:r>
            <a:r>
              <a:rPr lang="ru-RU" dirty="0" smtClean="0"/>
              <a:t> сигарет. </a:t>
            </a:r>
            <a:r>
              <a:rPr lang="ru-RU" dirty="0" err="1" smtClean="0"/>
              <a:t>Заборона</a:t>
            </a:r>
            <a:r>
              <a:rPr lang="ru-RU" dirty="0" smtClean="0"/>
              <a:t> </a:t>
            </a:r>
            <a:r>
              <a:rPr lang="ru-RU" dirty="0" err="1" smtClean="0"/>
              <a:t>стосується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реклами</a:t>
            </a:r>
            <a:r>
              <a:rPr lang="ru-RU" dirty="0" smtClean="0"/>
              <a:t>, а </a:t>
            </a:r>
            <a:r>
              <a:rPr lang="ru-RU" dirty="0" err="1" smtClean="0"/>
              <a:t>й</a:t>
            </a:r>
            <a:r>
              <a:rPr lang="ru-RU" dirty="0" smtClean="0"/>
              <a:t> будь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способів</a:t>
            </a:r>
            <a:r>
              <a:rPr lang="ru-RU" dirty="0" smtClean="0"/>
              <a:t> </a:t>
            </a:r>
            <a:r>
              <a:rPr lang="ru-RU" dirty="0" err="1" smtClean="0"/>
              <a:t>стимулювання</a:t>
            </a:r>
            <a:r>
              <a:rPr lang="ru-RU" dirty="0" smtClean="0"/>
              <a:t> </a:t>
            </a:r>
            <a:r>
              <a:rPr lang="ru-RU" dirty="0" err="1" smtClean="0"/>
              <a:t>продажів</a:t>
            </a:r>
            <a:r>
              <a:rPr lang="ru-RU" dirty="0" smtClean="0"/>
              <a:t> </a:t>
            </a:r>
            <a:r>
              <a:rPr lang="ru-RU" dirty="0" err="1" smtClean="0"/>
              <a:t>тютюнових</a:t>
            </a:r>
            <a:r>
              <a:rPr lang="ru-RU" dirty="0" smtClean="0"/>
              <a:t> </a:t>
            </a:r>
            <a:r>
              <a:rPr lang="ru-RU" dirty="0" err="1" smtClean="0"/>
              <a:t>виробів</a:t>
            </a:r>
            <a:r>
              <a:rPr lang="ru-RU" dirty="0" smtClean="0"/>
              <a:t>. </a:t>
            </a:r>
            <a:r>
              <a:rPr lang="ru-RU" dirty="0" smtClean="0"/>
              <a:t>Закон вступив в силу 17 </a:t>
            </a:r>
            <a:r>
              <a:rPr lang="ru-RU" dirty="0" err="1" smtClean="0"/>
              <a:t>вересня</a:t>
            </a:r>
            <a:r>
              <a:rPr lang="ru-RU" dirty="0" smtClean="0"/>
              <a:t> 2012 року</a:t>
            </a:r>
            <a:r>
              <a:rPr lang="ru-RU" dirty="0" smtClean="0"/>
              <a:t>.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З 4 </a:t>
            </a:r>
            <a:r>
              <a:rPr lang="ru-RU" dirty="0" err="1" smtClean="0"/>
              <a:t>жовтня</a:t>
            </a:r>
            <a:r>
              <a:rPr lang="ru-RU" dirty="0" smtClean="0"/>
              <a:t> 2012 року на упаковках сигарет </a:t>
            </a:r>
            <a:r>
              <a:rPr lang="ru-RU" dirty="0" err="1" smtClean="0"/>
              <a:t>мають</a:t>
            </a:r>
            <a:r>
              <a:rPr lang="ru-RU" dirty="0" smtClean="0"/>
              <a:t> бути </a:t>
            </a:r>
            <a:r>
              <a:rPr lang="ru-RU" dirty="0" err="1" smtClean="0"/>
              <a:t>фотоілюстрації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зображеннями</a:t>
            </a:r>
            <a:r>
              <a:rPr lang="ru-RU" dirty="0" smtClean="0"/>
              <a:t> хвороб, </a:t>
            </a:r>
            <a:r>
              <a:rPr lang="ru-RU" dirty="0" err="1" smtClean="0"/>
              <a:t>викликаних</a:t>
            </a:r>
            <a:r>
              <a:rPr lang="ru-RU" dirty="0" smtClean="0"/>
              <a:t> </a:t>
            </a:r>
            <a:r>
              <a:rPr lang="ru-RU" dirty="0" err="1" smtClean="0"/>
              <a:t>тютюнопалінням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D:\Downloads\kynuty-palyt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8251089" cy="62151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57161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На жаль, </a:t>
            </a:r>
            <a:r>
              <a:rPr lang="ru-RU" dirty="0" err="1" smtClean="0"/>
              <a:t>паління</a:t>
            </a:r>
            <a:r>
              <a:rPr lang="ru-RU" dirty="0" smtClean="0"/>
              <a:t> в </a:t>
            </a:r>
            <a:r>
              <a:rPr lang="ru-RU" dirty="0" err="1" smtClean="0"/>
              <a:t>дитячому</a:t>
            </a:r>
            <a:r>
              <a:rPr lang="ru-RU" dirty="0" smtClean="0"/>
              <a:t> та </a:t>
            </a:r>
            <a:r>
              <a:rPr lang="ru-RU" dirty="0" err="1" smtClean="0"/>
              <a:t>підлітковому</a:t>
            </a:r>
            <a:r>
              <a:rPr lang="ru-RU" dirty="0" smtClean="0"/>
              <a:t> </a:t>
            </a:r>
            <a:r>
              <a:rPr lang="ru-RU" dirty="0" err="1" smtClean="0"/>
              <a:t>віці</a:t>
            </a:r>
            <a:r>
              <a:rPr lang="ru-RU" dirty="0" smtClean="0"/>
              <a:t> - </a:t>
            </a:r>
            <a:r>
              <a:rPr lang="ru-RU" dirty="0" err="1" smtClean="0"/>
              <a:t>явище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поширене</a:t>
            </a:r>
            <a:endParaRPr lang="ru-RU" dirty="0"/>
          </a:p>
        </p:txBody>
      </p:sp>
      <p:pic>
        <p:nvPicPr>
          <p:cNvPr id="3074" name="Picture 2" descr="D:\Downloads\64b6203b3e68b3a38395d90e83423d3e_behind_a_cigarette_by_boophotograpf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500174"/>
            <a:ext cx="4095779" cy="3071834"/>
          </a:xfrm>
          <a:prstGeom prst="rect">
            <a:avLst/>
          </a:prstGeom>
          <a:noFill/>
        </p:spPr>
      </p:pic>
      <p:pic>
        <p:nvPicPr>
          <p:cNvPr id="3075" name="Picture 3" descr="D:\Downloads\46-25-1b-qrg5q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5" y="1500174"/>
            <a:ext cx="4123267" cy="3071834"/>
          </a:xfrm>
          <a:prstGeom prst="rect">
            <a:avLst/>
          </a:prstGeom>
          <a:noFill/>
        </p:spPr>
      </p:pic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6" name="Picture 4" descr="D:\Downloads\86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54250" y="4306888"/>
            <a:ext cx="3683000" cy="2578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314" name="Picture 2" descr="D:\Downloads\48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42852"/>
            <a:ext cx="8572529" cy="64293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7467600" cy="6045348"/>
          </a:xfrm>
        </p:spPr>
        <p:txBody>
          <a:bodyPr>
            <a:normAutofit/>
          </a:bodyPr>
          <a:lstStyle/>
          <a:p>
            <a:pPr algn="just"/>
            <a:endParaRPr lang="ru-RU" sz="2800" b="1" dirty="0" smtClean="0"/>
          </a:p>
          <a:p>
            <a:pPr algn="just"/>
            <a:r>
              <a:rPr lang="ru-RU" sz="2800" b="1" i="1" dirty="0" err="1" smtClean="0"/>
              <a:t>Тютюнопал</a:t>
            </a:r>
            <a:r>
              <a:rPr lang="en-US" sz="2800" b="1" i="1" dirty="0" smtClean="0"/>
              <a:t>í</a:t>
            </a:r>
            <a:r>
              <a:rPr lang="ru-RU" sz="2800" b="1" i="1" dirty="0" err="1" smtClean="0"/>
              <a:t>ння</a:t>
            </a:r>
            <a:r>
              <a:rPr lang="ru-RU" sz="2800" dirty="0" smtClean="0"/>
              <a:t>  — </a:t>
            </a:r>
            <a:r>
              <a:rPr lang="ru-RU" sz="2800" dirty="0" err="1" smtClean="0"/>
              <a:t>вдихання</a:t>
            </a:r>
            <a:r>
              <a:rPr lang="ru-RU" sz="2800" dirty="0" smtClean="0"/>
              <a:t> </a:t>
            </a:r>
            <a:r>
              <a:rPr lang="ru-RU" sz="2800" dirty="0" err="1" smtClean="0"/>
              <a:t>диму</a:t>
            </a:r>
            <a:r>
              <a:rPr lang="ru-RU" sz="2800" dirty="0" smtClean="0"/>
              <a:t> </a:t>
            </a:r>
            <a:r>
              <a:rPr lang="ru-RU" sz="2800" dirty="0" err="1" smtClean="0"/>
              <a:t>тліючого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висушеного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листя</a:t>
            </a:r>
            <a:r>
              <a:rPr lang="ru-RU" sz="2800" dirty="0" smtClean="0"/>
              <a:t> тютюну. </a:t>
            </a:r>
            <a:r>
              <a:rPr lang="ru-RU" sz="2800" dirty="0" err="1" smtClean="0"/>
              <a:t>Найважливішим</a:t>
            </a:r>
            <a:r>
              <a:rPr lang="ru-RU" sz="2800" dirty="0" smtClean="0"/>
              <a:t> компонентом </a:t>
            </a:r>
            <a:r>
              <a:rPr lang="ru-RU" sz="2800" dirty="0" err="1" smtClean="0"/>
              <a:t>тютюнового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диму</a:t>
            </a:r>
            <a:r>
              <a:rPr lang="ru-RU" sz="2800" dirty="0" smtClean="0"/>
              <a:t> </a:t>
            </a:r>
            <a:r>
              <a:rPr lang="ru-RU" sz="2800" dirty="0" err="1" smtClean="0"/>
              <a:t>є</a:t>
            </a:r>
            <a:r>
              <a:rPr lang="ru-RU" sz="2800" dirty="0" smtClean="0"/>
              <a:t> </a:t>
            </a:r>
            <a:r>
              <a:rPr lang="ru-RU" sz="2800" dirty="0" err="1" smtClean="0"/>
              <a:t>нікотин</a:t>
            </a:r>
            <a:r>
              <a:rPr lang="ru-RU" sz="2800" dirty="0" smtClean="0"/>
              <a:t>. </a:t>
            </a:r>
            <a:r>
              <a:rPr lang="ru-RU" sz="2800" dirty="0" err="1" smtClean="0"/>
              <a:t>Регулярне</a:t>
            </a:r>
            <a:r>
              <a:rPr lang="ru-RU" sz="2800" dirty="0" smtClean="0"/>
              <a:t> </a:t>
            </a:r>
            <a:r>
              <a:rPr lang="ru-RU" sz="2800" dirty="0" err="1" smtClean="0"/>
              <a:t>вживання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нікотину</a:t>
            </a:r>
            <a:r>
              <a:rPr lang="ru-RU" sz="2800" dirty="0" smtClean="0"/>
              <a:t> </a:t>
            </a:r>
            <a:r>
              <a:rPr lang="ru-RU" sz="2800" dirty="0" err="1" smtClean="0"/>
              <a:t>викликає</a:t>
            </a:r>
            <a:r>
              <a:rPr lang="ru-RU" sz="2800" dirty="0" smtClean="0"/>
              <a:t> </a:t>
            </a:r>
            <a:r>
              <a:rPr lang="ru-RU" sz="2800" dirty="0" err="1" smtClean="0"/>
              <a:t>тютюнову</a:t>
            </a:r>
            <a:r>
              <a:rPr lang="ru-RU" sz="2800" dirty="0" smtClean="0"/>
              <a:t> </a:t>
            </a:r>
            <a:r>
              <a:rPr lang="ru-RU" sz="2800" dirty="0" err="1" smtClean="0"/>
              <a:t>залежність.Тривале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часте</a:t>
            </a:r>
            <a:r>
              <a:rPr lang="ru-RU" sz="2800" dirty="0" smtClean="0"/>
              <a:t> </a:t>
            </a:r>
            <a:r>
              <a:rPr lang="ru-RU" sz="2800" dirty="0" err="1" smtClean="0"/>
              <a:t>паління</a:t>
            </a:r>
            <a:r>
              <a:rPr lang="ru-RU" sz="2800" dirty="0" smtClean="0"/>
              <a:t> тютюну </a:t>
            </a:r>
            <a:r>
              <a:rPr lang="ru-RU" sz="2800" dirty="0" err="1" smtClean="0"/>
              <a:t>завдає</a:t>
            </a:r>
            <a:r>
              <a:rPr lang="ru-RU" sz="2800" dirty="0" smtClean="0"/>
              <a:t> </a:t>
            </a:r>
            <a:r>
              <a:rPr lang="ru-RU" sz="2800" dirty="0" err="1" smtClean="0"/>
              <a:t>значної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шкоди</a:t>
            </a:r>
            <a:r>
              <a:rPr lang="ru-RU" sz="2800" dirty="0" smtClean="0"/>
              <a:t> </a:t>
            </a:r>
            <a:r>
              <a:rPr lang="ru-RU" sz="2800" dirty="0" err="1" smtClean="0"/>
              <a:t>здоров'ю</a:t>
            </a:r>
            <a:r>
              <a:rPr lang="ru-RU" sz="2800" dirty="0" smtClean="0"/>
              <a:t> </a:t>
            </a:r>
            <a:r>
              <a:rPr lang="ru-RU" sz="2800" dirty="0" err="1" smtClean="0"/>
              <a:t>курців</a:t>
            </a:r>
            <a:r>
              <a:rPr lang="ru-RU" sz="2800" dirty="0" smtClean="0"/>
              <a:t>, </a:t>
            </a:r>
            <a:r>
              <a:rPr lang="ru-RU" sz="2800" dirty="0" smtClean="0"/>
              <a:t>та </a:t>
            </a:r>
            <a:r>
              <a:rPr lang="ru-RU" sz="2800" dirty="0" err="1" smtClean="0"/>
              <a:t>оточуючих</a:t>
            </a:r>
            <a:r>
              <a:rPr lang="ru-RU" sz="2800" dirty="0" smtClean="0"/>
              <a:t> </a:t>
            </a:r>
            <a:r>
              <a:rPr lang="ru-RU" sz="2800" dirty="0" err="1" smtClean="0"/>
              <a:t>їх</a:t>
            </a:r>
            <a:r>
              <a:rPr lang="ru-RU" sz="2800" dirty="0" smtClean="0"/>
              <a:t> людей, </a:t>
            </a:r>
            <a:r>
              <a:rPr lang="ru-RU" sz="2800" dirty="0" err="1" smtClean="0"/>
              <a:t>що</a:t>
            </a:r>
            <a:r>
              <a:rPr lang="ru-RU" sz="2800" dirty="0" smtClean="0"/>
              <a:t> не </a:t>
            </a:r>
            <a:r>
              <a:rPr lang="ru-RU" sz="2800" dirty="0" err="1" smtClean="0"/>
              <a:t>палять</a:t>
            </a:r>
            <a:r>
              <a:rPr lang="ru-RU" sz="2800" dirty="0" smtClean="0"/>
              <a:t> 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ru-RU" sz="2800" dirty="0" err="1" smtClean="0"/>
              <a:t>тварин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9697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err="1" smtClean="0"/>
              <a:t>Що</a:t>
            </a:r>
            <a:r>
              <a:rPr lang="ru-RU" b="1" dirty="0" smtClean="0"/>
              <a:t> </a:t>
            </a:r>
            <a:r>
              <a:rPr lang="ru-RU" b="1" dirty="0" smtClean="0"/>
              <a:t>ж такого </a:t>
            </a:r>
            <a:r>
              <a:rPr lang="ru-RU" b="1" dirty="0" err="1" smtClean="0"/>
              <a:t>небезпечного</a:t>
            </a:r>
            <a:r>
              <a:rPr lang="ru-RU" b="1" dirty="0" smtClean="0"/>
              <a:t> в </a:t>
            </a:r>
            <a:r>
              <a:rPr lang="ru-RU" b="1" dirty="0" err="1" smtClean="0"/>
              <a:t>сигареті</a:t>
            </a:r>
            <a:r>
              <a:rPr lang="ru-RU" b="1" dirty="0" smtClean="0"/>
              <a:t>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D:\_PICTURES\x_c5d0fa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285860"/>
            <a:ext cx="7900842" cy="47863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/>
          <a:lstStyle/>
          <a:p>
            <a:pPr algn="ctr"/>
            <a:r>
              <a:rPr lang="uk-UA" dirty="0" smtClean="0"/>
              <a:t>Сучасна ситуація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err="1" smtClean="0"/>
              <a:t>Країни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за </a:t>
            </a:r>
            <a:r>
              <a:rPr lang="ru-RU" dirty="0" err="1" smtClean="0"/>
              <a:t>споживанням</a:t>
            </a:r>
            <a:r>
              <a:rPr lang="ru-RU" dirty="0" smtClean="0"/>
              <a:t> сигарет на душу </a:t>
            </a:r>
            <a:r>
              <a:rPr lang="ru-RU" dirty="0" err="1" smtClean="0"/>
              <a:t>населення</a:t>
            </a:r>
            <a:r>
              <a:rPr lang="ru-RU" dirty="0" smtClean="0"/>
              <a:t> (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дорослі</a:t>
            </a:r>
            <a:r>
              <a:rPr lang="ru-RU" dirty="0" smtClean="0"/>
              <a:t>, </a:t>
            </a:r>
            <a:r>
              <a:rPr lang="ru-RU" dirty="0" err="1" smtClean="0"/>
              <a:t>дані</a:t>
            </a:r>
            <a:r>
              <a:rPr lang="ru-RU" dirty="0" smtClean="0"/>
              <a:t> по </a:t>
            </a:r>
            <a:r>
              <a:rPr lang="ru-RU" dirty="0" err="1" smtClean="0"/>
              <a:t>населенню</a:t>
            </a:r>
            <a:r>
              <a:rPr lang="ru-RU" dirty="0" smtClean="0"/>
              <a:t> за 2007 </a:t>
            </a:r>
            <a:r>
              <a:rPr lang="ru-RU" dirty="0" err="1" smtClean="0"/>
              <a:t>рік</a:t>
            </a:r>
            <a:r>
              <a:rPr lang="ru-RU" dirty="0" smtClean="0"/>
              <a:t>)</a:t>
            </a:r>
            <a:endParaRPr lang="ru-RU" dirty="0"/>
          </a:p>
        </p:txBody>
      </p:sp>
      <p:pic>
        <p:nvPicPr>
          <p:cNvPr id="4098" name="Picture 2" descr="D:\Downloads\World_map_of_countries_by_number_of_cigarettes_smoked_per_adult_per_year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357298"/>
            <a:ext cx="8410814" cy="3714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/>
          <a:lstStyle/>
          <a:p>
            <a:pPr algn="ctr"/>
            <a:r>
              <a:rPr lang="uk-UA" dirty="0" smtClean="0"/>
              <a:t>Факти про куріння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sz="2800" dirty="0" smtClean="0"/>
              <a:t>На </a:t>
            </a:r>
            <a:r>
              <a:rPr lang="ru-RU" sz="2800" dirty="0" err="1" smtClean="0"/>
              <a:t>нашій</a:t>
            </a:r>
            <a:r>
              <a:rPr lang="ru-RU" sz="2800" dirty="0" smtClean="0"/>
              <a:t> </a:t>
            </a:r>
            <a:r>
              <a:rPr lang="ru-RU" sz="2800" dirty="0" err="1" smtClean="0"/>
              <a:t>планеті</a:t>
            </a:r>
            <a:r>
              <a:rPr lang="ru-RU" sz="2800" dirty="0" smtClean="0"/>
              <a:t> </a:t>
            </a:r>
            <a:r>
              <a:rPr lang="ru-RU" sz="2800" dirty="0" err="1" smtClean="0"/>
              <a:t>палять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приблизно</a:t>
            </a:r>
            <a:r>
              <a:rPr lang="ru-RU" sz="2800" dirty="0" smtClean="0"/>
              <a:t> 1,3 </a:t>
            </a:r>
            <a:r>
              <a:rPr lang="ru-RU" sz="2800" dirty="0" err="1" smtClean="0"/>
              <a:t>мільярди</a:t>
            </a:r>
            <a:r>
              <a:rPr lang="ru-RU" sz="2800" dirty="0" smtClean="0"/>
              <a:t> людей</a:t>
            </a:r>
          </a:p>
          <a:p>
            <a:pPr algn="just"/>
            <a:r>
              <a:rPr lang="ru-RU" sz="2800" dirty="0" smtClean="0"/>
              <a:t>За 1 секунду на </a:t>
            </a:r>
            <a:r>
              <a:rPr lang="ru-RU" sz="2800" dirty="0" err="1" smtClean="0"/>
              <a:t>Землі</a:t>
            </a:r>
            <a:r>
              <a:rPr lang="ru-RU" sz="2800" dirty="0" smtClean="0"/>
              <a:t> </a:t>
            </a:r>
            <a:r>
              <a:rPr lang="ru-RU" sz="2800" dirty="0" err="1" smtClean="0"/>
              <a:t>викурюється</a:t>
            </a:r>
            <a:r>
              <a:rPr lang="ru-RU" sz="2800" dirty="0" smtClean="0"/>
              <a:t> 300 000 цигарок</a:t>
            </a:r>
          </a:p>
          <a:p>
            <a:pPr algn="just"/>
            <a:r>
              <a:rPr lang="ru-RU" sz="2800" dirty="0" err="1" smtClean="0"/>
              <a:t>Куріння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викликає</a:t>
            </a:r>
            <a:r>
              <a:rPr lang="ru-RU" sz="2800" dirty="0" smtClean="0"/>
              <a:t> 6 % смертей в </a:t>
            </a:r>
            <a:r>
              <a:rPr lang="ru-RU" sz="2800" dirty="0" err="1" smtClean="0"/>
              <a:t>усьому</a:t>
            </a:r>
            <a:r>
              <a:rPr lang="ru-RU" sz="2800" dirty="0" smtClean="0"/>
              <a:t> </a:t>
            </a:r>
            <a:r>
              <a:rPr lang="ru-RU" sz="2800" dirty="0" err="1" smtClean="0"/>
              <a:t>світі</a:t>
            </a:r>
            <a:endParaRPr lang="ru-RU" sz="2800" dirty="0" smtClean="0"/>
          </a:p>
          <a:p>
            <a:pPr algn="just"/>
            <a:r>
              <a:rPr lang="ru-RU" sz="2800" dirty="0" err="1" smtClean="0"/>
              <a:t>Щорічно</a:t>
            </a:r>
            <a:r>
              <a:rPr lang="ru-RU" sz="2800" dirty="0" smtClean="0"/>
              <a:t> </a:t>
            </a:r>
            <a:r>
              <a:rPr lang="ru-RU" sz="2800" dirty="0" err="1" smtClean="0"/>
              <a:t>від</a:t>
            </a:r>
            <a:r>
              <a:rPr lang="ru-RU" sz="2800" dirty="0" smtClean="0"/>
              <a:t> </a:t>
            </a:r>
            <a:r>
              <a:rPr lang="ru-RU" sz="2800" dirty="0" err="1" smtClean="0"/>
              <a:t>паління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вмирає</a:t>
            </a:r>
            <a:r>
              <a:rPr lang="ru-RU" sz="2800" dirty="0" smtClean="0"/>
              <a:t> 3 </a:t>
            </a:r>
            <a:r>
              <a:rPr lang="ru-RU" sz="2800" dirty="0" err="1" smtClean="0"/>
              <a:t>мільйони</a:t>
            </a:r>
            <a:r>
              <a:rPr lang="ru-RU" sz="2800" dirty="0" smtClean="0"/>
              <a:t> людей</a:t>
            </a:r>
          </a:p>
          <a:p>
            <a:pPr algn="just"/>
            <a:r>
              <a:rPr lang="ru-RU" sz="2800" dirty="0" err="1" smtClean="0"/>
              <a:t>Загальна</a:t>
            </a:r>
            <a:r>
              <a:rPr lang="ru-RU" sz="2800" dirty="0" smtClean="0"/>
              <a:t> </a:t>
            </a:r>
            <a:r>
              <a:rPr lang="ru-RU" sz="2800" dirty="0" err="1" smtClean="0"/>
              <a:t>маса</a:t>
            </a:r>
            <a:r>
              <a:rPr lang="ru-RU" sz="2800" dirty="0" smtClean="0"/>
              <a:t> </a:t>
            </a:r>
            <a:r>
              <a:rPr lang="ru-RU" sz="2800" dirty="0" err="1" smtClean="0"/>
              <a:t>недопалків</a:t>
            </a:r>
            <a:r>
              <a:rPr lang="ru-RU" sz="2800" dirty="0" smtClean="0"/>
              <a:t> на </a:t>
            </a:r>
            <a:r>
              <a:rPr lang="ru-RU" sz="2800" dirty="0" err="1" smtClean="0"/>
              <a:t>планеті</a:t>
            </a:r>
            <a:r>
              <a:rPr lang="ru-RU" sz="2800" dirty="0" smtClean="0"/>
              <a:t> за 1 </a:t>
            </a:r>
            <a:r>
              <a:rPr lang="ru-RU" sz="2800" dirty="0" err="1" smtClean="0"/>
              <a:t>рік</a:t>
            </a:r>
            <a:r>
              <a:rPr lang="ru-RU" sz="2800" dirty="0" smtClean="0"/>
              <a:t> становить 2 520 000 тонн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/>
          <a:lstStyle/>
          <a:p>
            <a:pPr algn="ctr"/>
            <a:r>
              <a:rPr lang="ru-RU" b="1" dirty="0" smtClean="0"/>
              <a:t>«</a:t>
            </a:r>
            <a:r>
              <a:rPr lang="ru-RU" b="1" dirty="0" err="1" smtClean="0"/>
              <a:t>Тютюнова</a:t>
            </a:r>
            <a:r>
              <a:rPr lang="ru-RU" b="1" dirty="0" smtClean="0"/>
              <a:t>» статистика </a:t>
            </a:r>
            <a:r>
              <a:rPr lang="ru-RU" b="1" dirty="0" err="1" smtClean="0"/>
              <a:t>України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214422"/>
            <a:ext cx="8358246" cy="5429288"/>
          </a:xfrm>
        </p:spPr>
        <p:txBody>
          <a:bodyPr>
            <a:normAutofit fontScale="62500" lnSpcReduction="20000"/>
          </a:bodyPr>
          <a:lstStyle/>
          <a:p>
            <a:r>
              <a:rPr lang="ru-RU" sz="2600" dirty="0" smtClean="0"/>
              <a:t>В </a:t>
            </a:r>
            <a:r>
              <a:rPr lang="ru-RU" sz="2600" dirty="0" err="1" smtClean="0"/>
              <a:t>Україні</a:t>
            </a:r>
            <a:r>
              <a:rPr lang="ru-RU" sz="2600" dirty="0" smtClean="0"/>
              <a:t> </a:t>
            </a:r>
            <a:r>
              <a:rPr lang="ru-RU" sz="2600" dirty="0" err="1" smtClean="0"/>
              <a:t>щоденно</a:t>
            </a:r>
            <a:r>
              <a:rPr lang="ru-RU" sz="2600" dirty="0" smtClean="0"/>
              <a:t> курить 45 % </a:t>
            </a:r>
            <a:r>
              <a:rPr lang="ru-RU" sz="2600" dirty="0" err="1" smtClean="0"/>
              <a:t>дорослих</a:t>
            </a:r>
            <a:r>
              <a:rPr lang="ru-RU" sz="2600" dirty="0" smtClean="0"/>
              <a:t> </a:t>
            </a:r>
            <a:r>
              <a:rPr lang="ru-RU" sz="2600" dirty="0" err="1" smtClean="0"/>
              <a:t>чоловіків</a:t>
            </a:r>
            <a:r>
              <a:rPr lang="ru-RU" sz="2600" dirty="0" smtClean="0"/>
              <a:t> </a:t>
            </a:r>
            <a:r>
              <a:rPr lang="ru-RU" sz="2600" dirty="0" err="1" smtClean="0"/>
              <a:t>і</a:t>
            </a:r>
            <a:r>
              <a:rPr lang="ru-RU" sz="2600" dirty="0" smtClean="0"/>
              <a:t> 9 % </a:t>
            </a:r>
            <a:r>
              <a:rPr lang="ru-RU" sz="2600" dirty="0" err="1" smtClean="0"/>
              <a:t>дорослих</a:t>
            </a:r>
            <a:r>
              <a:rPr lang="ru-RU" sz="2600" dirty="0" smtClean="0"/>
              <a:t> </a:t>
            </a:r>
            <a:r>
              <a:rPr lang="ru-RU" sz="2600" dirty="0" err="1" smtClean="0"/>
              <a:t>жінок</a:t>
            </a:r>
            <a:r>
              <a:rPr lang="ru-RU" sz="2600" dirty="0" smtClean="0"/>
              <a:t>; </a:t>
            </a:r>
            <a:r>
              <a:rPr lang="ru-RU" sz="2600" dirty="0" err="1" smtClean="0"/>
              <a:t>серед</a:t>
            </a:r>
            <a:r>
              <a:rPr lang="ru-RU" sz="2600" dirty="0" smtClean="0"/>
              <a:t> </a:t>
            </a:r>
            <a:r>
              <a:rPr lang="ru-RU" sz="2600" dirty="0" err="1" smtClean="0"/>
              <a:t>молоді</a:t>
            </a:r>
            <a:r>
              <a:rPr lang="ru-RU" sz="2600" dirty="0" smtClean="0"/>
              <a:t> курить 45 % </a:t>
            </a:r>
            <a:r>
              <a:rPr lang="ru-RU" sz="2600" dirty="0" err="1" smtClean="0"/>
              <a:t>юнаків</a:t>
            </a:r>
            <a:r>
              <a:rPr lang="ru-RU" sz="2600" dirty="0" smtClean="0"/>
              <a:t> </a:t>
            </a:r>
            <a:r>
              <a:rPr lang="ru-RU" sz="2600" dirty="0" err="1" smtClean="0"/>
              <a:t>і</a:t>
            </a:r>
            <a:r>
              <a:rPr lang="ru-RU" sz="2600" dirty="0" smtClean="0"/>
              <a:t> 35 % </a:t>
            </a:r>
            <a:r>
              <a:rPr lang="ru-RU" sz="2600" dirty="0" err="1" smtClean="0"/>
              <a:t>дівчат</a:t>
            </a:r>
            <a:r>
              <a:rPr lang="ru-RU" sz="2600" dirty="0" smtClean="0"/>
              <a:t>;</a:t>
            </a:r>
            <a:endParaRPr lang="ru-RU" sz="2600" dirty="0" smtClean="0"/>
          </a:p>
          <a:p>
            <a:r>
              <a:rPr lang="ru-RU" sz="2600" dirty="0" smtClean="0"/>
              <a:t>68 % </a:t>
            </a:r>
            <a:r>
              <a:rPr lang="ru-RU" sz="2600" dirty="0" err="1" smtClean="0"/>
              <a:t>курців</a:t>
            </a:r>
            <a:r>
              <a:rPr lang="ru-RU" sz="2600" dirty="0" smtClean="0"/>
              <a:t> заявили, </a:t>
            </a:r>
            <a:r>
              <a:rPr lang="ru-RU" sz="2600" dirty="0" err="1" smtClean="0"/>
              <a:t>що</a:t>
            </a:r>
            <a:r>
              <a:rPr lang="ru-RU" sz="2600" dirty="0" smtClean="0"/>
              <a:t> </a:t>
            </a:r>
            <a:r>
              <a:rPr lang="ru-RU" sz="2600" dirty="0" err="1" smtClean="0"/>
              <a:t>зацікавлені</a:t>
            </a:r>
            <a:r>
              <a:rPr lang="ru-RU" sz="2600" dirty="0" smtClean="0"/>
              <a:t> у </a:t>
            </a:r>
            <a:r>
              <a:rPr lang="ru-RU" sz="2600" dirty="0" err="1" smtClean="0"/>
              <a:t>відмові</a:t>
            </a:r>
            <a:r>
              <a:rPr lang="ru-RU" sz="2600" dirty="0" smtClean="0"/>
              <a:t> </a:t>
            </a:r>
            <a:r>
              <a:rPr lang="ru-RU" sz="2600" dirty="0" err="1" smtClean="0"/>
              <a:t>від</a:t>
            </a:r>
            <a:r>
              <a:rPr lang="ru-RU" sz="2600" dirty="0" smtClean="0"/>
              <a:t> </a:t>
            </a:r>
            <a:r>
              <a:rPr lang="ru-RU" sz="2600" dirty="0" err="1" smtClean="0"/>
              <a:t>куріння</a:t>
            </a:r>
            <a:r>
              <a:rPr lang="ru-RU" sz="2600" dirty="0" smtClean="0"/>
              <a:t>, а </a:t>
            </a:r>
            <a:r>
              <a:rPr lang="ru-RU" sz="2600" dirty="0" err="1" smtClean="0"/>
              <a:t>серед</a:t>
            </a:r>
            <a:r>
              <a:rPr lang="ru-RU" sz="2600" dirty="0" smtClean="0"/>
              <a:t> тих, </a:t>
            </a:r>
            <a:r>
              <a:rPr lang="ru-RU" sz="2600" dirty="0" err="1" smtClean="0"/>
              <a:t>хто</a:t>
            </a:r>
            <a:r>
              <a:rPr lang="ru-RU" sz="2600" dirty="0" smtClean="0"/>
              <a:t> будь-коли курив </a:t>
            </a:r>
            <a:r>
              <a:rPr lang="ru-RU" sz="2600" dirty="0" err="1" smtClean="0"/>
              <a:t>щодня</a:t>
            </a:r>
            <a:r>
              <a:rPr lang="ru-RU" sz="2600" dirty="0" smtClean="0"/>
              <a:t>, 26 % </a:t>
            </a:r>
            <a:r>
              <a:rPr lang="ru-RU" sz="2600" dirty="0" err="1" smtClean="0"/>
              <a:t>вже</a:t>
            </a:r>
            <a:r>
              <a:rPr lang="ru-RU" sz="2600" dirty="0" smtClean="0"/>
              <a:t> </a:t>
            </a:r>
            <a:r>
              <a:rPr lang="ru-RU" sz="2600" dirty="0" err="1" smtClean="0"/>
              <a:t>є</a:t>
            </a:r>
            <a:r>
              <a:rPr lang="ru-RU" sz="2600" dirty="0" smtClean="0"/>
              <a:t> </a:t>
            </a:r>
            <a:r>
              <a:rPr lang="ru-RU" sz="2600" dirty="0" err="1" smtClean="0"/>
              <a:t>колишніми</a:t>
            </a:r>
            <a:r>
              <a:rPr lang="ru-RU" sz="2600" dirty="0" smtClean="0"/>
              <a:t> </a:t>
            </a:r>
            <a:r>
              <a:rPr lang="ru-RU" sz="2600" dirty="0" err="1" smtClean="0"/>
              <a:t>курцями</a:t>
            </a:r>
            <a:r>
              <a:rPr lang="ru-RU" sz="2600" dirty="0" smtClean="0"/>
              <a:t>;</a:t>
            </a:r>
          </a:p>
          <a:p>
            <a:r>
              <a:rPr lang="ru-RU" sz="2600" dirty="0" err="1" smtClean="0"/>
              <a:t>Понад</a:t>
            </a:r>
            <a:r>
              <a:rPr lang="ru-RU" sz="2600" dirty="0" smtClean="0"/>
              <a:t> 90 % </a:t>
            </a:r>
            <a:r>
              <a:rPr lang="ru-RU" sz="2600" dirty="0" err="1" smtClean="0"/>
              <a:t>населення</a:t>
            </a:r>
            <a:r>
              <a:rPr lang="ru-RU" sz="2600" dirty="0" smtClean="0"/>
              <a:t> </a:t>
            </a:r>
            <a:r>
              <a:rPr lang="ru-RU" sz="2600" dirty="0" err="1" smtClean="0"/>
              <a:t>України</a:t>
            </a:r>
            <a:r>
              <a:rPr lang="ru-RU" sz="2600" dirty="0" smtClean="0"/>
              <a:t> </a:t>
            </a:r>
            <a:r>
              <a:rPr lang="ru-RU" sz="2600" dirty="0" err="1" smtClean="0"/>
              <a:t>підтримує</a:t>
            </a:r>
            <a:r>
              <a:rPr lang="ru-RU" sz="2600" dirty="0" smtClean="0"/>
              <a:t> </a:t>
            </a:r>
            <a:r>
              <a:rPr lang="ru-RU" sz="2600" dirty="0" err="1" smtClean="0"/>
              <a:t>заборону</a:t>
            </a:r>
            <a:r>
              <a:rPr lang="ru-RU" sz="2600" dirty="0" smtClean="0"/>
              <a:t> </a:t>
            </a:r>
            <a:r>
              <a:rPr lang="ru-RU" sz="2600" dirty="0" err="1" smtClean="0"/>
              <a:t>куріння</a:t>
            </a:r>
            <a:r>
              <a:rPr lang="ru-RU" sz="2600" dirty="0" smtClean="0"/>
              <a:t> на </a:t>
            </a:r>
            <a:r>
              <a:rPr lang="ru-RU" sz="2600" dirty="0" err="1" smtClean="0"/>
              <a:t>всіх</a:t>
            </a:r>
            <a:r>
              <a:rPr lang="ru-RU" sz="2600" dirty="0" smtClean="0"/>
              <a:t> </a:t>
            </a:r>
            <a:r>
              <a:rPr lang="ru-RU" sz="2600" dirty="0" err="1" smtClean="0"/>
              <a:t>робочих</a:t>
            </a:r>
            <a:r>
              <a:rPr lang="ru-RU" sz="2600" dirty="0" smtClean="0"/>
              <a:t> </a:t>
            </a:r>
            <a:r>
              <a:rPr lang="ru-RU" sz="2600" dirty="0" err="1" smtClean="0"/>
              <a:t>місцях</a:t>
            </a:r>
            <a:r>
              <a:rPr lang="ru-RU" sz="2600" dirty="0" smtClean="0"/>
              <a:t>;</a:t>
            </a:r>
          </a:p>
          <a:p>
            <a:r>
              <a:rPr lang="ru-RU" sz="2600" dirty="0" err="1" smtClean="0"/>
              <a:t>Підтримка</a:t>
            </a:r>
            <a:r>
              <a:rPr lang="ru-RU" sz="2600" dirty="0" smtClean="0"/>
              <a:t> </a:t>
            </a:r>
            <a:r>
              <a:rPr lang="ru-RU" sz="2600" dirty="0" err="1" smtClean="0"/>
              <a:t>повної</a:t>
            </a:r>
            <a:r>
              <a:rPr lang="ru-RU" sz="2600" dirty="0" smtClean="0"/>
              <a:t> заборони </a:t>
            </a:r>
            <a:r>
              <a:rPr lang="ru-RU" sz="2600" dirty="0" err="1" smtClean="0"/>
              <a:t>реклами</a:t>
            </a:r>
            <a:r>
              <a:rPr lang="ru-RU" sz="2600" dirty="0" smtClean="0"/>
              <a:t> тютюну </a:t>
            </a:r>
            <a:r>
              <a:rPr lang="ru-RU" sz="2600" dirty="0" err="1" smtClean="0"/>
              <a:t>серед</a:t>
            </a:r>
            <a:r>
              <a:rPr lang="ru-RU" sz="2600" dirty="0" smtClean="0"/>
              <a:t> </a:t>
            </a:r>
            <a:r>
              <a:rPr lang="ru-RU" sz="2600" dirty="0" err="1" smtClean="0"/>
              <a:t>населення</a:t>
            </a:r>
            <a:r>
              <a:rPr lang="ru-RU" sz="2600" dirty="0" smtClean="0"/>
              <a:t> — 70 %;</a:t>
            </a:r>
          </a:p>
          <a:p>
            <a:r>
              <a:rPr lang="ru-RU" sz="2600" dirty="0" smtClean="0"/>
              <a:t>31 % </a:t>
            </a:r>
            <a:r>
              <a:rPr lang="ru-RU" sz="2600" dirty="0" err="1" smtClean="0"/>
              <a:t>вважає</a:t>
            </a:r>
            <a:r>
              <a:rPr lang="ru-RU" sz="2600" dirty="0" smtClean="0"/>
              <a:t>, </a:t>
            </a:r>
            <a:r>
              <a:rPr lang="ru-RU" sz="2600" dirty="0" err="1" smtClean="0"/>
              <a:t>що</a:t>
            </a:r>
            <a:r>
              <a:rPr lang="ru-RU" sz="2600" dirty="0" smtClean="0"/>
              <a:t> </a:t>
            </a:r>
            <a:r>
              <a:rPr lang="ru-RU" sz="2600" dirty="0" err="1" smtClean="0"/>
              <a:t>куріння</a:t>
            </a:r>
            <a:r>
              <a:rPr lang="ru-RU" sz="2600" dirty="0" smtClean="0"/>
              <a:t> кальяну </a:t>
            </a:r>
            <a:r>
              <a:rPr lang="ru-RU" sz="2600" dirty="0" err="1" smtClean="0"/>
              <a:t>призводить</a:t>
            </a:r>
            <a:r>
              <a:rPr lang="ru-RU" sz="2600" dirty="0" smtClean="0"/>
              <a:t> до </a:t>
            </a:r>
            <a:r>
              <a:rPr lang="ru-RU" sz="2600" dirty="0" err="1" smtClean="0"/>
              <a:t>серйозних</a:t>
            </a:r>
            <a:r>
              <a:rPr lang="ru-RU" sz="2600" dirty="0" smtClean="0"/>
              <a:t> </a:t>
            </a:r>
            <a:r>
              <a:rPr lang="ru-RU" sz="2600" dirty="0" err="1" smtClean="0"/>
              <a:t>захворювань</a:t>
            </a:r>
            <a:r>
              <a:rPr lang="ru-RU" sz="2600" dirty="0" smtClean="0"/>
              <a:t>;</a:t>
            </a:r>
          </a:p>
          <a:p>
            <a:r>
              <a:rPr lang="ru-RU" sz="2600" dirty="0" err="1" smtClean="0"/>
              <a:t>Всього</a:t>
            </a:r>
            <a:r>
              <a:rPr lang="ru-RU" sz="2600" dirty="0" smtClean="0"/>
              <a:t> в </a:t>
            </a:r>
            <a:r>
              <a:rPr lang="ru-RU" sz="2600" dirty="0" err="1" smtClean="0"/>
              <a:t>країні</a:t>
            </a:r>
            <a:r>
              <a:rPr lang="ru-RU" sz="2600" dirty="0" smtClean="0"/>
              <a:t> </a:t>
            </a:r>
            <a:r>
              <a:rPr lang="ru-RU" sz="2600" dirty="0" err="1" smtClean="0"/>
              <a:t>нараховується</a:t>
            </a:r>
            <a:r>
              <a:rPr lang="ru-RU" sz="2600" dirty="0" smtClean="0"/>
              <a:t> </a:t>
            </a:r>
            <a:r>
              <a:rPr lang="ru-RU" sz="2600" dirty="0" err="1" smtClean="0"/>
              <a:t>близько</a:t>
            </a:r>
            <a:r>
              <a:rPr lang="ru-RU" sz="2600" dirty="0" smtClean="0"/>
              <a:t> 9 </a:t>
            </a:r>
            <a:r>
              <a:rPr lang="ru-RU" sz="2600" dirty="0" err="1" smtClean="0"/>
              <a:t>мільйонів</a:t>
            </a:r>
            <a:r>
              <a:rPr lang="ru-RU" sz="2600" dirty="0" smtClean="0"/>
              <a:t> </a:t>
            </a:r>
            <a:r>
              <a:rPr lang="ru-RU" sz="2600" dirty="0" err="1" smtClean="0"/>
              <a:t>активних</a:t>
            </a:r>
            <a:r>
              <a:rPr lang="ru-RU" sz="2600" dirty="0" smtClean="0"/>
              <a:t> </a:t>
            </a:r>
            <a:r>
              <a:rPr lang="ru-RU" sz="2600" dirty="0" err="1" smtClean="0"/>
              <a:t>курців</a:t>
            </a:r>
            <a:r>
              <a:rPr lang="ru-RU" sz="2600" dirty="0" smtClean="0"/>
              <a:t>, </a:t>
            </a:r>
            <a:r>
              <a:rPr lang="ru-RU" sz="2600" dirty="0" err="1" smtClean="0"/>
              <a:t>що</a:t>
            </a:r>
            <a:r>
              <a:rPr lang="ru-RU" sz="2600" dirty="0" smtClean="0"/>
              <a:t> </a:t>
            </a:r>
            <a:r>
              <a:rPr lang="ru-RU" sz="2600" dirty="0" err="1" smtClean="0"/>
              <a:t>складають</a:t>
            </a:r>
            <a:r>
              <a:rPr lang="ru-RU" sz="2600" dirty="0" smtClean="0"/>
              <a:t> </a:t>
            </a:r>
            <a:r>
              <a:rPr lang="ru-RU" sz="2600" dirty="0" err="1" smtClean="0"/>
              <a:t>третину</a:t>
            </a:r>
            <a:r>
              <a:rPr lang="ru-RU" sz="2600" dirty="0" smtClean="0"/>
              <a:t> </a:t>
            </a:r>
            <a:r>
              <a:rPr lang="ru-RU" sz="2600" dirty="0" err="1" smtClean="0"/>
              <a:t>всього</a:t>
            </a:r>
            <a:r>
              <a:rPr lang="ru-RU" sz="2600" dirty="0" smtClean="0"/>
              <a:t> </a:t>
            </a:r>
            <a:r>
              <a:rPr lang="ru-RU" sz="2600" dirty="0" err="1" smtClean="0"/>
              <a:t>працездатного</a:t>
            </a:r>
            <a:r>
              <a:rPr lang="ru-RU" sz="2600" dirty="0" smtClean="0"/>
              <a:t> </a:t>
            </a:r>
            <a:r>
              <a:rPr lang="ru-RU" sz="2600" dirty="0" err="1" smtClean="0"/>
              <a:t>населення</a:t>
            </a:r>
            <a:r>
              <a:rPr lang="ru-RU" sz="2600" dirty="0" smtClean="0"/>
              <a:t> </a:t>
            </a:r>
            <a:r>
              <a:rPr lang="ru-RU" sz="2600" dirty="0" err="1" smtClean="0"/>
              <a:t>країни</a:t>
            </a:r>
            <a:r>
              <a:rPr lang="ru-RU" sz="2600" dirty="0" smtClean="0"/>
              <a:t>;</a:t>
            </a:r>
          </a:p>
          <a:p>
            <a:r>
              <a:rPr lang="ru-RU" sz="2600" dirty="0" err="1" smtClean="0"/>
              <a:t>Україна</a:t>
            </a:r>
            <a:r>
              <a:rPr lang="ru-RU" sz="2600" dirty="0" smtClean="0"/>
              <a:t> </a:t>
            </a:r>
            <a:r>
              <a:rPr lang="ru-RU" sz="2600" dirty="0" err="1" smtClean="0"/>
              <a:t>посідає</a:t>
            </a:r>
            <a:r>
              <a:rPr lang="ru-RU" sz="2600" dirty="0" smtClean="0"/>
              <a:t> 17 </a:t>
            </a:r>
            <a:r>
              <a:rPr lang="ru-RU" sz="2600" dirty="0" err="1" smtClean="0"/>
              <a:t>місце</a:t>
            </a:r>
            <a:r>
              <a:rPr lang="ru-RU" sz="2600" dirty="0" smtClean="0"/>
              <a:t> в списку </a:t>
            </a:r>
            <a:r>
              <a:rPr lang="ru-RU" sz="2600" dirty="0" err="1" smtClean="0"/>
              <a:t>країн-лідерів</a:t>
            </a:r>
            <a:r>
              <a:rPr lang="ru-RU" sz="2600" dirty="0" smtClean="0"/>
              <a:t> за </a:t>
            </a:r>
            <a:r>
              <a:rPr lang="ru-RU" sz="2600" dirty="0" err="1" smtClean="0"/>
              <a:t>кількістю</a:t>
            </a:r>
            <a:r>
              <a:rPr lang="ru-RU" sz="2600" dirty="0" smtClean="0"/>
              <a:t> </a:t>
            </a:r>
            <a:r>
              <a:rPr lang="ru-RU" sz="2600" dirty="0" err="1" smtClean="0"/>
              <a:t>курців</a:t>
            </a:r>
            <a:r>
              <a:rPr lang="ru-RU" sz="2600" dirty="0" smtClean="0"/>
              <a:t>;</a:t>
            </a:r>
          </a:p>
          <a:p>
            <a:r>
              <a:rPr lang="ru-RU" sz="2600" dirty="0" err="1" smtClean="0"/>
              <a:t>Щорічно</a:t>
            </a:r>
            <a:r>
              <a:rPr lang="ru-RU" sz="2600" dirty="0" smtClean="0"/>
              <a:t> до числа </a:t>
            </a:r>
            <a:r>
              <a:rPr lang="ru-RU" sz="2600" dirty="0" err="1" smtClean="0"/>
              <a:t>курців</a:t>
            </a:r>
            <a:r>
              <a:rPr lang="ru-RU" sz="2600" dirty="0" smtClean="0"/>
              <a:t> </a:t>
            </a:r>
            <a:r>
              <a:rPr lang="ru-RU" sz="2600" dirty="0" err="1" smtClean="0"/>
              <a:t>долучаються</a:t>
            </a:r>
            <a:r>
              <a:rPr lang="ru-RU" sz="2600" dirty="0" smtClean="0"/>
              <a:t> не </a:t>
            </a:r>
            <a:r>
              <a:rPr lang="ru-RU" sz="2600" dirty="0" err="1" smtClean="0"/>
              <a:t>менш</a:t>
            </a:r>
            <a:r>
              <a:rPr lang="ru-RU" sz="2600" dirty="0" smtClean="0"/>
              <a:t> 100 000 </a:t>
            </a:r>
            <a:r>
              <a:rPr lang="ru-RU" sz="2600" dirty="0" err="1" smtClean="0"/>
              <a:t>українців</a:t>
            </a:r>
            <a:r>
              <a:rPr lang="ru-RU" sz="2600" dirty="0" smtClean="0"/>
              <a:t>;</a:t>
            </a:r>
          </a:p>
          <a:p>
            <a:r>
              <a:rPr lang="ru-RU" sz="2600" dirty="0" err="1" smtClean="0"/>
              <a:t>Кожен</a:t>
            </a:r>
            <a:r>
              <a:rPr lang="ru-RU" sz="2600" dirty="0" smtClean="0"/>
              <a:t> </a:t>
            </a:r>
            <a:r>
              <a:rPr lang="ru-RU" sz="2600" dirty="0" err="1" smtClean="0"/>
              <a:t>четвертий</a:t>
            </a:r>
            <a:r>
              <a:rPr lang="ru-RU" sz="2600" dirty="0" smtClean="0"/>
              <a:t> </a:t>
            </a:r>
            <a:r>
              <a:rPr lang="ru-RU" sz="2600" dirty="0" err="1" smtClean="0"/>
              <a:t>підліток</a:t>
            </a:r>
            <a:r>
              <a:rPr lang="ru-RU" sz="2600" dirty="0" smtClean="0"/>
              <a:t> в </a:t>
            </a:r>
            <a:r>
              <a:rPr lang="ru-RU" sz="2600" dirty="0" err="1" smtClean="0"/>
              <a:t>Україні</a:t>
            </a:r>
            <a:r>
              <a:rPr lang="ru-RU" sz="2600" dirty="0" smtClean="0"/>
              <a:t> </a:t>
            </a:r>
            <a:r>
              <a:rPr lang="ru-RU" sz="2600" dirty="0" err="1" smtClean="0"/>
              <a:t>викурює</a:t>
            </a:r>
            <a:r>
              <a:rPr lang="ru-RU" sz="2600" dirty="0" smtClean="0"/>
              <a:t> першу сигарету у </a:t>
            </a:r>
            <a:r>
              <a:rPr lang="ru-RU" sz="2600" dirty="0" err="1" smtClean="0"/>
              <a:t>віці</a:t>
            </a:r>
            <a:r>
              <a:rPr lang="ru-RU" sz="2600" dirty="0" smtClean="0"/>
              <a:t> 10 </a:t>
            </a:r>
            <a:r>
              <a:rPr lang="ru-RU" sz="2600" dirty="0" err="1" smtClean="0"/>
              <a:t>років</a:t>
            </a:r>
            <a:r>
              <a:rPr lang="ru-RU" sz="2600" dirty="0" smtClean="0"/>
              <a:t>;</a:t>
            </a:r>
          </a:p>
          <a:p>
            <a:r>
              <a:rPr lang="ru-RU" sz="2600" dirty="0" err="1" smtClean="0"/>
              <a:t>Україна</a:t>
            </a:r>
            <a:r>
              <a:rPr lang="ru-RU" sz="2600" dirty="0" smtClean="0"/>
              <a:t> </a:t>
            </a:r>
            <a:r>
              <a:rPr lang="ru-RU" sz="2600" dirty="0" err="1" smtClean="0"/>
              <a:t>є</a:t>
            </a:r>
            <a:r>
              <a:rPr lang="ru-RU" sz="2600" dirty="0" smtClean="0"/>
              <a:t> другою </a:t>
            </a:r>
            <a:r>
              <a:rPr lang="ru-RU" sz="2600" dirty="0" err="1" smtClean="0"/>
              <a:t>країною</a:t>
            </a:r>
            <a:r>
              <a:rPr lang="ru-RU" sz="2600" dirty="0" smtClean="0"/>
              <a:t> у </a:t>
            </a:r>
            <a:r>
              <a:rPr lang="ru-RU" sz="2600" dirty="0" err="1" smtClean="0"/>
              <a:t>світі</a:t>
            </a:r>
            <a:r>
              <a:rPr lang="ru-RU" sz="2600" dirty="0" smtClean="0"/>
              <a:t> (</a:t>
            </a:r>
            <a:r>
              <a:rPr lang="ru-RU" sz="2600" dirty="0" err="1" smtClean="0"/>
              <a:t>після</a:t>
            </a:r>
            <a:r>
              <a:rPr lang="ru-RU" sz="2600" dirty="0" smtClean="0"/>
              <a:t> </a:t>
            </a:r>
            <a:r>
              <a:rPr lang="ru-RU" sz="2600" dirty="0" err="1" smtClean="0"/>
              <a:t>Чилі</a:t>
            </a:r>
            <a:r>
              <a:rPr lang="ru-RU" sz="2600" dirty="0" smtClean="0"/>
              <a:t>), де у </a:t>
            </a:r>
            <a:r>
              <a:rPr lang="ru-RU" sz="2600" dirty="0" err="1" smtClean="0"/>
              <a:t>віці</a:t>
            </a:r>
            <a:r>
              <a:rPr lang="ru-RU" sz="2600" dirty="0" smtClean="0"/>
              <a:t> 13-15 </a:t>
            </a:r>
            <a:r>
              <a:rPr lang="ru-RU" sz="2600" dirty="0" err="1" smtClean="0"/>
              <a:t>років</a:t>
            </a:r>
            <a:r>
              <a:rPr lang="ru-RU" sz="2600" dirty="0" smtClean="0"/>
              <a:t> </a:t>
            </a:r>
            <a:r>
              <a:rPr lang="ru-RU" sz="2600" dirty="0" err="1" smtClean="0"/>
              <a:t>курять</a:t>
            </a:r>
            <a:r>
              <a:rPr lang="ru-RU" sz="2600" dirty="0" smtClean="0"/>
              <a:t> </a:t>
            </a:r>
            <a:r>
              <a:rPr lang="ru-RU" sz="2600" dirty="0" err="1" smtClean="0"/>
              <a:t>більш</a:t>
            </a:r>
            <a:r>
              <a:rPr lang="ru-RU" sz="2600" dirty="0" smtClean="0"/>
              <a:t> 30 % </a:t>
            </a:r>
            <a:r>
              <a:rPr lang="ru-RU" sz="2600" dirty="0" err="1" smtClean="0"/>
              <a:t>юнаків</a:t>
            </a:r>
            <a:r>
              <a:rPr lang="ru-RU" sz="2600" dirty="0" smtClean="0"/>
              <a:t> </a:t>
            </a:r>
            <a:r>
              <a:rPr lang="ru-RU" sz="2600" dirty="0" err="1" smtClean="0"/>
              <a:t>і</a:t>
            </a:r>
            <a:r>
              <a:rPr lang="ru-RU" sz="2600" dirty="0" smtClean="0"/>
              <a:t> </a:t>
            </a:r>
            <a:r>
              <a:rPr lang="ru-RU" sz="2600" dirty="0" err="1" smtClean="0"/>
              <a:t>дівчат</a:t>
            </a:r>
            <a:r>
              <a:rPr lang="ru-RU" sz="2600" dirty="0" smtClean="0"/>
              <a:t>;</a:t>
            </a:r>
          </a:p>
          <a:p>
            <a:r>
              <a:rPr lang="ru-RU" sz="2600" dirty="0" err="1" smtClean="0"/>
              <a:t>Україна</a:t>
            </a:r>
            <a:r>
              <a:rPr lang="ru-RU" sz="2600" dirty="0" smtClean="0"/>
              <a:t> </a:t>
            </a:r>
            <a:r>
              <a:rPr lang="ru-RU" sz="2600" dirty="0" err="1" smtClean="0"/>
              <a:t>займає</a:t>
            </a:r>
            <a:r>
              <a:rPr lang="ru-RU" sz="2600" dirty="0" smtClean="0"/>
              <a:t> ІІ </a:t>
            </a:r>
            <a:r>
              <a:rPr lang="ru-RU" sz="2600" dirty="0" err="1" smtClean="0"/>
              <a:t>місце</a:t>
            </a:r>
            <a:r>
              <a:rPr lang="ru-RU" sz="2600" dirty="0" smtClean="0"/>
              <a:t> за </a:t>
            </a:r>
            <a:r>
              <a:rPr lang="ru-RU" sz="2600" dirty="0" err="1" smtClean="0"/>
              <a:t>кількістю</a:t>
            </a:r>
            <a:r>
              <a:rPr lang="ru-RU" sz="2600" dirty="0" smtClean="0"/>
              <a:t> </a:t>
            </a:r>
            <a:r>
              <a:rPr lang="ru-RU" sz="2600" dirty="0" err="1" smtClean="0"/>
              <a:t>викурених</a:t>
            </a:r>
            <a:r>
              <a:rPr lang="ru-RU" sz="2600" dirty="0" smtClean="0"/>
              <a:t> цигарок на одного </a:t>
            </a:r>
            <a:r>
              <a:rPr lang="ru-RU" sz="2600" dirty="0" err="1" smtClean="0"/>
              <a:t>громадянина</a:t>
            </a:r>
            <a:r>
              <a:rPr lang="ru-RU" sz="2600" dirty="0" smtClean="0"/>
              <a:t>. На кожного </a:t>
            </a:r>
            <a:r>
              <a:rPr lang="ru-RU" sz="2600" dirty="0" err="1" smtClean="0"/>
              <a:t>українця</a:t>
            </a:r>
            <a:r>
              <a:rPr lang="ru-RU" sz="2600" dirty="0" smtClean="0"/>
              <a:t> </a:t>
            </a:r>
            <a:r>
              <a:rPr lang="ru-RU" sz="2600" dirty="0" err="1" smtClean="0"/>
              <a:t>припадає</a:t>
            </a:r>
            <a:r>
              <a:rPr lang="ru-RU" sz="2600" dirty="0" smtClean="0"/>
              <a:t> </a:t>
            </a:r>
            <a:r>
              <a:rPr lang="ru-RU" sz="2600" dirty="0" err="1" smtClean="0"/>
              <a:t>понад</a:t>
            </a:r>
            <a:r>
              <a:rPr lang="ru-RU" sz="2600" dirty="0" smtClean="0"/>
              <a:t> 2500 сигарет — </a:t>
            </a:r>
            <a:r>
              <a:rPr lang="ru-RU" sz="2600" dirty="0" err="1" smtClean="0"/>
              <a:t>майже</a:t>
            </a:r>
            <a:r>
              <a:rPr lang="ru-RU" sz="2600" dirty="0" smtClean="0"/>
              <a:t> 7 </a:t>
            </a:r>
            <a:r>
              <a:rPr lang="ru-RU" sz="2600" dirty="0" err="1" smtClean="0"/>
              <a:t>щоденно</a:t>
            </a:r>
            <a:r>
              <a:rPr lang="ru-RU" sz="2600" dirty="0" smtClean="0"/>
              <a:t>;</a:t>
            </a:r>
          </a:p>
          <a:p>
            <a:r>
              <a:rPr lang="ru-RU" sz="2600" dirty="0" err="1" smtClean="0"/>
              <a:t>Розрахунки</a:t>
            </a:r>
            <a:r>
              <a:rPr lang="ru-RU" sz="2600" dirty="0" smtClean="0"/>
              <a:t> </a:t>
            </a:r>
            <a:r>
              <a:rPr lang="ru-RU" sz="2600" dirty="0" err="1" smtClean="0"/>
              <a:t>Всесвітнього</a:t>
            </a:r>
            <a:r>
              <a:rPr lang="ru-RU" sz="2600" dirty="0" smtClean="0"/>
              <a:t> банку </a:t>
            </a:r>
            <a:r>
              <a:rPr lang="ru-RU" sz="2600" dirty="0" err="1" smtClean="0"/>
              <a:t>свідчать</a:t>
            </a:r>
            <a:r>
              <a:rPr lang="ru-RU" sz="2600" dirty="0" smtClean="0"/>
              <a:t> про те, </a:t>
            </a:r>
            <a:r>
              <a:rPr lang="ru-RU" sz="2600" dirty="0" err="1" smtClean="0"/>
              <a:t>що</a:t>
            </a:r>
            <a:r>
              <a:rPr lang="ru-RU" sz="2600" dirty="0" smtClean="0"/>
              <a:t> </a:t>
            </a:r>
            <a:r>
              <a:rPr lang="ru-RU" sz="2600" dirty="0" err="1" smtClean="0"/>
              <a:t>економічні</a:t>
            </a:r>
            <a:r>
              <a:rPr lang="ru-RU" sz="2600" dirty="0" smtClean="0"/>
              <a:t> </a:t>
            </a:r>
            <a:r>
              <a:rPr lang="ru-RU" sz="2600" dirty="0" err="1" smtClean="0"/>
              <a:t>збитки</a:t>
            </a:r>
            <a:r>
              <a:rPr lang="ru-RU" sz="2600" dirty="0" smtClean="0"/>
              <a:t> </a:t>
            </a:r>
            <a:r>
              <a:rPr lang="ru-RU" sz="2600" dirty="0" err="1" smtClean="0"/>
              <a:t>України</a:t>
            </a:r>
            <a:r>
              <a:rPr lang="ru-RU" sz="2600" dirty="0" smtClean="0"/>
              <a:t> </a:t>
            </a:r>
            <a:r>
              <a:rPr lang="ru-RU" sz="2600" dirty="0" err="1" smtClean="0"/>
              <a:t>від</a:t>
            </a:r>
            <a:r>
              <a:rPr lang="ru-RU" sz="2600" dirty="0" smtClean="0"/>
              <a:t> </a:t>
            </a:r>
            <a:r>
              <a:rPr lang="ru-RU" sz="2600" dirty="0" smtClean="0"/>
              <a:t>тютюну</a:t>
            </a:r>
            <a:r>
              <a:rPr lang="ru-RU" sz="2600" dirty="0" smtClean="0"/>
              <a:t> </a:t>
            </a:r>
            <a:r>
              <a:rPr lang="ru-RU" sz="2600" dirty="0" err="1" smtClean="0"/>
              <a:t>складають</a:t>
            </a:r>
            <a:r>
              <a:rPr lang="ru-RU" sz="2600" dirty="0" smtClean="0"/>
              <a:t> </a:t>
            </a:r>
            <a:r>
              <a:rPr lang="ru-RU" sz="2600" dirty="0" err="1" smtClean="0"/>
              <a:t>близько</a:t>
            </a:r>
            <a:r>
              <a:rPr lang="ru-RU" sz="2600" dirty="0" smtClean="0"/>
              <a:t> 2 </a:t>
            </a:r>
            <a:r>
              <a:rPr lang="ru-RU" sz="2600" dirty="0" err="1" smtClean="0"/>
              <a:t>мільярдів</a:t>
            </a:r>
            <a:r>
              <a:rPr lang="ru-RU" sz="2600" dirty="0" smtClean="0"/>
              <a:t> </a:t>
            </a:r>
            <a:r>
              <a:rPr lang="ru-RU" sz="2600" dirty="0" err="1" smtClean="0"/>
              <a:t>доларів</a:t>
            </a:r>
            <a:r>
              <a:rPr lang="ru-RU" sz="2600" dirty="0" smtClean="0"/>
              <a:t> </a:t>
            </a:r>
            <a:r>
              <a:rPr lang="ru-RU" sz="2600" dirty="0" err="1" smtClean="0"/>
              <a:t>щорічно</a:t>
            </a:r>
            <a:r>
              <a:rPr lang="ru-RU" sz="2600" dirty="0" smtClean="0"/>
              <a:t>;</a:t>
            </a:r>
          </a:p>
          <a:p>
            <a:r>
              <a:rPr lang="ru-RU" sz="2600" dirty="0" smtClean="0"/>
              <a:t>За </a:t>
            </a:r>
            <a:r>
              <a:rPr lang="ru-RU" sz="2600" dirty="0" err="1" smtClean="0"/>
              <a:t>офіційною</a:t>
            </a:r>
            <a:r>
              <a:rPr lang="ru-RU" sz="2600" dirty="0" smtClean="0"/>
              <a:t> статистикою в </a:t>
            </a:r>
            <a:r>
              <a:rPr lang="ru-RU" sz="2600" dirty="0" err="1" smtClean="0"/>
              <a:t>Україні</a:t>
            </a:r>
            <a:r>
              <a:rPr lang="ru-RU" sz="2600" dirty="0" smtClean="0"/>
              <a:t> </a:t>
            </a:r>
            <a:r>
              <a:rPr lang="ru-RU" sz="2600" dirty="0" err="1" smtClean="0"/>
              <a:t>щороку</a:t>
            </a:r>
            <a:r>
              <a:rPr lang="ru-RU" sz="2600" dirty="0" smtClean="0"/>
              <a:t> </a:t>
            </a:r>
            <a:r>
              <a:rPr lang="ru-RU" sz="2600" dirty="0" err="1" smtClean="0"/>
              <a:t>від</a:t>
            </a:r>
            <a:r>
              <a:rPr lang="ru-RU" sz="2600" dirty="0" smtClean="0"/>
              <a:t> хвороб </a:t>
            </a:r>
            <a:r>
              <a:rPr lang="ru-RU" sz="2600" dirty="0" err="1" smtClean="0"/>
              <a:t>пов'язаних</a:t>
            </a:r>
            <a:r>
              <a:rPr lang="ru-RU" sz="2600" dirty="0" smtClean="0"/>
              <a:t> з </a:t>
            </a:r>
            <a:r>
              <a:rPr lang="ru-RU" sz="2600" dirty="0" err="1" smtClean="0"/>
              <a:t>курінням</a:t>
            </a:r>
            <a:r>
              <a:rPr lang="ru-RU" sz="2600" dirty="0" smtClean="0"/>
              <a:t> </a:t>
            </a:r>
            <a:r>
              <a:rPr lang="ru-RU" sz="2600" dirty="0" err="1" smtClean="0"/>
              <a:t>помирає</a:t>
            </a:r>
            <a:r>
              <a:rPr lang="ru-RU" sz="2600" dirty="0" smtClean="0"/>
              <a:t> 120 </a:t>
            </a:r>
            <a:r>
              <a:rPr lang="ru-RU" sz="2600" dirty="0" err="1" smtClean="0"/>
              <a:t>тисяч</a:t>
            </a:r>
            <a:r>
              <a:rPr lang="ru-RU" sz="2600" dirty="0" smtClean="0"/>
              <a:t> </a:t>
            </a:r>
            <a:r>
              <a:rPr lang="ru-RU" sz="2600" dirty="0" err="1" smtClean="0"/>
              <a:t>чоловік</a:t>
            </a:r>
            <a:r>
              <a:rPr lang="ru-RU" sz="26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/>
          <a:lstStyle/>
          <a:p>
            <a:r>
              <a:rPr lang="uk-UA" dirty="0" smtClean="0"/>
              <a:t>Вплив паління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D:\Downloads\9_41 (1)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0"/>
            <a:ext cx="4219577" cy="6794234"/>
          </a:xfrm>
          <a:prstGeom prst="rect">
            <a:avLst/>
          </a:prstGeom>
          <a:noFill/>
        </p:spPr>
      </p:pic>
      <p:pic>
        <p:nvPicPr>
          <p:cNvPr id="5123" name="Picture 3" descr="D:\Downloads\1246086801_information_items_118927616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357298"/>
            <a:ext cx="3789355" cy="50524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/>
          <a:lstStyle/>
          <a:p>
            <a:pPr algn="ctr"/>
            <a:r>
              <a:rPr lang="uk-UA" dirty="0" smtClean="0"/>
              <a:t>Дихальна система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Documents and Settings\Admin\Рабочий стол\hookah-smoki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571612"/>
            <a:ext cx="8669486" cy="49292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/>
          <a:lstStyle/>
          <a:p>
            <a:pPr algn="ctr"/>
            <a:r>
              <a:rPr lang="uk-UA" dirty="0" smtClean="0"/>
              <a:t>Кровоносна система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600200"/>
            <a:ext cx="7781956" cy="4873752"/>
          </a:xfrm>
        </p:spPr>
        <p:txBody>
          <a:bodyPr/>
          <a:lstStyle/>
          <a:p>
            <a:r>
              <a:rPr lang="uk-UA" dirty="0" smtClean="0"/>
              <a:t>Ішемічна хвороба серця;</a:t>
            </a:r>
          </a:p>
          <a:p>
            <a:r>
              <a:rPr lang="uk-UA" dirty="0" smtClean="0"/>
              <a:t>Стенокардія;</a:t>
            </a:r>
          </a:p>
          <a:p>
            <a:r>
              <a:rPr lang="uk-UA" dirty="0" smtClean="0"/>
              <a:t>Інфаркт </a:t>
            </a:r>
          </a:p>
          <a:p>
            <a:pPr>
              <a:buNone/>
            </a:pPr>
            <a:r>
              <a:rPr lang="uk-UA" dirty="0" smtClean="0"/>
              <a:t>міокарду.</a:t>
            </a:r>
            <a:endParaRPr lang="ru-RU" dirty="0"/>
          </a:p>
        </p:txBody>
      </p:sp>
      <p:pic>
        <p:nvPicPr>
          <p:cNvPr id="10242" name="Picture 2" descr="D:\Downloads\загруженное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2571744"/>
            <a:ext cx="5953429" cy="41386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154</TotalTime>
  <Words>131</Words>
  <Application>Microsoft Office PowerPoint</Application>
  <PresentationFormat>Экран (4:3)</PresentationFormat>
  <Paragraphs>64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Эркер</vt:lpstr>
      <vt:lpstr>Слайд 1</vt:lpstr>
      <vt:lpstr>Слайд 2</vt:lpstr>
      <vt:lpstr>  Що ж такого небезпечного в сигареті? </vt:lpstr>
      <vt:lpstr>Сучасна ситуація</vt:lpstr>
      <vt:lpstr>Факти про куріння</vt:lpstr>
      <vt:lpstr>«Тютюнова» статистика України</vt:lpstr>
      <vt:lpstr>Вплив паління</vt:lpstr>
      <vt:lpstr>Дихальна система</vt:lpstr>
      <vt:lpstr>Кровоносна система</vt:lpstr>
      <vt:lpstr>Травна система</vt:lpstr>
      <vt:lpstr>Статева система</vt:lpstr>
      <vt:lpstr>Шкіра та зуби</vt:lpstr>
      <vt:lpstr>Слайд 13</vt:lpstr>
      <vt:lpstr>Боротьба з палінням</vt:lpstr>
      <vt:lpstr>Слайд 15</vt:lpstr>
      <vt:lpstr>На жаль, паління в дитячому та підлітковому віці - явище дуже поширене</vt:lpstr>
      <vt:lpstr>Слайд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Шкода паління </dc:title>
  <dc:creator>Таличка</dc:creator>
  <cp:lastModifiedBy>Таличка</cp:lastModifiedBy>
  <cp:revision>16</cp:revision>
  <dcterms:created xsi:type="dcterms:W3CDTF">2012-12-03T14:43:18Z</dcterms:created>
  <dcterms:modified xsi:type="dcterms:W3CDTF">2012-12-03T17:18:12Z</dcterms:modified>
</cp:coreProperties>
</file>