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4" r:id="rId7"/>
    <p:sldId id="265"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D2B349-0E0B-4E02-8167-8D690D683B1F}" type="datetimeFigureOut">
              <a:rPr lang="ru-RU" smtClean="0"/>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D2B349-0E0B-4E02-8167-8D690D683B1F}" type="datetimeFigureOut">
              <a:rPr lang="ru-RU" smtClean="0"/>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D2B349-0E0B-4E02-8167-8D690D683B1F}" type="datetimeFigureOut">
              <a:rPr lang="ru-RU" smtClean="0"/>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D2B349-0E0B-4E02-8167-8D690D683B1F}" type="datetimeFigureOut">
              <a:rPr lang="ru-RU" smtClean="0"/>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D2B349-0E0B-4E02-8167-8D690D683B1F}" type="datetimeFigureOut">
              <a:rPr lang="ru-RU" smtClean="0"/>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D2B349-0E0B-4E02-8167-8D690D683B1F}" type="datetimeFigureOut">
              <a:rPr lang="ru-RU" smtClean="0"/>
              <a:t>24.01.2013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D2B349-0E0B-4E02-8167-8D690D683B1F}" type="datetimeFigureOut">
              <a:rPr lang="ru-RU" smtClean="0"/>
              <a:t>24.01.2013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D2B349-0E0B-4E02-8167-8D690D683B1F}" type="datetimeFigureOut">
              <a:rPr lang="ru-RU" smtClean="0"/>
              <a:t>24.01.2013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D2B349-0E0B-4E02-8167-8D690D683B1F}" type="datetimeFigureOut">
              <a:rPr lang="ru-RU" smtClean="0"/>
              <a:t>24.01.2013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D2B349-0E0B-4E02-8167-8D690D683B1F}" type="datetimeFigureOut">
              <a:rPr lang="ru-RU" smtClean="0"/>
              <a:t>24.01.2013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D2B349-0E0B-4E02-8167-8D690D683B1F}" type="datetimeFigureOut">
              <a:rPr lang="ru-RU" smtClean="0"/>
              <a:t>24.01.2013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62FC89-773C-4BA3-8EC9-96EF130380E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2B349-0E0B-4E02-8167-8D690D683B1F}" type="datetimeFigureOut">
              <a:rPr lang="ru-RU" smtClean="0"/>
              <a:t>24.01.2013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2FC89-773C-4BA3-8EC9-96EF130380E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340768"/>
            <a:ext cx="7772400" cy="2088232"/>
          </a:xfrm>
        </p:spPr>
        <p:txBody>
          <a:bodyPr/>
          <a:lstStyle/>
          <a:p>
            <a:r>
              <a:rPr lang="uk-UA" i="1" dirty="0" smtClean="0"/>
              <a:t>Щитоподібна</a:t>
            </a:r>
            <a:r>
              <a:rPr lang="uk-UA" dirty="0" smtClean="0"/>
              <a:t> залоза</a:t>
            </a:r>
            <a:endParaRPr lang="ru-RU" dirty="0"/>
          </a:p>
        </p:txBody>
      </p:sp>
      <p:sp>
        <p:nvSpPr>
          <p:cNvPr id="3" name="Подзаголовок 2"/>
          <p:cNvSpPr>
            <a:spLocks noGrp="1"/>
          </p:cNvSpPr>
          <p:nvPr>
            <p:ph type="subTitle" idx="1"/>
          </p:nvPr>
        </p:nvSpPr>
        <p:spPr>
          <a:xfrm>
            <a:off x="2843808" y="4293096"/>
            <a:ext cx="6400800" cy="1752600"/>
          </a:xfrm>
        </p:spPr>
        <p:txBody>
          <a:bodyPr/>
          <a:lstStyle/>
          <a:p>
            <a:r>
              <a:rPr lang="uk-UA" dirty="0" smtClean="0"/>
              <a:t>виконала учениця 9-А класу </a:t>
            </a:r>
            <a:br>
              <a:rPr lang="uk-UA" dirty="0" smtClean="0"/>
            </a:br>
            <a:r>
              <a:rPr lang="uk-UA" dirty="0" err="1" smtClean="0"/>
              <a:t>Велітченко</a:t>
            </a:r>
            <a:r>
              <a:rPr lang="uk-UA" dirty="0" smtClean="0"/>
              <a:t> Юлія </a:t>
            </a:r>
            <a:endParaRPr lang="ru-RU" dirty="0"/>
          </a:p>
        </p:txBody>
      </p:sp>
      <p:pic>
        <p:nvPicPr>
          <p:cNvPr id="4" name="Picture 4" descr="surgeon_brooks"/>
          <p:cNvPicPr>
            <a:picLocks noChangeAspect="1" noChangeArrowheads="1"/>
          </p:cNvPicPr>
          <p:nvPr/>
        </p:nvPicPr>
        <p:blipFill>
          <a:blip r:embed="rId2"/>
          <a:srcRect/>
          <a:stretch>
            <a:fillRect/>
          </a:stretch>
        </p:blipFill>
        <p:spPr>
          <a:xfrm>
            <a:off x="107504" y="980728"/>
            <a:ext cx="3071834" cy="5357801"/>
          </a:xfrm>
          <a:prstGeom prst="rect">
            <a:avLst/>
          </a:prstGeo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chemeClr val="accent3"/>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26" y="332656"/>
            <a:ext cx="7684973" cy="1080120"/>
          </a:xfrm>
          <a:noFill/>
          <a:ln>
            <a:solidFill>
              <a:schemeClr val="bg1"/>
            </a:solidFill>
          </a:ln>
        </p:spPr>
        <p:txBody>
          <a:bodyPr/>
          <a:lstStyle/>
          <a:p>
            <a:r>
              <a:rPr lang="uk-UA" i="1" dirty="0" smtClean="0">
                <a:solidFill>
                  <a:schemeClr val="accent1"/>
                </a:solidFill>
                <a:effectLst/>
                <a:latin typeface="+mn-lt"/>
              </a:rPr>
              <a:t>Зовнішній вигляд</a:t>
            </a:r>
            <a:endParaRPr lang="ru-RU" i="1" dirty="0">
              <a:solidFill>
                <a:schemeClr val="accent1"/>
              </a:solidFill>
              <a:effectLst/>
              <a:latin typeface="+mn-lt"/>
            </a:endParaRPr>
          </a:p>
        </p:txBody>
      </p:sp>
      <p:sp>
        <p:nvSpPr>
          <p:cNvPr id="3" name="Объект 2"/>
          <p:cNvSpPr>
            <a:spLocks noGrp="1"/>
          </p:cNvSpPr>
          <p:nvPr>
            <p:ph idx="1"/>
          </p:nvPr>
        </p:nvSpPr>
        <p:spPr/>
        <p:txBody>
          <a:bodyPr/>
          <a:lstStyle/>
          <a:p>
            <a:r>
              <a:rPr lang="uk-UA" dirty="0" smtClean="0"/>
              <a:t> </a:t>
            </a:r>
            <a:endParaRPr lang="ru-RU" dirty="0"/>
          </a:p>
        </p:txBody>
      </p:sp>
      <p:pic>
        <p:nvPicPr>
          <p:cNvPr id="4" name="Picture 6" descr="gipoterioz2"/>
          <p:cNvPicPr>
            <a:picLocks noChangeAspect="1" noChangeArrowheads="1"/>
          </p:cNvPicPr>
          <p:nvPr/>
        </p:nvPicPr>
        <p:blipFill>
          <a:blip r:embed="rId2"/>
          <a:srcRect/>
          <a:stretch>
            <a:fillRect/>
          </a:stretch>
        </p:blipFill>
        <p:spPr bwMode="auto">
          <a:xfrm>
            <a:off x="1214414" y="1658896"/>
            <a:ext cx="6775627" cy="4516245"/>
          </a:xfrm>
          <a:prstGeom prst="rect">
            <a:avLst/>
          </a:prstGeom>
          <a:noFill/>
        </p:spPr>
      </p:pic>
    </p:spTree>
    <p:extLst>
      <p:ext uri="{BB962C8B-B14F-4D97-AF65-F5344CB8AC3E}">
        <p14:creationId xmlns:p14="http://schemas.microsoft.com/office/powerpoint/2010/main" val="427497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147248" cy="1156990"/>
          </a:xfrm>
        </p:spPr>
        <p:txBody>
          <a:bodyPr/>
          <a:lstStyle/>
          <a:p>
            <a:r>
              <a:rPr lang="uk-UA" smtClean="0"/>
              <a:t> </a:t>
            </a:r>
            <a:endParaRPr lang="ru-RU" dirty="0"/>
          </a:p>
        </p:txBody>
      </p:sp>
      <p:sp>
        <p:nvSpPr>
          <p:cNvPr id="3" name="Объект 2"/>
          <p:cNvSpPr>
            <a:spLocks noGrp="1"/>
          </p:cNvSpPr>
          <p:nvPr>
            <p:ph idx="1"/>
          </p:nvPr>
        </p:nvSpPr>
        <p:spPr>
          <a:xfrm>
            <a:off x="3563888" y="980728"/>
            <a:ext cx="5400600" cy="4525963"/>
          </a:xfrm>
        </p:spPr>
        <p:txBody>
          <a:bodyPr>
            <a:normAutofit/>
          </a:bodyPr>
          <a:lstStyle/>
          <a:p>
            <a:r>
              <a:rPr lang="ru-RU" sz="2800" dirty="0" err="1" smtClean="0"/>
              <a:t>Щитоподібна</a:t>
            </a:r>
            <a:r>
              <a:rPr lang="ru-RU" sz="2800" dirty="0" smtClean="0"/>
              <a:t> </a:t>
            </a:r>
            <a:r>
              <a:rPr lang="ru-RU" sz="2800" dirty="0" err="1"/>
              <a:t>залоза</a:t>
            </a:r>
            <a:r>
              <a:rPr lang="ru-RU" sz="2800" dirty="0"/>
              <a:t> </a:t>
            </a:r>
            <a:r>
              <a:rPr lang="ru-RU" sz="1600" dirty="0"/>
              <a:t>— </a:t>
            </a:r>
            <a:r>
              <a:rPr lang="ru-RU" sz="1600" dirty="0" err="1"/>
              <a:t>найбільша</a:t>
            </a:r>
            <a:r>
              <a:rPr lang="ru-RU" sz="1600" dirty="0"/>
              <a:t> з </a:t>
            </a:r>
            <a:r>
              <a:rPr lang="ru-RU" sz="1600" dirty="0" err="1"/>
              <a:t>ендокринних</a:t>
            </a:r>
            <a:r>
              <a:rPr lang="ru-RU" sz="1600" dirty="0"/>
              <a:t> </a:t>
            </a:r>
            <a:r>
              <a:rPr lang="ru-RU" sz="1600" dirty="0" err="1"/>
              <a:t>залоз</a:t>
            </a:r>
            <a:r>
              <a:rPr lang="ru-RU" sz="1600" dirty="0"/>
              <a:t>; </a:t>
            </a:r>
            <a:r>
              <a:rPr lang="ru-RU" sz="1600" dirty="0" err="1"/>
              <a:t>її</a:t>
            </a:r>
            <a:r>
              <a:rPr lang="ru-RU" sz="1600" dirty="0"/>
              <a:t> </a:t>
            </a:r>
            <a:r>
              <a:rPr lang="ru-RU" sz="1600" dirty="0" err="1"/>
              <a:t>маса</a:t>
            </a:r>
            <a:r>
              <a:rPr lang="ru-RU" sz="1600" dirty="0"/>
              <a:t> у </a:t>
            </a:r>
            <a:r>
              <a:rPr lang="ru-RU" sz="1600" dirty="0" err="1"/>
              <a:t>дорослого</a:t>
            </a:r>
            <a:r>
              <a:rPr lang="ru-RU" sz="1600" dirty="0"/>
              <a:t> 30 — 60 г. Вона </a:t>
            </a:r>
            <a:r>
              <a:rPr lang="ru-RU" sz="1600" dirty="0" err="1"/>
              <a:t>розташована</a:t>
            </a:r>
            <a:r>
              <a:rPr lang="ru-RU" sz="1600" dirty="0"/>
              <a:t> в </a:t>
            </a:r>
            <a:r>
              <a:rPr lang="ru-RU" sz="1600" dirty="0" err="1"/>
              <a:t>передній</a:t>
            </a:r>
            <a:r>
              <a:rPr lang="ru-RU" sz="1600" dirty="0"/>
              <a:t> </a:t>
            </a:r>
            <a:r>
              <a:rPr lang="ru-RU" sz="1600" dirty="0" err="1"/>
              <a:t>ділянці</a:t>
            </a:r>
            <a:r>
              <a:rPr lang="ru-RU" sz="1600" dirty="0"/>
              <a:t> </a:t>
            </a:r>
            <a:r>
              <a:rPr lang="ru-RU" sz="1600" dirty="0" err="1"/>
              <a:t>шиї</a:t>
            </a:r>
            <a:r>
              <a:rPr lang="ru-RU" sz="1600" dirty="0"/>
              <a:t> на </a:t>
            </a:r>
            <a:r>
              <a:rPr lang="ru-RU" sz="1600" dirty="0" err="1"/>
              <a:t>передньобічній</a:t>
            </a:r>
            <a:r>
              <a:rPr lang="ru-RU" sz="1600" dirty="0"/>
              <a:t> </a:t>
            </a:r>
            <a:r>
              <a:rPr lang="ru-RU" sz="1600" dirty="0" err="1"/>
              <a:t>поверхні</a:t>
            </a:r>
            <a:r>
              <a:rPr lang="ru-RU" sz="1600" dirty="0"/>
              <a:t> </a:t>
            </a:r>
            <a:r>
              <a:rPr lang="ru-RU" sz="1600" dirty="0" err="1"/>
              <a:t>верхніх</a:t>
            </a:r>
            <a:r>
              <a:rPr lang="ru-RU" sz="1600" dirty="0"/>
              <a:t> </a:t>
            </a:r>
            <a:r>
              <a:rPr lang="ru-RU" sz="1600" dirty="0" err="1"/>
              <a:t>хрящів</a:t>
            </a:r>
            <a:r>
              <a:rPr lang="ru-RU" sz="1600" dirty="0"/>
              <a:t> </a:t>
            </a:r>
            <a:r>
              <a:rPr lang="ru-RU" sz="1600" dirty="0" err="1"/>
              <a:t>трахеї</a:t>
            </a:r>
            <a:r>
              <a:rPr lang="ru-RU" sz="1600" dirty="0"/>
              <a:t> та </a:t>
            </a:r>
            <a:r>
              <a:rPr lang="ru-RU" sz="1600" dirty="0" err="1"/>
              <a:t>гортані</a:t>
            </a:r>
            <a:r>
              <a:rPr lang="ru-RU" sz="1600" dirty="0"/>
              <a:t>. </a:t>
            </a:r>
            <a:r>
              <a:rPr lang="ru-RU" sz="1600" dirty="0" err="1"/>
              <a:t>Складається</a:t>
            </a:r>
            <a:r>
              <a:rPr lang="ru-RU" sz="1600" dirty="0"/>
              <a:t> з </a:t>
            </a:r>
            <a:r>
              <a:rPr lang="ru-RU" sz="1600" dirty="0" err="1"/>
              <a:t>правої</a:t>
            </a:r>
            <a:r>
              <a:rPr lang="ru-RU" sz="1600" dirty="0"/>
              <a:t> і </a:t>
            </a:r>
            <a:r>
              <a:rPr lang="ru-RU" sz="1600" dirty="0" err="1"/>
              <a:t>лівої</a:t>
            </a:r>
            <a:r>
              <a:rPr lang="ru-RU" sz="1600" dirty="0"/>
              <a:t> </a:t>
            </a:r>
            <a:r>
              <a:rPr lang="ru-RU" sz="1600" dirty="0" err="1"/>
              <a:t>часток</a:t>
            </a:r>
            <a:r>
              <a:rPr lang="ru-RU" sz="1600" dirty="0"/>
              <a:t> , </a:t>
            </a:r>
            <a:r>
              <a:rPr lang="ru-RU" sz="1600" dirty="0" err="1"/>
              <a:t>з'єднаних</a:t>
            </a:r>
            <a:r>
              <a:rPr lang="ru-RU" sz="1600" dirty="0"/>
              <a:t> </a:t>
            </a:r>
            <a:r>
              <a:rPr lang="ru-RU" sz="1600" dirty="0" err="1" smtClean="0"/>
              <a:t>перешийком</a:t>
            </a:r>
            <a:r>
              <a:rPr lang="ru-RU" sz="1600" dirty="0"/>
              <a:t>, тому </a:t>
            </a:r>
            <a:r>
              <a:rPr lang="ru-RU" sz="1600" dirty="0" err="1"/>
              <a:t>має</a:t>
            </a:r>
            <a:r>
              <a:rPr lang="ru-RU" sz="1600" dirty="0"/>
              <a:t> форму </a:t>
            </a:r>
            <a:r>
              <a:rPr lang="ru-RU" sz="1600" dirty="0" err="1"/>
              <a:t>метелика</a:t>
            </a:r>
            <a:r>
              <a:rPr lang="ru-RU" sz="1600" dirty="0"/>
              <a:t>. </a:t>
            </a:r>
            <a:r>
              <a:rPr lang="ru-RU" sz="1600" dirty="0" err="1"/>
              <a:t>Завдяки</a:t>
            </a:r>
            <a:r>
              <a:rPr lang="ru-RU" sz="1600" dirty="0"/>
              <a:t> </a:t>
            </a:r>
            <a:r>
              <a:rPr lang="ru-RU" sz="1600" dirty="0" err="1"/>
              <a:t>вільному</a:t>
            </a:r>
            <a:r>
              <a:rPr lang="ru-RU" sz="1600" dirty="0"/>
              <a:t> </a:t>
            </a:r>
            <a:r>
              <a:rPr lang="ru-RU" sz="1600" dirty="0" err="1"/>
              <a:t>сполученню</a:t>
            </a:r>
            <a:r>
              <a:rPr lang="ru-RU" sz="1600" dirty="0"/>
              <a:t> з </a:t>
            </a:r>
            <a:r>
              <a:rPr lang="ru-RU" sz="1600" dirty="0" err="1"/>
              <a:t>гортанню</a:t>
            </a:r>
            <a:r>
              <a:rPr lang="ru-RU" sz="1600" dirty="0"/>
              <a:t>, вона </a:t>
            </a:r>
            <a:r>
              <a:rPr lang="ru-RU" sz="1600" dirty="0" err="1"/>
              <a:t>піднімається</a:t>
            </a:r>
            <a:r>
              <a:rPr lang="ru-RU" sz="1600" dirty="0"/>
              <a:t> і </a:t>
            </a:r>
            <a:r>
              <a:rPr lang="ru-RU" sz="1600" dirty="0" err="1"/>
              <a:t>опускається</a:t>
            </a:r>
            <a:r>
              <a:rPr lang="ru-RU" sz="1600" dirty="0"/>
              <a:t> при </a:t>
            </a:r>
            <a:r>
              <a:rPr lang="ru-RU" sz="1600" dirty="0" err="1"/>
              <a:t>ковтанні</a:t>
            </a:r>
            <a:r>
              <a:rPr lang="ru-RU" sz="1600" dirty="0"/>
              <a:t>, </a:t>
            </a:r>
            <a:r>
              <a:rPr lang="ru-RU" sz="1600" dirty="0" err="1"/>
              <a:t>зміщується</a:t>
            </a:r>
            <a:r>
              <a:rPr lang="ru-RU" sz="1600" dirty="0"/>
              <a:t> в </a:t>
            </a:r>
            <a:r>
              <a:rPr lang="ru-RU" sz="1600" dirty="0" err="1"/>
              <a:t>бік</a:t>
            </a:r>
            <a:r>
              <a:rPr lang="ru-RU" sz="1600" dirty="0"/>
              <a:t> при </a:t>
            </a:r>
            <a:r>
              <a:rPr lang="ru-RU" sz="1600" dirty="0" err="1"/>
              <a:t>повороті</a:t>
            </a:r>
            <a:r>
              <a:rPr lang="ru-RU" sz="1600" dirty="0"/>
              <a:t> </a:t>
            </a:r>
            <a:r>
              <a:rPr lang="ru-RU" sz="1600" dirty="0" err="1"/>
              <a:t>голови</a:t>
            </a:r>
            <a:r>
              <a:rPr lang="ru-RU" sz="1600" dirty="0"/>
              <a:t>. Тканина </a:t>
            </a:r>
            <a:r>
              <a:rPr lang="ru-RU" sz="1600" dirty="0" err="1"/>
              <a:t>залози</a:t>
            </a:r>
            <a:r>
              <a:rPr lang="ru-RU" sz="1600" dirty="0"/>
              <a:t> </a:t>
            </a:r>
            <a:r>
              <a:rPr lang="ru-RU" sz="1600" dirty="0" err="1"/>
              <a:t>кожної</a:t>
            </a:r>
            <a:r>
              <a:rPr lang="ru-RU" sz="1600" dirty="0"/>
              <a:t> </a:t>
            </a:r>
            <a:r>
              <a:rPr lang="ru-RU" sz="1600" dirty="0" err="1"/>
              <a:t>частки</a:t>
            </a:r>
            <a:r>
              <a:rPr lang="ru-RU" sz="1600" dirty="0"/>
              <a:t> </a:t>
            </a:r>
            <a:r>
              <a:rPr lang="ru-RU" sz="1600" dirty="0" err="1"/>
              <a:t>складається</a:t>
            </a:r>
            <a:r>
              <a:rPr lang="ru-RU" sz="1600" dirty="0"/>
              <a:t> з </a:t>
            </a:r>
            <a:r>
              <a:rPr lang="ru-RU" sz="1600" dirty="0" err="1"/>
              <a:t>численних</a:t>
            </a:r>
            <a:r>
              <a:rPr lang="ru-RU" sz="1600" dirty="0"/>
              <a:t> </a:t>
            </a:r>
            <a:r>
              <a:rPr lang="ru-RU" sz="1600" dirty="0" err="1"/>
              <a:t>фолікулів</a:t>
            </a:r>
            <a:r>
              <a:rPr lang="ru-RU" sz="1600" dirty="0"/>
              <a:t>, </a:t>
            </a:r>
            <a:r>
              <a:rPr lang="ru-RU" sz="1600" dirty="0" err="1"/>
              <a:t>порожнини</a:t>
            </a:r>
            <a:r>
              <a:rPr lang="ru-RU" sz="1600" dirty="0"/>
              <a:t> </a:t>
            </a:r>
            <a:r>
              <a:rPr lang="ru-RU" sz="1600" dirty="0" err="1"/>
              <a:t>яких</a:t>
            </a:r>
            <a:r>
              <a:rPr lang="ru-RU" sz="1600" dirty="0"/>
              <a:t> </a:t>
            </a:r>
            <a:r>
              <a:rPr lang="ru-RU" sz="1600" dirty="0" err="1"/>
              <a:t>заповнені</a:t>
            </a:r>
            <a:r>
              <a:rPr lang="ru-RU" sz="1600" dirty="0"/>
              <a:t> густою, </a:t>
            </a:r>
            <a:r>
              <a:rPr lang="ru-RU" sz="1600" dirty="0" err="1"/>
              <a:t>в’язкою</a:t>
            </a:r>
            <a:r>
              <a:rPr lang="ru-RU" sz="1600" dirty="0"/>
              <a:t> </a:t>
            </a:r>
            <a:r>
              <a:rPr lang="ru-RU" sz="1600" dirty="0" err="1"/>
              <a:t>жовтуватого</a:t>
            </a:r>
            <a:r>
              <a:rPr lang="ru-RU" sz="1600" dirty="0"/>
              <a:t> </a:t>
            </a:r>
            <a:r>
              <a:rPr lang="ru-RU" sz="1600" dirty="0" err="1" smtClean="0"/>
              <a:t>кольору</a:t>
            </a:r>
            <a:r>
              <a:rPr lang="ru-RU" sz="1600" dirty="0" smtClean="0"/>
              <a:t> </a:t>
            </a:r>
            <a:r>
              <a:rPr lang="ru-RU" sz="1600" dirty="0" err="1"/>
              <a:t>масою</a:t>
            </a:r>
            <a:r>
              <a:rPr lang="ru-RU" sz="1600" dirty="0"/>
              <a:t> - </a:t>
            </a:r>
            <a:r>
              <a:rPr lang="ru-RU" sz="1600" dirty="0" err="1"/>
              <a:t>колоїдом</a:t>
            </a:r>
            <a:r>
              <a:rPr lang="ru-RU" sz="1600" dirty="0"/>
              <a:t>,                                       </a:t>
            </a:r>
            <a:r>
              <a:rPr lang="ru-RU" sz="1600" dirty="0" err="1"/>
              <a:t>утвореним</a:t>
            </a:r>
            <a:r>
              <a:rPr lang="ru-RU" sz="1600" dirty="0"/>
              <a:t> </a:t>
            </a:r>
            <a:r>
              <a:rPr lang="ru-RU" sz="1600" dirty="0" err="1"/>
              <a:t>головним</a:t>
            </a:r>
            <a:r>
              <a:rPr lang="ru-RU" sz="1600" dirty="0"/>
              <a:t> чином </a:t>
            </a:r>
            <a:r>
              <a:rPr lang="ru-RU" sz="1600" dirty="0" err="1" smtClean="0"/>
              <a:t>основним</a:t>
            </a:r>
            <a:r>
              <a:rPr lang="ru-RU" sz="1600" dirty="0" smtClean="0"/>
              <a:t> </a:t>
            </a:r>
            <a:r>
              <a:rPr lang="ru-RU" sz="1600" dirty="0" err="1"/>
              <a:t>білком</a:t>
            </a:r>
            <a:r>
              <a:rPr lang="ru-RU" sz="1600" dirty="0"/>
              <a:t>, </a:t>
            </a:r>
            <a:r>
              <a:rPr lang="ru-RU" sz="1600" dirty="0" err="1"/>
              <a:t>який</a:t>
            </a:r>
            <a:r>
              <a:rPr lang="ru-RU" sz="1600" dirty="0"/>
              <a:t>                                           </a:t>
            </a:r>
            <a:r>
              <a:rPr lang="ru-RU" sz="1600" dirty="0" err="1"/>
              <a:t>містить</a:t>
            </a:r>
            <a:r>
              <a:rPr lang="ru-RU" sz="1600" dirty="0"/>
              <a:t> йод. </a:t>
            </a:r>
          </a:p>
        </p:txBody>
      </p:sp>
      <p:pic>
        <p:nvPicPr>
          <p:cNvPr id="5" name="Рисунок 4" descr="thyroid.jpg"/>
          <p:cNvPicPr>
            <a:picLocks noChangeAspect="1"/>
          </p:cNvPicPr>
          <p:nvPr/>
        </p:nvPicPr>
        <p:blipFill>
          <a:blip r:embed="rId2"/>
          <a:stretch>
            <a:fillRect/>
          </a:stretch>
        </p:blipFill>
        <p:spPr>
          <a:xfrm>
            <a:off x="251520" y="1323256"/>
            <a:ext cx="3429024" cy="3991174"/>
          </a:xfrm>
          <a:prstGeom prst="rect">
            <a:avLst/>
          </a:prstGeom>
        </p:spPr>
      </p:pic>
    </p:spTree>
    <p:extLst>
      <p:ext uri="{BB962C8B-B14F-4D97-AF65-F5344CB8AC3E}">
        <p14:creationId xmlns:p14="http://schemas.microsoft.com/office/powerpoint/2010/main" val="3584718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r>
              <a:rPr lang="uk-UA" sz="3600" dirty="0" smtClean="0"/>
              <a:t>Кровопостачання залози</a:t>
            </a:r>
            <a:endParaRPr lang="ru-RU" sz="3600" dirty="0"/>
          </a:p>
        </p:txBody>
      </p:sp>
      <p:sp>
        <p:nvSpPr>
          <p:cNvPr id="3" name="Объект 2"/>
          <p:cNvSpPr>
            <a:spLocks noGrp="1"/>
          </p:cNvSpPr>
          <p:nvPr>
            <p:ph idx="1"/>
          </p:nvPr>
        </p:nvSpPr>
        <p:spPr>
          <a:xfrm>
            <a:off x="899592" y="1412776"/>
            <a:ext cx="5616624" cy="5115246"/>
          </a:xfrm>
        </p:spPr>
        <p:txBody>
          <a:bodyPr>
            <a:normAutofit/>
          </a:bodyPr>
          <a:lstStyle/>
          <a:p>
            <a:pPr marL="0" lvl="0" indent="0" fontAlgn="base">
              <a:spcBef>
                <a:spcPct val="0"/>
              </a:spcBef>
              <a:spcAft>
                <a:spcPct val="0"/>
              </a:spcAft>
              <a:buNone/>
            </a:pPr>
            <a:r>
              <a:rPr lang="uk-UA" sz="2400" b="1" dirty="0" smtClean="0">
                <a:solidFill>
                  <a:schemeClr val="tx2"/>
                </a:solidFill>
                <a:latin typeface="+mn-lt"/>
              </a:rPr>
              <a:t>   Щитовидна </a:t>
            </a:r>
            <a:r>
              <a:rPr lang="uk-UA" sz="2400" b="1" dirty="0">
                <a:solidFill>
                  <a:schemeClr val="tx2"/>
                </a:solidFill>
                <a:latin typeface="+mn-lt"/>
              </a:rPr>
              <a:t>залоза добре постачається кров’ю. Вона посідає перше місце серед органів за кількістю крові, яка протікає за одиницю часу на одиницю маси. Здійснюється воно двома верхніми і двома нижніми щитовидними                                           артеріями. У 10% </a:t>
            </a:r>
            <a:r>
              <a:rPr lang="uk-UA" sz="2400" b="1" dirty="0" smtClean="0">
                <a:solidFill>
                  <a:schemeClr val="tx2"/>
                </a:solidFill>
                <a:latin typeface="+mn-lt"/>
              </a:rPr>
              <a:t>людей  буває </a:t>
            </a:r>
            <a:r>
              <a:rPr lang="uk-UA" sz="2400" b="1" dirty="0">
                <a:solidFill>
                  <a:schemeClr val="tx2"/>
                </a:solidFill>
                <a:latin typeface="+mn-lt"/>
              </a:rPr>
              <a:t>ще й п’ята артерія.</a:t>
            </a:r>
          </a:p>
          <a:p>
            <a:pPr marL="0" lvl="0" indent="0" fontAlgn="base">
              <a:spcBef>
                <a:spcPct val="0"/>
              </a:spcBef>
              <a:spcAft>
                <a:spcPct val="0"/>
              </a:spcAft>
              <a:buNone/>
            </a:pPr>
            <a:r>
              <a:rPr lang="uk-UA" sz="2400" b="1" dirty="0">
                <a:solidFill>
                  <a:schemeClr val="tx2"/>
                </a:solidFill>
                <a:latin typeface="+mn-lt"/>
              </a:rPr>
              <a:t>Венозна сітка </a:t>
            </a:r>
            <a:r>
              <a:rPr lang="uk-UA" sz="2400" b="1" dirty="0" smtClean="0">
                <a:solidFill>
                  <a:schemeClr val="tx2"/>
                </a:solidFill>
                <a:latin typeface="+mn-lt"/>
              </a:rPr>
              <a:t>залози розвинена </a:t>
            </a:r>
            <a:r>
              <a:rPr lang="uk-UA" sz="2400" b="1" dirty="0">
                <a:solidFill>
                  <a:schemeClr val="tx2"/>
                </a:solidFill>
                <a:latin typeface="+mn-lt"/>
              </a:rPr>
              <a:t>краще, ніж </a:t>
            </a:r>
            <a:r>
              <a:rPr lang="uk-UA" sz="2400" b="1" dirty="0" smtClean="0">
                <a:solidFill>
                  <a:schemeClr val="tx2"/>
                </a:solidFill>
                <a:latin typeface="+mn-lt"/>
              </a:rPr>
              <a:t>артеріальна</a:t>
            </a:r>
            <a:r>
              <a:rPr lang="uk-UA" sz="2400" b="1" dirty="0">
                <a:solidFill>
                  <a:schemeClr val="tx2"/>
                </a:solidFill>
                <a:latin typeface="+mn-lt"/>
              </a:rPr>
              <a:t>. Дрібні </a:t>
            </a:r>
            <a:r>
              <a:rPr lang="uk-UA" sz="2400" b="1" dirty="0" smtClean="0">
                <a:solidFill>
                  <a:schemeClr val="tx2"/>
                </a:solidFill>
                <a:latin typeface="+mn-lt"/>
              </a:rPr>
              <a:t>вени </a:t>
            </a:r>
            <a:r>
              <a:rPr lang="uk-UA" sz="2400" b="1" dirty="0">
                <a:solidFill>
                  <a:schemeClr val="tx2"/>
                </a:solidFill>
                <a:latin typeface="+mn-lt"/>
              </a:rPr>
              <a:t>зливаються і утворюють                                                сітку великих судин. </a:t>
            </a:r>
          </a:p>
          <a:p>
            <a:endParaRPr lang="ru-RU" dirty="0"/>
          </a:p>
        </p:txBody>
      </p:sp>
      <p:pic>
        <p:nvPicPr>
          <p:cNvPr id="4" name="Picture 248" descr="donate_blood_hg_clr"/>
          <p:cNvPicPr>
            <a:picLocks noChangeAspect="1" noChangeArrowheads="1" noCrop="1"/>
          </p:cNvPicPr>
          <p:nvPr/>
        </p:nvPicPr>
        <p:blipFill>
          <a:blip r:embed="rId2"/>
          <a:srcRect/>
          <a:stretch>
            <a:fillRect/>
          </a:stretch>
        </p:blipFill>
        <p:spPr bwMode="auto">
          <a:xfrm>
            <a:off x="-20981" y="5229200"/>
            <a:ext cx="1127269" cy="1423919"/>
          </a:xfrm>
          <a:prstGeom prst="rect">
            <a:avLst/>
          </a:prstGeom>
          <a:noFill/>
        </p:spPr>
      </p:pic>
      <p:pic>
        <p:nvPicPr>
          <p:cNvPr id="5" name="Picture 2"/>
          <p:cNvPicPr>
            <a:picLocks noChangeAspect="1" noChangeArrowheads="1"/>
          </p:cNvPicPr>
          <p:nvPr/>
        </p:nvPicPr>
        <p:blipFill rotWithShape="1">
          <a:blip r:embed="rId3"/>
          <a:srcRect l="-591" r="2453"/>
          <a:stretch/>
        </p:blipFill>
        <p:spPr bwMode="auto">
          <a:xfrm>
            <a:off x="6508528" y="2036265"/>
            <a:ext cx="2448272" cy="3192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3599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solidFill>
                  <a:schemeClr val="accent6"/>
                </a:solidFill>
                <a:effectLst/>
              </a:rPr>
              <a:t>Гормони щитоподібної залози</a:t>
            </a:r>
            <a:endParaRPr lang="ru-RU" i="1" dirty="0">
              <a:solidFill>
                <a:schemeClr val="accent6"/>
              </a:solidFill>
              <a:effectLst/>
            </a:endParaRPr>
          </a:p>
        </p:txBody>
      </p:sp>
      <p:sp>
        <p:nvSpPr>
          <p:cNvPr id="3" name="Объект 2"/>
          <p:cNvSpPr>
            <a:spLocks noGrp="1"/>
          </p:cNvSpPr>
          <p:nvPr>
            <p:ph idx="1"/>
          </p:nvPr>
        </p:nvSpPr>
        <p:spPr>
          <a:xfrm>
            <a:off x="251520" y="1484784"/>
            <a:ext cx="6480720" cy="4421088"/>
          </a:xfrm>
          <a:noFill/>
        </p:spPr>
        <p:txBody>
          <a:bodyPr>
            <a:normAutofit fontScale="77500" lnSpcReduction="20000"/>
          </a:bodyPr>
          <a:lstStyle/>
          <a:p>
            <a:r>
              <a:rPr lang="uk-UA" i="1" dirty="0" err="1" smtClean="0">
                <a:solidFill>
                  <a:srgbClr val="FF0000"/>
                </a:solidFill>
              </a:rPr>
              <a:t>Тироксин-</a:t>
            </a:r>
            <a:r>
              <a:rPr lang="ru-RU" i="1" dirty="0">
                <a:solidFill>
                  <a:srgbClr val="FF0000"/>
                </a:solidFill>
              </a:rPr>
              <a:t> </a:t>
            </a:r>
            <a:r>
              <a:rPr lang="ru-RU" dirty="0" err="1">
                <a:solidFill>
                  <a:schemeClr val="tx2"/>
                </a:solidFill>
              </a:rPr>
              <a:t>основний</a:t>
            </a:r>
            <a:r>
              <a:rPr lang="ru-RU" dirty="0">
                <a:solidFill>
                  <a:schemeClr val="tx2"/>
                </a:solidFill>
              </a:rPr>
              <a:t> гормон, </a:t>
            </a:r>
            <a:r>
              <a:rPr lang="ru-RU" dirty="0" err="1">
                <a:solidFill>
                  <a:schemeClr val="tx2"/>
                </a:solidFill>
              </a:rPr>
              <a:t>що</a:t>
            </a:r>
            <a:r>
              <a:rPr lang="ru-RU" dirty="0">
                <a:solidFill>
                  <a:schemeClr val="tx2"/>
                </a:solidFill>
              </a:rPr>
              <a:t> </a:t>
            </a:r>
            <a:r>
              <a:rPr lang="ru-RU" dirty="0" err="1">
                <a:solidFill>
                  <a:schemeClr val="tx2"/>
                </a:solidFill>
              </a:rPr>
              <a:t>виробляє</a:t>
            </a:r>
            <a:r>
              <a:rPr lang="ru-RU" dirty="0">
                <a:solidFill>
                  <a:schemeClr val="tx2"/>
                </a:solidFill>
              </a:rPr>
              <a:t> </a:t>
            </a:r>
            <a:r>
              <a:rPr lang="ru-RU" dirty="0" err="1">
                <a:solidFill>
                  <a:schemeClr val="tx2"/>
                </a:solidFill>
              </a:rPr>
              <a:t>щитоподібна</a:t>
            </a:r>
            <a:r>
              <a:rPr lang="ru-RU" dirty="0">
                <a:solidFill>
                  <a:schemeClr val="tx2"/>
                </a:solidFill>
              </a:rPr>
              <a:t> </a:t>
            </a:r>
            <a:r>
              <a:rPr lang="ru-RU" dirty="0" err="1">
                <a:solidFill>
                  <a:schemeClr val="tx2"/>
                </a:solidFill>
              </a:rPr>
              <a:t>залоза</a:t>
            </a:r>
            <a:r>
              <a:rPr lang="ru-RU" dirty="0">
                <a:solidFill>
                  <a:schemeClr val="tx2"/>
                </a:solidFill>
              </a:rPr>
              <a:t>. </a:t>
            </a:r>
            <a:r>
              <a:rPr lang="ru-RU" dirty="0" err="1">
                <a:solidFill>
                  <a:schemeClr val="tx2"/>
                </a:solidFill>
              </a:rPr>
              <a:t>Крім</a:t>
            </a:r>
            <a:r>
              <a:rPr lang="ru-RU" dirty="0">
                <a:solidFill>
                  <a:schemeClr val="tx2"/>
                </a:solidFill>
              </a:rPr>
              <a:t> того на синтез тироксину </a:t>
            </a:r>
            <a:r>
              <a:rPr lang="ru-RU" dirty="0" err="1">
                <a:solidFill>
                  <a:schemeClr val="tx2"/>
                </a:solidFill>
              </a:rPr>
              <a:t>впливають</a:t>
            </a:r>
            <a:r>
              <a:rPr lang="ru-RU" dirty="0">
                <a:solidFill>
                  <a:schemeClr val="tx2"/>
                </a:solidFill>
              </a:rPr>
              <a:t> </a:t>
            </a:r>
            <a:r>
              <a:rPr lang="ru-RU" dirty="0" err="1">
                <a:solidFill>
                  <a:schemeClr val="tx2"/>
                </a:solidFill>
              </a:rPr>
              <a:t>фактори</a:t>
            </a:r>
            <a:r>
              <a:rPr lang="ru-RU" dirty="0">
                <a:solidFill>
                  <a:schemeClr val="tx2"/>
                </a:solidFill>
              </a:rPr>
              <a:t> </a:t>
            </a:r>
            <a:r>
              <a:rPr lang="ru-RU" dirty="0" err="1">
                <a:solidFill>
                  <a:schemeClr val="tx2"/>
                </a:solidFill>
              </a:rPr>
              <a:t>зовнішнього</a:t>
            </a:r>
            <a:r>
              <a:rPr lang="ru-RU" dirty="0">
                <a:solidFill>
                  <a:schemeClr val="tx2"/>
                </a:solidFill>
              </a:rPr>
              <a:t> </a:t>
            </a:r>
            <a:r>
              <a:rPr lang="ru-RU" dirty="0" err="1">
                <a:solidFill>
                  <a:schemeClr val="tx2"/>
                </a:solidFill>
              </a:rPr>
              <a:t>середовища</a:t>
            </a:r>
            <a:r>
              <a:rPr lang="ru-RU" dirty="0">
                <a:solidFill>
                  <a:schemeClr val="tx2"/>
                </a:solidFill>
              </a:rPr>
              <a:t>: температура, </a:t>
            </a:r>
            <a:r>
              <a:rPr lang="ru-RU" dirty="0" err="1">
                <a:solidFill>
                  <a:schemeClr val="tx2"/>
                </a:solidFill>
              </a:rPr>
              <a:t>стрес</a:t>
            </a:r>
            <a:r>
              <a:rPr lang="ru-RU" dirty="0">
                <a:solidFill>
                  <a:schemeClr val="tx2"/>
                </a:solidFill>
              </a:rPr>
              <a:t>, </a:t>
            </a:r>
            <a:r>
              <a:rPr lang="ru-RU" dirty="0" err="1">
                <a:solidFill>
                  <a:schemeClr val="tx2"/>
                </a:solidFill>
              </a:rPr>
              <a:t>наявність</a:t>
            </a:r>
            <a:r>
              <a:rPr lang="ru-RU" dirty="0">
                <a:solidFill>
                  <a:schemeClr val="tx2"/>
                </a:solidFill>
              </a:rPr>
              <a:t> в </a:t>
            </a:r>
            <a:r>
              <a:rPr lang="ru-RU" dirty="0" err="1">
                <a:solidFill>
                  <a:schemeClr val="tx2"/>
                </a:solidFill>
              </a:rPr>
              <a:t>їжі</a:t>
            </a:r>
            <a:r>
              <a:rPr lang="ru-RU" dirty="0">
                <a:solidFill>
                  <a:schemeClr val="tx2"/>
                </a:solidFill>
              </a:rPr>
              <a:t> йоду </a:t>
            </a:r>
            <a:r>
              <a:rPr lang="ru-RU" dirty="0" err="1">
                <a:solidFill>
                  <a:schemeClr val="tx2"/>
                </a:solidFill>
              </a:rPr>
              <a:t>тощо</a:t>
            </a:r>
            <a:r>
              <a:rPr lang="ru-RU" dirty="0">
                <a:solidFill>
                  <a:schemeClr val="tx2"/>
                </a:solidFill>
              </a:rPr>
              <a:t>. </a:t>
            </a:r>
            <a:r>
              <a:rPr lang="ru-RU" dirty="0" err="1">
                <a:solidFill>
                  <a:schemeClr val="tx2"/>
                </a:solidFill>
              </a:rPr>
              <a:t>Порушення</a:t>
            </a:r>
            <a:r>
              <a:rPr lang="ru-RU" dirty="0">
                <a:solidFill>
                  <a:schemeClr val="tx2"/>
                </a:solidFill>
              </a:rPr>
              <a:t> балансу тироксину в </a:t>
            </a:r>
            <a:r>
              <a:rPr lang="ru-RU" dirty="0" err="1">
                <a:solidFill>
                  <a:schemeClr val="tx2"/>
                </a:solidFill>
              </a:rPr>
              <a:t>організмі</a:t>
            </a:r>
            <a:r>
              <a:rPr lang="ru-RU" dirty="0">
                <a:solidFill>
                  <a:schemeClr val="tx2"/>
                </a:solidFill>
              </a:rPr>
              <a:t> </a:t>
            </a:r>
            <a:r>
              <a:rPr lang="ru-RU" dirty="0" err="1">
                <a:solidFill>
                  <a:schemeClr val="tx2"/>
                </a:solidFill>
              </a:rPr>
              <a:t>призводить</a:t>
            </a:r>
            <a:r>
              <a:rPr lang="ru-RU" dirty="0">
                <a:solidFill>
                  <a:schemeClr val="tx2"/>
                </a:solidFill>
              </a:rPr>
              <a:t> до </a:t>
            </a:r>
            <a:r>
              <a:rPr lang="ru-RU" dirty="0" err="1">
                <a:solidFill>
                  <a:schemeClr val="tx2"/>
                </a:solidFill>
              </a:rPr>
              <a:t>різноманітних</a:t>
            </a:r>
            <a:r>
              <a:rPr lang="ru-RU" dirty="0">
                <a:solidFill>
                  <a:schemeClr val="tx2"/>
                </a:solidFill>
              </a:rPr>
              <a:t> </a:t>
            </a:r>
            <a:r>
              <a:rPr lang="ru-RU" dirty="0" err="1">
                <a:solidFill>
                  <a:schemeClr val="tx2"/>
                </a:solidFill>
              </a:rPr>
              <a:t>захворювань</a:t>
            </a:r>
            <a:r>
              <a:rPr lang="ru-RU" dirty="0">
                <a:solidFill>
                  <a:schemeClr val="tx2"/>
                </a:solidFill>
              </a:rPr>
              <a:t> (</a:t>
            </a:r>
            <a:r>
              <a:rPr lang="ru-RU" dirty="0" err="1">
                <a:solidFill>
                  <a:schemeClr val="tx2"/>
                </a:solidFill>
              </a:rPr>
              <a:t>гіпертиреоз</a:t>
            </a:r>
            <a:r>
              <a:rPr lang="ru-RU" dirty="0">
                <a:solidFill>
                  <a:schemeClr val="tx2"/>
                </a:solidFill>
              </a:rPr>
              <a:t>, </a:t>
            </a:r>
            <a:r>
              <a:rPr lang="ru-RU" dirty="0" err="1">
                <a:solidFill>
                  <a:schemeClr val="tx2"/>
                </a:solidFill>
              </a:rPr>
              <a:t>гіпотиреоз</a:t>
            </a:r>
            <a:r>
              <a:rPr lang="ru-RU" dirty="0">
                <a:solidFill>
                  <a:schemeClr val="tx2"/>
                </a:solidFill>
              </a:rPr>
              <a:t>, зоб </a:t>
            </a:r>
            <a:r>
              <a:rPr lang="ru-RU" dirty="0" err="1">
                <a:solidFill>
                  <a:schemeClr val="tx2"/>
                </a:solidFill>
              </a:rPr>
              <a:t>дифузний</a:t>
            </a:r>
            <a:r>
              <a:rPr lang="ru-RU" dirty="0">
                <a:solidFill>
                  <a:schemeClr val="tx2"/>
                </a:solidFill>
              </a:rPr>
              <a:t> </a:t>
            </a:r>
            <a:r>
              <a:rPr lang="ru-RU" dirty="0" err="1">
                <a:solidFill>
                  <a:schemeClr val="tx2"/>
                </a:solidFill>
              </a:rPr>
              <a:t>токсичний</a:t>
            </a:r>
            <a:r>
              <a:rPr lang="ru-RU" dirty="0">
                <a:solidFill>
                  <a:schemeClr val="tx2"/>
                </a:solidFill>
              </a:rPr>
              <a:t>, </a:t>
            </a:r>
            <a:r>
              <a:rPr lang="ru-RU" dirty="0" err="1">
                <a:solidFill>
                  <a:schemeClr val="tx2"/>
                </a:solidFill>
              </a:rPr>
              <a:t>кретинізм</a:t>
            </a:r>
            <a:r>
              <a:rPr lang="ru-RU" dirty="0">
                <a:solidFill>
                  <a:schemeClr val="tx2"/>
                </a:solidFill>
              </a:rPr>
              <a:t>, </a:t>
            </a:r>
            <a:r>
              <a:rPr lang="ru-RU" dirty="0" err="1">
                <a:solidFill>
                  <a:schemeClr val="tx2"/>
                </a:solidFill>
              </a:rPr>
              <a:t>мікседема</a:t>
            </a:r>
            <a:r>
              <a:rPr lang="ru-RU" dirty="0">
                <a:solidFill>
                  <a:schemeClr val="tx2"/>
                </a:solidFill>
              </a:rPr>
              <a:t>). В </a:t>
            </a:r>
            <a:r>
              <a:rPr lang="ru-RU" dirty="0" err="1">
                <a:solidFill>
                  <a:schemeClr val="tx2"/>
                </a:solidFill>
              </a:rPr>
              <a:t>регіонах</a:t>
            </a:r>
            <a:r>
              <a:rPr lang="ru-RU" dirty="0">
                <a:solidFill>
                  <a:schemeClr val="tx2"/>
                </a:solidFill>
              </a:rPr>
              <a:t> з природною недостачею йоду у продуктах, </a:t>
            </a:r>
            <a:r>
              <a:rPr lang="ru-RU" dirty="0" err="1">
                <a:solidFill>
                  <a:schemeClr val="tx2"/>
                </a:solidFill>
              </a:rPr>
              <a:t>щоб</a:t>
            </a:r>
            <a:r>
              <a:rPr lang="ru-RU" dirty="0">
                <a:solidFill>
                  <a:schemeClr val="tx2"/>
                </a:solidFill>
              </a:rPr>
              <a:t> </a:t>
            </a:r>
            <a:r>
              <a:rPr lang="ru-RU" dirty="0" err="1">
                <a:solidFill>
                  <a:schemeClr val="tx2"/>
                </a:solidFill>
              </a:rPr>
              <a:t>уникнути</a:t>
            </a:r>
            <a:r>
              <a:rPr lang="ru-RU" dirty="0">
                <a:solidFill>
                  <a:schemeClr val="tx2"/>
                </a:solidFill>
              </a:rPr>
              <a:t> </a:t>
            </a:r>
            <a:r>
              <a:rPr lang="ru-RU" dirty="0" err="1">
                <a:solidFill>
                  <a:schemeClr val="tx2"/>
                </a:solidFill>
              </a:rPr>
              <a:t>захворювань</a:t>
            </a:r>
            <a:r>
              <a:rPr lang="ru-RU" dirty="0">
                <a:solidFill>
                  <a:schemeClr val="tx2"/>
                </a:solidFill>
              </a:rPr>
              <a:t> </a:t>
            </a:r>
            <a:r>
              <a:rPr lang="ru-RU" dirty="0" err="1">
                <a:solidFill>
                  <a:schemeClr val="tx2"/>
                </a:solidFill>
              </a:rPr>
              <a:t>щитовидної</a:t>
            </a:r>
            <a:r>
              <a:rPr lang="ru-RU" dirty="0">
                <a:solidFill>
                  <a:schemeClr val="tx2"/>
                </a:solidFill>
              </a:rPr>
              <a:t> </a:t>
            </a:r>
            <a:r>
              <a:rPr lang="ru-RU" dirty="0" err="1">
                <a:solidFill>
                  <a:schemeClr val="tx2"/>
                </a:solidFill>
              </a:rPr>
              <a:t>залози</a:t>
            </a:r>
            <a:r>
              <a:rPr lang="ru-RU" dirty="0">
                <a:solidFill>
                  <a:schemeClr val="tx2"/>
                </a:solidFill>
              </a:rPr>
              <a:t> </a:t>
            </a:r>
            <a:r>
              <a:rPr lang="ru-RU" dirty="0" err="1">
                <a:solidFill>
                  <a:schemeClr val="tx2"/>
                </a:solidFill>
              </a:rPr>
              <a:t>здійснюють</a:t>
            </a:r>
            <a:r>
              <a:rPr lang="ru-RU" dirty="0">
                <a:solidFill>
                  <a:schemeClr val="tx2"/>
                </a:solidFill>
              </a:rPr>
              <a:t> </a:t>
            </a:r>
            <a:r>
              <a:rPr lang="ru-RU" dirty="0" err="1">
                <a:solidFill>
                  <a:schemeClr val="tx2"/>
                </a:solidFill>
              </a:rPr>
              <a:t>штучне</a:t>
            </a:r>
            <a:r>
              <a:rPr lang="ru-RU" dirty="0">
                <a:solidFill>
                  <a:schemeClr val="tx2"/>
                </a:solidFill>
              </a:rPr>
              <a:t> </a:t>
            </a:r>
            <a:r>
              <a:rPr lang="ru-RU" dirty="0" err="1">
                <a:solidFill>
                  <a:schemeClr val="tx2"/>
                </a:solidFill>
              </a:rPr>
              <a:t>йодування</a:t>
            </a:r>
            <a:r>
              <a:rPr lang="ru-RU" dirty="0">
                <a:solidFill>
                  <a:schemeClr val="tx2"/>
                </a:solidFill>
              </a:rPr>
              <a:t> </a:t>
            </a:r>
            <a:r>
              <a:rPr lang="ru-RU" dirty="0" err="1">
                <a:solidFill>
                  <a:schemeClr val="tx2"/>
                </a:solidFill>
              </a:rPr>
              <a:t>продуктів</a:t>
            </a:r>
            <a:r>
              <a:rPr lang="ru-RU" dirty="0">
                <a:solidFill>
                  <a:schemeClr val="tx2"/>
                </a:solidFill>
              </a:rPr>
              <a:t>, </a:t>
            </a:r>
            <a:r>
              <a:rPr lang="ru-RU" dirty="0" err="1">
                <a:solidFill>
                  <a:schemeClr val="tx2"/>
                </a:solidFill>
              </a:rPr>
              <a:t>зокрема</a:t>
            </a:r>
            <a:r>
              <a:rPr lang="ru-RU" dirty="0">
                <a:solidFill>
                  <a:schemeClr val="tx2"/>
                </a:solidFill>
              </a:rPr>
              <a:t> </a:t>
            </a:r>
            <a:r>
              <a:rPr lang="ru-RU" dirty="0" err="1">
                <a:solidFill>
                  <a:schemeClr val="tx2"/>
                </a:solidFill>
              </a:rPr>
              <a:t>солі</a:t>
            </a:r>
            <a:r>
              <a:rPr lang="ru-RU" dirty="0">
                <a:solidFill>
                  <a:schemeClr val="tx2"/>
                </a:solidFill>
              </a:rPr>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624" y="1988840"/>
            <a:ext cx="2494384" cy="3741576"/>
          </a:xfrm>
          <a:prstGeom prst="rect">
            <a:avLst/>
          </a:prstGeom>
          <a:ln>
            <a:noFill/>
          </a:ln>
          <a:effectLst>
            <a:softEdge rad="112500"/>
          </a:effectLst>
        </p:spPr>
      </p:pic>
    </p:spTree>
    <p:extLst>
      <p:ext uri="{BB962C8B-B14F-4D97-AF65-F5344CB8AC3E}">
        <p14:creationId xmlns:p14="http://schemas.microsoft.com/office/powerpoint/2010/main" val="393398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352928" cy="1296144"/>
          </a:xfrm>
        </p:spPr>
        <p:txBody>
          <a:bodyPr>
            <a:normAutofit/>
          </a:bodyPr>
          <a:lstStyle/>
          <a:p>
            <a:pPr algn="ctr"/>
            <a:r>
              <a:rPr lang="ru-RU" dirty="0" err="1"/>
              <a:t>Гіпотиреоз</a:t>
            </a:r>
            <a:r>
              <a:rPr lang="ru-RU" dirty="0"/>
              <a:t>. </a:t>
            </a:r>
            <a:r>
              <a:rPr lang="ru-RU" dirty="0" err="1"/>
              <a:t>Мікседема</a:t>
            </a:r>
            <a:r>
              <a:rPr lang="ru-RU" dirty="0"/>
              <a:t> </a:t>
            </a:r>
          </a:p>
        </p:txBody>
      </p:sp>
      <p:sp>
        <p:nvSpPr>
          <p:cNvPr id="3" name="Текст 2"/>
          <p:cNvSpPr>
            <a:spLocks noGrp="1"/>
          </p:cNvSpPr>
          <p:nvPr>
            <p:ph type="body" idx="1"/>
          </p:nvPr>
        </p:nvSpPr>
        <p:spPr>
          <a:xfrm>
            <a:off x="683568" y="6156012"/>
            <a:ext cx="7772400" cy="369332"/>
          </a:xfrm>
        </p:spPr>
        <p:txBody>
          <a:bodyPr>
            <a:spAutoFit/>
          </a:bodyPr>
          <a:lstStyle/>
          <a:p>
            <a:pPr marL="342900" lvl="0" indent="-342900" fontAlgn="base">
              <a:lnSpc>
                <a:spcPct val="90000"/>
              </a:lnSpc>
              <a:spcAft>
                <a:spcPct val="0"/>
              </a:spcAft>
            </a:pPr>
            <a:r>
              <a:rPr lang="uk-UA" kern="0" dirty="0" smtClean="0">
                <a:ln>
                  <a:noFill/>
                </a:ln>
                <a:solidFill>
                  <a:srgbClr val="DAEDEF"/>
                </a:solidFill>
                <a:effectLst/>
                <a:latin typeface="Arial"/>
              </a:rPr>
              <a:t>      </a:t>
            </a:r>
            <a:endParaRPr lang="ru-RU" dirty="0"/>
          </a:p>
        </p:txBody>
      </p:sp>
      <p:sp>
        <p:nvSpPr>
          <p:cNvPr id="6" name="Прямоугольник 5"/>
          <p:cNvSpPr/>
          <p:nvPr/>
        </p:nvSpPr>
        <p:spPr>
          <a:xfrm>
            <a:off x="107504" y="1412776"/>
            <a:ext cx="8856984" cy="4918269"/>
          </a:xfrm>
          <a:prstGeom prst="rect">
            <a:avLst/>
          </a:prstGeom>
        </p:spPr>
        <p:txBody>
          <a:bodyPr wrap="square">
            <a:spAutoFit/>
          </a:bodyPr>
          <a:lstStyle/>
          <a:p>
            <a:pPr marL="342900" marR="0" lvl="0" indent="-342900" defTabSz="914400" eaLnBrk="1" fontAlgn="base" latinLnBrk="0" hangingPunct="1">
              <a:lnSpc>
                <a:spcPct val="90000"/>
              </a:lnSpc>
              <a:spcBef>
                <a:spcPct val="20000"/>
              </a:spcBef>
              <a:spcAft>
                <a:spcPct val="0"/>
              </a:spcAft>
              <a:buClrTx/>
              <a:buSzTx/>
              <a:buFontTx/>
              <a:buNone/>
              <a:tabLst/>
              <a:defRPr/>
            </a:pPr>
            <a:r>
              <a:rPr kumimoji="0" lang="ru-RU" sz="2400" b="0" i="0" u="none" strike="noStrike" kern="0" cap="none" spc="0" normalizeH="0" baseline="0" noProof="0" dirty="0" smtClean="0">
                <a:ln>
                  <a:noFill/>
                </a:ln>
                <a:solidFill>
                  <a:srgbClr val="000000"/>
                </a:solidFill>
                <a:effectLst/>
                <a:uLnTx/>
                <a:uFillTx/>
                <a:latin typeface="Arial"/>
              </a:rPr>
              <a:t> </a:t>
            </a:r>
            <a:r>
              <a:rPr kumimoji="0" lang="uk-UA" sz="2000" b="1" i="0" u="none" strike="noStrike" kern="0" cap="none" spc="0" normalizeH="0" baseline="0" noProof="0" dirty="0" smtClean="0">
                <a:ln>
                  <a:noFill/>
                </a:ln>
                <a:solidFill>
                  <a:srgbClr val="DAEDEF"/>
                </a:solidFill>
                <a:effectLst/>
                <a:uLnTx/>
                <a:uFillTx/>
                <a:latin typeface="Arial"/>
              </a:rPr>
              <a:t>Гіпотиреоз - це не захворювання, а специфічний стан організму, пов'язаний з реакцією на низький рівень концентрації гормонів щитовидної залози. Гіпотиреоз може бути пов'язаний з функціональною недостатністю гормонів щитовидної залози або з патологічними процесами, що впливають на гормональний обмін. Уперше гіпотиреоз як захворювання був описаний в 1873 році. </a:t>
            </a:r>
            <a:endParaRPr kumimoji="0" lang="en-US" sz="2000" b="1" i="0" u="none" strike="noStrike" kern="0" cap="none" spc="0" normalizeH="0" baseline="0" noProof="0" dirty="0" smtClean="0">
              <a:ln>
                <a:noFill/>
              </a:ln>
              <a:solidFill>
                <a:srgbClr val="DAEDEF"/>
              </a:solidFill>
              <a:effectLst/>
              <a:uLnTx/>
              <a:uFillTx/>
              <a:latin typeface="Arial"/>
            </a:endParaRPr>
          </a:p>
          <a:p>
            <a:pPr marL="342900" marR="0" lvl="0" indent="-342900" defTabSz="914400" eaLnBrk="1" fontAlgn="base" latinLnBrk="0" hangingPunct="1">
              <a:lnSpc>
                <a:spcPct val="9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DAEDEF"/>
                </a:solidFill>
                <a:effectLst/>
                <a:uLnTx/>
                <a:uFillTx/>
                <a:latin typeface="Arial"/>
              </a:rPr>
              <a:t>	  </a:t>
            </a:r>
            <a:r>
              <a:rPr kumimoji="0" lang="uk-UA" sz="2000" b="1" i="0" u="none" strike="noStrike" kern="0" cap="none" spc="0" normalizeH="0" baseline="0" noProof="0" dirty="0" smtClean="0">
                <a:ln>
                  <a:noFill/>
                </a:ln>
                <a:solidFill>
                  <a:srgbClr val="DAEDEF"/>
                </a:solidFill>
                <a:effectLst/>
                <a:uLnTx/>
                <a:uFillTx/>
                <a:latin typeface="Arial"/>
              </a:rPr>
              <a:t>Мікседема  - захворювання, обумовлене недостатнім 			            забезпеченням органів і тканин 				             гормонами щитовидної залози. 				              Розглядається як крайня, клінічно 				            виражена форма гіпотиреозу. Внаслідок 			             порушення білкового обміну органи і 			           тканини стають набряклими.</a:t>
            </a:r>
            <a:r>
              <a:rPr kumimoji="0" lang="ru-RU" sz="2000" b="1" i="0" u="none" strike="noStrike" kern="0" cap="none" spc="0" normalizeH="0" baseline="0" noProof="0" dirty="0" smtClean="0">
                <a:ln>
                  <a:noFill/>
                </a:ln>
                <a:solidFill>
                  <a:srgbClr val="DAEDEF"/>
                </a:solidFill>
                <a:effectLst/>
                <a:uLnTx/>
                <a:uFillTx/>
                <a:latin typeface="Arial"/>
              </a:rPr>
              <a:t> </a:t>
            </a:r>
            <a:r>
              <a:rPr kumimoji="0" lang="uk-UA" sz="2000" b="1" i="0" u="none" strike="noStrike" kern="0" cap="none" spc="0" normalizeH="0" baseline="0" noProof="0" dirty="0" smtClean="0">
                <a:ln>
                  <a:noFill/>
                </a:ln>
                <a:solidFill>
                  <a:srgbClr val="DAEDEF"/>
                </a:solidFill>
                <a:effectLst/>
                <a:uLnTx/>
                <a:uFillTx/>
                <a:latin typeface="Arial"/>
              </a:rPr>
              <a:t>Термін 			                       "мікседема" (слизовий набряк шкіри) по  відношенню до важких форм гіпотиреозу став вживатися з 1878 року.</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8" name="Рисунок 7" descr="398_1671000527.jpg"/>
          <p:cNvPicPr>
            <a:picLocks noChangeAspect="1"/>
          </p:cNvPicPr>
          <p:nvPr/>
        </p:nvPicPr>
        <p:blipFill>
          <a:blip r:embed="rId2"/>
          <a:stretch>
            <a:fillRect/>
          </a:stretch>
        </p:blipFill>
        <p:spPr>
          <a:xfrm>
            <a:off x="827583" y="3780432"/>
            <a:ext cx="1808807" cy="1808807"/>
          </a:xfrm>
          <a:prstGeom prst="rect">
            <a:avLst/>
          </a:prstGeom>
        </p:spPr>
      </p:pic>
    </p:spTree>
    <p:extLst>
      <p:ext uri="{BB962C8B-B14F-4D97-AF65-F5344CB8AC3E}">
        <p14:creationId xmlns:p14="http://schemas.microsoft.com/office/powerpoint/2010/main" val="404927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43000"/>
          </a:xfrm>
        </p:spPr>
        <p:txBody>
          <a:bodyPr/>
          <a:lstStyle/>
          <a:p>
            <a:r>
              <a:rPr lang="uk-UA"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rPr>
              <a:t>Кретинізм</a:t>
            </a:r>
            <a:endParaRPr lang="ru-RU" dirty="0">
              <a:latin typeface="+mj-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2088232" cy="2088232"/>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56" y="2852936"/>
            <a:ext cx="275357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283968" y="1700808"/>
            <a:ext cx="3870176" cy="4801314"/>
          </a:xfrm>
          <a:prstGeom prst="rect">
            <a:avLst/>
          </a:prstGeom>
        </p:spPr>
        <p:txBody>
          <a:bodyPr wrap="square">
            <a:spAutoFit/>
          </a:bodyPr>
          <a:lstStyle/>
          <a:p>
            <a:r>
              <a:rPr lang="ru-RU" dirty="0"/>
              <a:t> </a:t>
            </a:r>
            <a:r>
              <a:rPr lang="ru-RU" dirty="0" err="1" smtClean="0">
                <a:solidFill>
                  <a:schemeClr val="tx2"/>
                </a:solidFill>
              </a:rPr>
              <a:t>Вроджений</a:t>
            </a:r>
            <a:r>
              <a:rPr lang="ru-RU" dirty="0" smtClean="0">
                <a:solidFill>
                  <a:schemeClr val="tx2"/>
                </a:solidFill>
              </a:rPr>
              <a:t> </a:t>
            </a:r>
            <a:r>
              <a:rPr lang="ru-RU" dirty="0" err="1">
                <a:solidFill>
                  <a:schemeClr val="tx2"/>
                </a:solidFill>
              </a:rPr>
              <a:t>гіпотиреоз</a:t>
            </a:r>
            <a:r>
              <a:rPr lang="ru-RU" dirty="0">
                <a:solidFill>
                  <a:schemeClr val="tx2"/>
                </a:solidFill>
              </a:rPr>
              <a:t> - </a:t>
            </a:r>
            <a:r>
              <a:rPr lang="ru-RU" dirty="0" err="1">
                <a:solidFill>
                  <a:schemeClr val="tx2"/>
                </a:solidFill>
              </a:rPr>
              <a:t>ендокринне</a:t>
            </a:r>
            <a:r>
              <a:rPr lang="ru-RU" dirty="0">
                <a:solidFill>
                  <a:schemeClr val="tx2"/>
                </a:solidFill>
              </a:rPr>
              <a:t> </a:t>
            </a:r>
            <a:r>
              <a:rPr lang="ru-RU" dirty="0" err="1">
                <a:solidFill>
                  <a:schemeClr val="tx2"/>
                </a:solidFill>
              </a:rPr>
              <a:t>захворювання</a:t>
            </a:r>
            <a:r>
              <a:rPr lang="ru-RU" dirty="0">
                <a:solidFill>
                  <a:schemeClr val="tx2"/>
                </a:solidFill>
              </a:rPr>
              <a:t>, </a:t>
            </a:r>
            <a:r>
              <a:rPr lang="ru-RU" dirty="0" err="1">
                <a:solidFill>
                  <a:schemeClr val="tx2"/>
                </a:solidFill>
              </a:rPr>
              <a:t>що</a:t>
            </a:r>
            <a:r>
              <a:rPr lang="ru-RU" dirty="0">
                <a:solidFill>
                  <a:schemeClr val="tx2"/>
                </a:solidFill>
              </a:rPr>
              <a:t> </a:t>
            </a:r>
            <a:r>
              <a:rPr lang="ru-RU" dirty="0" err="1">
                <a:solidFill>
                  <a:schemeClr val="tx2"/>
                </a:solidFill>
              </a:rPr>
              <a:t>викликається</a:t>
            </a:r>
            <a:r>
              <a:rPr lang="ru-RU" dirty="0">
                <a:solidFill>
                  <a:schemeClr val="tx2"/>
                </a:solidFill>
              </a:rPr>
              <a:t> браком </a:t>
            </a:r>
            <a:r>
              <a:rPr lang="ru-RU" dirty="0" err="1">
                <a:solidFill>
                  <a:schemeClr val="tx2"/>
                </a:solidFill>
              </a:rPr>
              <a:t>гормонів</a:t>
            </a:r>
            <a:r>
              <a:rPr lang="ru-RU" dirty="0">
                <a:solidFill>
                  <a:schemeClr val="tx2"/>
                </a:solidFill>
              </a:rPr>
              <a:t> </a:t>
            </a:r>
            <a:r>
              <a:rPr lang="ru-RU" dirty="0" err="1">
                <a:solidFill>
                  <a:schemeClr val="tx2"/>
                </a:solidFill>
              </a:rPr>
              <a:t>щитовидної</a:t>
            </a:r>
            <a:r>
              <a:rPr lang="ru-RU" dirty="0">
                <a:solidFill>
                  <a:schemeClr val="tx2"/>
                </a:solidFill>
              </a:rPr>
              <a:t> </a:t>
            </a:r>
            <a:r>
              <a:rPr lang="ru-RU" dirty="0" err="1">
                <a:solidFill>
                  <a:schemeClr val="tx2"/>
                </a:solidFill>
              </a:rPr>
              <a:t>залози</a:t>
            </a:r>
            <a:r>
              <a:rPr lang="ru-RU" dirty="0">
                <a:solidFill>
                  <a:schemeClr val="tx2"/>
                </a:solidFill>
              </a:rPr>
              <a:t> (</a:t>
            </a:r>
            <a:r>
              <a:rPr lang="ru-RU" dirty="0" err="1">
                <a:solidFill>
                  <a:schemeClr val="tx2"/>
                </a:solidFill>
              </a:rPr>
              <a:t>гіпотиреоз</a:t>
            </a:r>
            <a:r>
              <a:rPr lang="ru-RU" dirty="0">
                <a:solidFill>
                  <a:schemeClr val="tx2"/>
                </a:solidFill>
              </a:rPr>
              <a:t>), </a:t>
            </a:r>
            <a:r>
              <a:rPr lang="ru-RU" dirty="0" err="1">
                <a:solidFill>
                  <a:schemeClr val="tx2"/>
                </a:solidFill>
              </a:rPr>
              <a:t>характеризується</a:t>
            </a:r>
            <a:r>
              <a:rPr lang="ru-RU" dirty="0">
                <a:solidFill>
                  <a:schemeClr val="tx2"/>
                </a:solidFill>
              </a:rPr>
              <a:t> </a:t>
            </a:r>
            <a:r>
              <a:rPr lang="ru-RU" dirty="0" err="1">
                <a:solidFill>
                  <a:schemeClr val="tx2"/>
                </a:solidFill>
              </a:rPr>
              <a:t>порушенням</a:t>
            </a:r>
            <a:r>
              <a:rPr lang="ru-RU" dirty="0">
                <a:solidFill>
                  <a:schemeClr val="tx2"/>
                </a:solidFill>
              </a:rPr>
              <a:t> </a:t>
            </a:r>
            <a:r>
              <a:rPr lang="ru-RU" dirty="0" err="1">
                <a:solidFill>
                  <a:schemeClr val="tx2"/>
                </a:solidFill>
              </a:rPr>
              <a:t>функції</a:t>
            </a:r>
            <a:r>
              <a:rPr lang="ru-RU" dirty="0">
                <a:solidFill>
                  <a:schemeClr val="tx2"/>
                </a:solidFill>
              </a:rPr>
              <a:t> </a:t>
            </a:r>
            <a:r>
              <a:rPr lang="ru-RU" dirty="0" err="1">
                <a:solidFill>
                  <a:schemeClr val="tx2"/>
                </a:solidFill>
              </a:rPr>
              <a:t>щитовидної</a:t>
            </a:r>
            <a:r>
              <a:rPr lang="ru-RU" dirty="0">
                <a:solidFill>
                  <a:schemeClr val="tx2"/>
                </a:solidFill>
              </a:rPr>
              <a:t> </a:t>
            </a:r>
            <a:r>
              <a:rPr lang="ru-RU" dirty="0" err="1">
                <a:solidFill>
                  <a:schemeClr val="tx2"/>
                </a:solidFill>
              </a:rPr>
              <a:t>залози</a:t>
            </a:r>
            <a:r>
              <a:rPr lang="ru-RU" dirty="0">
                <a:solidFill>
                  <a:schemeClr val="tx2"/>
                </a:solidFill>
              </a:rPr>
              <a:t> і </a:t>
            </a:r>
            <a:r>
              <a:rPr lang="ru-RU" dirty="0" err="1">
                <a:solidFill>
                  <a:schemeClr val="tx2"/>
                </a:solidFill>
              </a:rPr>
              <a:t>затримкою</a:t>
            </a:r>
            <a:r>
              <a:rPr lang="ru-RU" dirty="0">
                <a:solidFill>
                  <a:schemeClr val="tx2"/>
                </a:solidFill>
              </a:rPr>
              <a:t> </a:t>
            </a:r>
            <a:r>
              <a:rPr lang="ru-RU" dirty="0" err="1">
                <a:solidFill>
                  <a:schemeClr val="tx2"/>
                </a:solidFill>
              </a:rPr>
              <a:t>фізичного</a:t>
            </a:r>
            <a:r>
              <a:rPr lang="ru-RU" dirty="0">
                <a:solidFill>
                  <a:schemeClr val="tx2"/>
                </a:solidFill>
              </a:rPr>
              <a:t> і </a:t>
            </a:r>
            <a:r>
              <a:rPr lang="ru-RU" dirty="0" err="1">
                <a:solidFill>
                  <a:schemeClr val="tx2"/>
                </a:solidFill>
              </a:rPr>
              <a:t>психічного</a:t>
            </a:r>
            <a:r>
              <a:rPr lang="ru-RU" dirty="0">
                <a:solidFill>
                  <a:schemeClr val="tx2"/>
                </a:solidFill>
              </a:rPr>
              <a:t> </a:t>
            </a:r>
            <a:r>
              <a:rPr lang="ru-RU" dirty="0" err="1">
                <a:solidFill>
                  <a:schemeClr val="tx2"/>
                </a:solidFill>
              </a:rPr>
              <a:t>розвитку</a:t>
            </a:r>
            <a:r>
              <a:rPr lang="ru-RU" dirty="0">
                <a:solidFill>
                  <a:schemeClr val="tx2"/>
                </a:solidFill>
              </a:rPr>
              <a:t>.</a:t>
            </a:r>
          </a:p>
          <a:p>
            <a:r>
              <a:rPr lang="ru-RU" dirty="0">
                <a:solidFill>
                  <a:schemeClr val="tx2"/>
                </a:solidFill>
              </a:rPr>
              <a:t>Характерною </a:t>
            </a:r>
            <a:r>
              <a:rPr lang="ru-RU" dirty="0" err="1">
                <a:solidFill>
                  <a:schemeClr val="tx2"/>
                </a:solidFill>
              </a:rPr>
              <a:t>ознакою</a:t>
            </a:r>
            <a:r>
              <a:rPr lang="ru-RU" dirty="0">
                <a:solidFill>
                  <a:schemeClr val="tx2"/>
                </a:solidFill>
              </a:rPr>
              <a:t> є </a:t>
            </a:r>
            <a:r>
              <a:rPr lang="ru-RU" dirty="0" err="1">
                <a:solidFill>
                  <a:schemeClr val="tx2"/>
                </a:solidFill>
              </a:rPr>
              <a:t>затримка</a:t>
            </a:r>
            <a:r>
              <a:rPr lang="ru-RU" dirty="0">
                <a:solidFill>
                  <a:schemeClr val="tx2"/>
                </a:solidFill>
              </a:rPr>
              <a:t> росту і </a:t>
            </a:r>
            <a:r>
              <a:rPr lang="ru-RU" dirty="0" err="1">
                <a:solidFill>
                  <a:schemeClr val="tx2"/>
                </a:solidFill>
              </a:rPr>
              <a:t>розумова</a:t>
            </a:r>
            <a:r>
              <a:rPr lang="ru-RU" dirty="0">
                <a:solidFill>
                  <a:schemeClr val="tx2"/>
                </a:solidFill>
              </a:rPr>
              <a:t> </a:t>
            </a:r>
            <a:r>
              <a:rPr lang="ru-RU" dirty="0" err="1">
                <a:solidFill>
                  <a:schemeClr val="tx2"/>
                </a:solidFill>
              </a:rPr>
              <a:t>відсталість</a:t>
            </a:r>
            <a:r>
              <a:rPr lang="ru-RU" dirty="0">
                <a:solidFill>
                  <a:schemeClr val="tx2"/>
                </a:solidFill>
              </a:rPr>
              <a:t>, </a:t>
            </a:r>
            <a:r>
              <a:rPr lang="ru-RU" dirty="0" err="1">
                <a:solidFill>
                  <a:schemeClr val="tx2"/>
                </a:solidFill>
              </a:rPr>
              <a:t>що</a:t>
            </a:r>
            <a:r>
              <a:rPr lang="ru-RU" dirty="0">
                <a:solidFill>
                  <a:schemeClr val="tx2"/>
                </a:solidFill>
              </a:rPr>
              <a:t> доходить </a:t>
            </a:r>
            <a:r>
              <a:rPr lang="ru-RU" dirty="0" err="1">
                <a:solidFill>
                  <a:schemeClr val="tx2"/>
                </a:solidFill>
              </a:rPr>
              <a:t>іноді</a:t>
            </a:r>
            <a:r>
              <a:rPr lang="ru-RU" dirty="0">
                <a:solidFill>
                  <a:schemeClr val="tx2"/>
                </a:solidFill>
              </a:rPr>
              <a:t> до </a:t>
            </a:r>
            <a:r>
              <a:rPr lang="ru-RU" dirty="0" err="1">
                <a:solidFill>
                  <a:schemeClr val="tx2"/>
                </a:solidFill>
              </a:rPr>
              <a:t>ідіотії</a:t>
            </a:r>
            <a:r>
              <a:rPr lang="ru-RU" dirty="0">
                <a:solidFill>
                  <a:schemeClr val="tx2"/>
                </a:solidFill>
              </a:rPr>
              <a:t>. У таких </a:t>
            </a:r>
            <a:r>
              <a:rPr lang="ru-RU" dirty="0" err="1">
                <a:solidFill>
                  <a:schemeClr val="tx2"/>
                </a:solidFill>
              </a:rPr>
              <a:t>хворих</a:t>
            </a:r>
            <a:r>
              <a:rPr lang="ru-RU" dirty="0">
                <a:solidFill>
                  <a:schemeClr val="tx2"/>
                </a:solidFill>
              </a:rPr>
              <a:t> при карликовому </a:t>
            </a:r>
            <a:r>
              <a:rPr lang="ru-RU" dirty="0" err="1">
                <a:solidFill>
                  <a:schemeClr val="tx2"/>
                </a:solidFill>
              </a:rPr>
              <a:t>зрості</a:t>
            </a:r>
            <a:r>
              <a:rPr lang="ru-RU" dirty="0">
                <a:solidFill>
                  <a:schemeClr val="tx2"/>
                </a:solidFill>
              </a:rPr>
              <a:t> (90-110 см, </a:t>
            </a:r>
            <a:r>
              <a:rPr lang="ru-RU" dirty="0" err="1">
                <a:solidFill>
                  <a:schemeClr val="tx2"/>
                </a:solidFill>
              </a:rPr>
              <a:t>тиреогенний</a:t>
            </a:r>
            <a:r>
              <a:rPr lang="ru-RU" dirty="0">
                <a:solidFill>
                  <a:schemeClr val="tx2"/>
                </a:solidFill>
              </a:rPr>
              <a:t> </a:t>
            </a:r>
            <a:r>
              <a:rPr lang="ru-RU" dirty="0" err="1">
                <a:solidFill>
                  <a:schemeClr val="tx2"/>
                </a:solidFill>
              </a:rPr>
              <a:t>нанізм</a:t>
            </a:r>
            <a:r>
              <a:rPr lang="ru-RU" dirty="0">
                <a:solidFill>
                  <a:schemeClr val="tx2"/>
                </a:solidFill>
              </a:rPr>
              <a:t>) </a:t>
            </a:r>
            <a:r>
              <a:rPr lang="ru-RU" dirty="0" err="1">
                <a:solidFill>
                  <a:schemeClr val="tx2"/>
                </a:solidFill>
              </a:rPr>
              <a:t>украй</a:t>
            </a:r>
            <a:r>
              <a:rPr lang="ru-RU" dirty="0">
                <a:solidFill>
                  <a:schemeClr val="tx2"/>
                </a:solidFill>
              </a:rPr>
              <a:t> </a:t>
            </a:r>
            <a:r>
              <a:rPr lang="ru-RU" dirty="0" err="1">
                <a:solidFill>
                  <a:schemeClr val="tx2"/>
                </a:solidFill>
              </a:rPr>
              <a:t>непропорційна</a:t>
            </a:r>
            <a:r>
              <a:rPr lang="ru-RU" dirty="0">
                <a:solidFill>
                  <a:schemeClr val="tx2"/>
                </a:solidFill>
              </a:rPr>
              <a:t> </a:t>
            </a:r>
            <a:r>
              <a:rPr lang="ru-RU" dirty="0" err="1">
                <a:solidFill>
                  <a:schemeClr val="tx2"/>
                </a:solidFill>
              </a:rPr>
              <a:t>будова</a:t>
            </a:r>
            <a:r>
              <a:rPr lang="ru-RU" dirty="0">
                <a:solidFill>
                  <a:schemeClr val="tx2"/>
                </a:solidFill>
              </a:rPr>
              <a:t> </a:t>
            </a:r>
            <a:r>
              <a:rPr lang="ru-RU" dirty="0" err="1">
                <a:solidFill>
                  <a:schemeClr val="tx2"/>
                </a:solidFill>
              </a:rPr>
              <a:t>тіла</a:t>
            </a:r>
            <a:r>
              <a:rPr lang="ru-RU" dirty="0">
                <a:solidFill>
                  <a:schemeClr val="tx2"/>
                </a:solidFill>
              </a:rPr>
              <a:t> : </a:t>
            </a:r>
            <a:r>
              <a:rPr lang="ru-RU" dirty="0" err="1">
                <a:solidFill>
                  <a:schemeClr val="tx2"/>
                </a:solidFill>
              </a:rPr>
              <a:t>короткі</a:t>
            </a:r>
            <a:r>
              <a:rPr lang="ru-RU" dirty="0">
                <a:solidFill>
                  <a:schemeClr val="tx2"/>
                </a:solidFill>
              </a:rPr>
              <a:t> </a:t>
            </a:r>
            <a:r>
              <a:rPr lang="ru-RU" dirty="0" err="1">
                <a:solidFill>
                  <a:schemeClr val="tx2"/>
                </a:solidFill>
              </a:rPr>
              <a:t>кінцівки</a:t>
            </a:r>
            <a:r>
              <a:rPr lang="ru-RU" dirty="0">
                <a:solidFill>
                  <a:schemeClr val="tx2"/>
                </a:solidFill>
              </a:rPr>
              <a:t>, велика голова, </a:t>
            </a:r>
            <a:r>
              <a:rPr lang="ru-RU" dirty="0" err="1">
                <a:solidFill>
                  <a:schemeClr val="tx2"/>
                </a:solidFill>
              </a:rPr>
              <a:t>маленькі</a:t>
            </a:r>
            <a:r>
              <a:rPr lang="ru-RU" dirty="0">
                <a:solidFill>
                  <a:schemeClr val="tx2"/>
                </a:solidFill>
              </a:rPr>
              <a:t> </a:t>
            </a:r>
            <a:r>
              <a:rPr lang="ru-RU" dirty="0" err="1">
                <a:solidFill>
                  <a:schemeClr val="tx2"/>
                </a:solidFill>
              </a:rPr>
              <a:t>косі</a:t>
            </a:r>
            <a:r>
              <a:rPr lang="ru-RU" dirty="0">
                <a:solidFill>
                  <a:schemeClr val="tx2"/>
                </a:solidFill>
              </a:rPr>
              <a:t> </a:t>
            </a:r>
            <a:r>
              <a:rPr lang="ru-RU" dirty="0" err="1">
                <a:solidFill>
                  <a:schemeClr val="tx2"/>
                </a:solidFill>
              </a:rPr>
              <a:t>очі</a:t>
            </a:r>
            <a:r>
              <a:rPr lang="ru-RU" dirty="0">
                <a:solidFill>
                  <a:schemeClr val="tx2"/>
                </a:solidFill>
              </a:rPr>
              <a:t>, </a:t>
            </a:r>
            <a:r>
              <a:rPr lang="ru-RU" dirty="0" err="1">
                <a:solidFill>
                  <a:schemeClr val="tx2"/>
                </a:solidFill>
              </a:rPr>
              <a:t>втиснуте</a:t>
            </a:r>
            <a:r>
              <a:rPr lang="ru-RU" dirty="0">
                <a:solidFill>
                  <a:schemeClr val="tx2"/>
                </a:solidFill>
              </a:rPr>
              <a:t> </a:t>
            </a:r>
            <a:r>
              <a:rPr lang="ru-RU" dirty="0" err="1">
                <a:solidFill>
                  <a:schemeClr val="tx2"/>
                </a:solidFill>
              </a:rPr>
              <a:t>перенісся</a:t>
            </a:r>
            <a:r>
              <a:rPr lang="ru-RU" dirty="0">
                <a:solidFill>
                  <a:schemeClr val="tx2"/>
                </a:solidFill>
              </a:rPr>
              <a:t>. </a:t>
            </a:r>
            <a:r>
              <a:rPr lang="ru-RU" dirty="0" err="1">
                <a:solidFill>
                  <a:schemeClr val="tx2"/>
                </a:solidFill>
              </a:rPr>
              <a:t>Шкіра</a:t>
            </a:r>
            <a:r>
              <a:rPr lang="ru-RU" dirty="0">
                <a:solidFill>
                  <a:schemeClr val="tx2"/>
                </a:solidFill>
              </a:rPr>
              <a:t> </a:t>
            </a:r>
            <a:r>
              <a:rPr lang="ru-RU" dirty="0" err="1">
                <a:solidFill>
                  <a:schemeClr val="tx2"/>
                </a:solidFill>
              </a:rPr>
              <a:t>товста</a:t>
            </a:r>
            <a:r>
              <a:rPr lang="ru-RU" dirty="0">
                <a:solidFill>
                  <a:schemeClr val="tx2"/>
                </a:solidFill>
              </a:rPr>
              <a:t> і груба. </a:t>
            </a:r>
            <a:r>
              <a:rPr lang="ru-RU" dirty="0" err="1">
                <a:solidFill>
                  <a:schemeClr val="tx2"/>
                </a:solidFill>
              </a:rPr>
              <a:t>Вторинні</a:t>
            </a:r>
            <a:r>
              <a:rPr lang="ru-RU" dirty="0">
                <a:solidFill>
                  <a:schemeClr val="tx2"/>
                </a:solidFill>
              </a:rPr>
              <a:t> </a:t>
            </a:r>
            <a:r>
              <a:rPr lang="ru-RU" dirty="0" err="1">
                <a:solidFill>
                  <a:schemeClr val="tx2"/>
                </a:solidFill>
              </a:rPr>
              <a:t>статеві</a:t>
            </a:r>
            <a:r>
              <a:rPr lang="ru-RU" dirty="0">
                <a:solidFill>
                  <a:schemeClr val="tx2"/>
                </a:solidFill>
              </a:rPr>
              <a:t> </a:t>
            </a:r>
            <a:r>
              <a:rPr lang="ru-RU" dirty="0" err="1">
                <a:solidFill>
                  <a:schemeClr val="tx2"/>
                </a:solidFill>
              </a:rPr>
              <a:t>ознаки</a:t>
            </a:r>
            <a:r>
              <a:rPr lang="ru-RU" dirty="0">
                <a:solidFill>
                  <a:schemeClr val="tx2"/>
                </a:solidFill>
              </a:rPr>
              <a:t> </a:t>
            </a:r>
            <a:r>
              <a:rPr lang="ru-RU" dirty="0" err="1">
                <a:solidFill>
                  <a:schemeClr val="tx2"/>
                </a:solidFill>
              </a:rPr>
              <a:t>недорозвинені</a:t>
            </a:r>
            <a:r>
              <a:rPr lang="ru-RU" dirty="0">
                <a:solidFill>
                  <a:schemeClr val="tx2"/>
                </a:solidFill>
              </a:rPr>
              <a:t>.</a:t>
            </a:r>
          </a:p>
        </p:txBody>
      </p:sp>
    </p:spTree>
    <p:extLst>
      <p:ext uri="{BB962C8B-B14F-4D97-AF65-F5344CB8AC3E}">
        <p14:creationId xmlns:p14="http://schemas.microsoft.com/office/powerpoint/2010/main" val="333640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Зоб</a:t>
            </a:r>
            <a:endParaRPr lang="ru-RU" dirty="0"/>
          </a:p>
        </p:txBody>
      </p:sp>
      <p:sp>
        <p:nvSpPr>
          <p:cNvPr id="3" name="Объект 2"/>
          <p:cNvSpPr>
            <a:spLocks noGrp="1"/>
          </p:cNvSpPr>
          <p:nvPr>
            <p:ph idx="1"/>
          </p:nvPr>
        </p:nvSpPr>
        <p:spPr>
          <a:xfrm>
            <a:off x="3995936" y="1700808"/>
            <a:ext cx="4402832" cy="4525963"/>
          </a:xfrm>
        </p:spPr>
        <p:txBody>
          <a:bodyPr>
            <a:normAutofit fontScale="77500" lnSpcReduction="20000"/>
          </a:bodyPr>
          <a:lstStyle/>
          <a:p>
            <a:r>
              <a:rPr lang="ru-RU" dirty="0">
                <a:latin typeface="+mn-lt"/>
              </a:rPr>
              <a:t>При </a:t>
            </a:r>
            <a:r>
              <a:rPr lang="ru-RU" dirty="0" err="1">
                <a:latin typeface="+mn-lt"/>
              </a:rPr>
              <a:t>гіперфункції</a:t>
            </a:r>
            <a:r>
              <a:rPr lang="ru-RU" dirty="0">
                <a:latin typeface="+mn-lt"/>
              </a:rPr>
              <a:t> </a:t>
            </a:r>
            <a:r>
              <a:rPr lang="ru-RU" dirty="0" err="1">
                <a:latin typeface="+mn-lt"/>
              </a:rPr>
              <a:t>щитоподібної</a:t>
            </a:r>
            <a:r>
              <a:rPr lang="ru-RU" dirty="0">
                <a:latin typeface="+mn-lt"/>
              </a:rPr>
              <a:t> </a:t>
            </a:r>
            <a:r>
              <a:rPr lang="ru-RU" dirty="0" err="1">
                <a:latin typeface="+mn-lt"/>
              </a:rPr>
              <a:t>залози</a:t>
            </a:r>
            <a:r>
              <a:rPr lang="ru-RU" dirty="0">
                <a:latin typeface="+mn-lt"/>
              </a:rPr>
              <a:t> </a:t>
            </a:r>
            <a:r>
              <a:rPr lang="ru-RU" dirty="0" err="1">
                <a:latin typeface="+mn-lt"/>
              </a:rPr>
              <a:t>може</a:t>
            </a:r>
            <a:r>
              <a:rPr lang="ru-RU" dirty="0">
                <a:latin typeface="+mn-lt"/>
              </a:rPr>
              <a:t> </a:t>
            </a:r>
            <a:r>
              <a:rPr lang="ru-RU" dirty="0" err="1">
                <a:latin typeface="+mn-lt"/>
              </a:rPr>
              <a:t>з’явитися</a:t>
            </a:r>
            <a:r>
              <a:rPr lang="ru-RU" dirty="0">
                <a:latin typeface="+mn-lt"/>
              </a:rPr>
              <a:t> зоб –  </a:t>
            </a:r>
            <a:r>
              <a:rPr lang="ru-RU" dirty="0" err="1">
                <a:latin typeface="+mn-lt"/>
              </a:rPr>
              <a:t>захворювання</a:t>
            </a:r>
            <a:r>
              <a:rPr lang="ru-RU" dirty="0">
                <a:latin typeface="+mn-lt"/>
              </a:rPr>
              <a:t>, при </a:t>
            </a:r>
            <a:r>
              <a:rPr lang="ru-RU" dirty="0" err="1">
                <a:latin typeface="+mn-lt"/>
              </a:rPr>
              <a:t>недостатньому</a:t>
            </a:r>
            <a:r>
              <a:rPr lang="ru-RU" dirty="0">
                <a:latin typeface="+mn-lt"/>
              </a:rPr>
              <a:t> </a:t>
            </a:r>
            <a:r>
              <a:rPr lang="ru-RU" dirty="0" err="1">
                <a:latin typeface="+mn-lt"/>
              </a:rPr>
              <a:t>надходженні</a:t>
            </a:r>
            <a:r>
              <a:rPr lang="ru-RU" dirty="0">
                <a:latin typeface="+mn-lt"/>
              </a:rPr>
              <a:t> йоду в </a:t>
            </a:r>
            <a:r>
              <a:rPr lang="ru-RU" dirty="0" err="1">
                <a:latin typeface="+mn-lt"/>
              </a:rPr>
              <a:t>організм</a:t>
            </a:r>
            <a:r>
              <a:rPr lang="ru-RU" dirty="0">
                <a:latin typeface="+mn-lt"/>
              </a:rPr>
              <a:t>.  </a:t>
            </a:r>
            <a:r>
              <a:rPr lang="ru-RU" dirty="0" err="1">
                <a:latin typeface="+mn-lt"/>
              </a:rPr>
              <a:t>Нервова</a:t>
            </a:r>
            <a:r>
              <a:rPr lang="ru-RU" dirty="0">
                <a:latin typeface="+mn-lt"/>
              </a:rPr>
              <a:t> система таких людей </a:t>
            </a:r>
            <a:r>
              <a:rPr lang="ru-RU" dirty="0" err="1">
                <a:latin typeface="+mn-lt"/>
              </a:rPr>
              <a:t>збуджена</a:t>
            </a:r>
            <a:r>
              <a:rPr lang="ru-RU" dirty="0">
                <a:latin typeface="+mn-lt"/>
              </a:rPr>
              <a:t>,  пульс і </a:t>
            </a:r>
            <a:r>
              <a:rPr lang="ru-RU" dirty="0" err="1">
                <a:latin typeface="+mn-lt"/>
              </a:rPr>
              <a:t>артеріальний</a:t>
            </a:r>
            <a:r>
              <a:rPr lang="ru-RU" dirty="0">
                <a:latin typeface="+mn-lt"/>
              </a:rPr>
              <a:t> </a:t>
            </a:r>
            <a:r>
              <a:rPr lang="ru-RU" dirty="0" err="1">
                <a:latin typeface="+mn-lt"/>
              </a:rPr>
              <a:t>тиск</a:t>
            </a:r>
            <a:r>
              <a:rPr lang="ru-RU" dirty="0">
                <a:latin typeface="+mn-lt"/>
              </a:rPr>
              <a:t> </a:t>
            </a:r>
            <a:r>
              <a:rPr lang="ru-RU" dirty="0" err="1">
                <a:latin typeface="+mn-lt"/>
              </a:rPr>
              <a:t>прискорені</a:t>
            </a:r>
            <a:r>
              <a:rPr lang="ru-RU" dirty="0">
                <a:latin typeface="+mn-lt"/>
              </a:rPr>
              <a:t>,  часто </a:t>
            </a:r>
            <a:r>
              <a:rPr lang="ru-RU" dirty="0" err="1">
                <a:latin typeface="+mn-lt"/>
              </a:rPr>
              <a:t>буває</a:t>
            </a:r>
            <a:r>
              <a:rPr lang="ru-RU" dirty="0">
                <a:latin typeface="+mn-lt"/>
              </a:rPr>
              <a:t> </a:t>
            </a:r>
            <a:r>
              <a:rPr lang="ru-RU" dirty="0" err="1">
                <a:latin typeface="+mn-lt"/>
              </a:rPr>
              <a:t>задишка</a:t>
            </a:r>
            <a:r>
              <a:rPr lang="ru-RU" dirty="0">
                <a:latin typeface="+mn-lt"/>
              </a:rPr>
              <a:t>, </a:t>
            </a:r>
            <a:r>
              <a:rPr lang="ru-RU" dirty="0" err="1">
                <a:latin typeface="+mn-lt"/>
              </a:rPr>
              <a:t>безсоння</a:t>
            </a:r>
            <a:r>
              <a:rPr lang="ru-RU" dirty="0">
                <a:latin typeface="+mn-lt"/>
              </a:rPr>
              <a:t>, </a:t>
            </a:r>
            <a:r>
              <a:rPr lang="ru-RU" dirty="0" err="1">
                <a:latin typeface="+mn-lt"/>
              </a:rPr>
              <a:t>тремтіння</a:t>
            </a:r>
            <a:r>
              <a:rPr lang="ru-RU" dirty="0">
                <a:latin typeface="+mn-lt"/>
              </a:rPr>
              <a:t> рук, </a:t>
            </a:r>
            <a:r>
              <a:rPr lang="ru-RU" dirty="0" err="1">
                <a:latin typeface="+mn-lt"/>
              </a:rPr>
              <a:t>вразливість</a:t>
            </a:r>
            <a:r>
              <a:rPr lang="ru-RU" dirty="0">
                <a:latin typeface="+mn-lt"/>
              </a:rPr>
              <a:t>, </a:t>
            </a:r>
            <a:r>
              <a:rPr lang="ru-RU" dirty="0" err="1">
                <a:latin typeface="+mn-lt"/>
              </a:rPr>
              <a:t>агресивність</a:t>
            </a:r>
            <a:r>
              <a:rPr lang="ru-RU" dirty="0">
                <a:latin typeface="+mn-lt"/>
              </a:rPr>
              <a:t> </a:t>
            </a:r>
            <a:r>
              <a:rPr lang="ru-RU" dirty="0" err="1">
                <a:latin typeface="+mn-lt"/>
              </a:rPr>
              <a:t>або</a:t>
            </a:r>
            <a:r>
              <a:rPr lang="ru-RU" dirty="0">
                <a:latin typeface="+mn-lt"/>
              </a:rPr>
              <a:t> </a:t>
            </a:r>
            <a:r>
              <a:rPr lang="ru-RU" dirty="0" err="1">
                <a:latin typeface="+mn-lt"/>
              </a:rPr>
              <a:t>плаксивість</a:t>
            </a:r>
            <a:r>
              <a:rPr lang="ru-RU" dirty="0">
                <a:latin typeface="+mn-lt"/>
              </a:rPr>
              <a:t>. </a:t>
            </a:r>
          </a:p>
          <a:p>
            <a:endParaRPr lang="ru-RU" dirty="0"/>
          </a:p>
        </p:txBody>
      </p:sp>
      <p:pic>
        <p:nvPicPr>
          <p:cNvPr id="5" name="Picture 3"/>
          <p:cNvPicPr>
            <a:picLocks noChangeAspect="1" noChangeArrowheads="1"/>
          </p:cNvPicPr>
          <p:nvPr/>
        </p:nvPicPr>
        <p:blipFill>
          <a:blip r:embed="rId2"/>
          <a:srcRect/>
          <a:stretch>
            <a:fillRect/>
          </a:stretch>
        </p:blipFill>
        <p:spPr bwMode="auto">
          <a:xfrm>
            <a:off x="323529" y="1268760"/>
            <a:ext cx="3420476" cy="4275596"/>
          </a:xfrm>
          <a:prstGeom prst="rect">
            <a:avLst/>
          </a:prstGeom>
          <a:noFill/>
          <a:ln w="9525">
            <a:noFill/>
            <a:miter lim="800000"/>
            <a:headEnd/>
            <a:tailEnd/>
          </a:ln>
          <a:effectLst/>
        </p:spPr>
      </p:pic>
    </p:spTree>
    <p:extLst>
      <p:ext uri="{BB962C8B-B14F-4D97-AF65-F5344CB8AC3E}">
        <p14:creationId xmlns:p14="http://schemas.microsoft.com/office/powerpoint/2010/main" val="4287361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772400" cy="1362075"/>
          </a:xfrm>
        </p:spPr>
        <p:txBody>
          <a:bodyPr/>
          <a:lstStyle/>
          <a:p>
            <a:pPr lvl="0" algn="ctr" fontAlgn="base">
              <a:spcAft>
                <a:spcPct val="0"/>
              </a:spcAft>
              <a:defRPr/>
            </a:pPr>
            <a:r>
              <a:rPr lang="uk-UA" sz="3200" i="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latin typeface="+mj-lt"/>
                <a:ea typeface="+mn-ea"/>
                <a:cs typeface="+mn-cs"/>
              </a:rPr>
              <a:t>Базедова  хвороба      </a:t>
            </a:r>
            <a:r>
              <a:rPr lang="ru-RU" sz="3200"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latin typeface="Arial"/>
                <a:ea typeface="+mn-ea"/>
                <a:cs typeface="+mn-cs"/>
              </a:rPr>
              <a:t/>
            </a:r>
            <a:br>
              <a:rPr lang="ru-RU" sz="3200"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latin typeface="Arial"/>
                <a:ea typeface="+mn-ea"/>
                <a:cs typeface="+mn-cs"/>
              </a:rPr>
            </a:br>
            <a:endParaRPr lang="ru-RU" dirty="0"/>
          </a:p>
        </p:txBody>
      </p:sp>
      <p:sp>
        <p:nvSpPr>
          <p:cNvPr id="3" name="Текст 2"/>
          <p:cNvSpPr>
            <a:spLocks noGrp="1"/>
          </p:cNvSpPr>
          <p:nvPr>
            <p:ph type="body" idx="1"/>
          </p:nvPr>
        </p:nvSpPr>
        <p:spPr>
          <a:xfrm>
            <a:off x="4355976" y="1700808"/>
            <a:ext cx="3922713" cy="4896544"/>
          </a:xfrm>
        </p:spPr>
        <p:txBody>
          <a:bodyPr>
            <a:normAutofit fontScale="92500" lnSpcReduction="10000"/>
          </a:bodyPr>
          <a:lstStyle/>
          <a:p>
            <a:pPr lvl="0" fontAlgn="base">
              <a:spcBef>
                <a:spcPct val="0"/>
              </a:spcBef>
              <a:spcAft>
                <a:spcPct val="0"/>
              </a:spcAft>
            </a:pPr>
            <a:r>
              <a:rPr lang="uk-UA" dirty="0">
                <a:ln>
                  <a:noFill/>
                </a:ln>
                <a:solidFill>
                  <a:srgbClr val="DAEDEF"/>
                </a:solidFill>
                <a:effectLst/>
                <a:latin typeface="Arial" charset="0"/>
              </a:rPr>
              <a:t>Надмірне збільшення виділення гормонів  щитоподібної залози може спричинити так звану Базедову хворобу. Вперше вона була описана німецьким ученим Карлом Базедовим.  Найчастіше це захворювання виникає після тяжкої психічної травми або коли людина надмірно перебуває на сонці.  У хворих значно прискорюється обмін речовин та енергії.  За зовнішнім виглядом таких хворих можна визначити, за допомогою симптому – витрішкуватість очей. </a:t>
            </a:r>
            <a:endParaRPr lang="uk-UA" b="0" dirty="0">
              <a:ln>
                <a:noFill/>
              </a:ln>
              <a:solidFill>
                <a:srgbClr val="000000"/>
              </a:solidFill>
              <a:effectLst/>
              <a:latin typeface="Arial" charset="0"/>
            </a:endParaRPr>
          </a:p>
          <a:p>
            <a:endParaRPr lang="ru-RU" dirty="0"/>
          </a:p>
        </p:txBody>
      </p:sp>
      <p:pic>
        <p:nvPicPr>
          <p:cNvPr id="4" name="Рисунок 3" descr="0238402697.jpg"/>
          <p:cNvPicPr>
            <a:picLocks noChangeAspect="1"/>
          </p:cNvPicPr>
          <p:nvPr/>
        </p:nvPicPr>
        <p:blipFill>
          <a:blip r:embed="rId2"/>
          <a:stretch>
            <a:fillRect/>
          </a:stretch>
        </p:blipFill>
        <p:spPr>
          <a:xfrm>
            <a:off x="482987" y="1484784"/>
            <a:ext cx="3084317" cy="3929066"/>
          </a:xfrm>
          <a:prstGeom prst="rect">
            <a:avLst/>
          </a:prstGeom>
        </p:spPr>
      </p:pic>
    </p:spTree>
    <p:extLst>
      <p:ext uri="{BB962C8B-B14F-4D97-AF65-F5344CB8AC3E}">
        <p14:creationId xmlns:p14="http://schemas.microsoft.com/office/powerpoint/2010/main" val="28514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uuub">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502</Words>
  <Application>Microsoft Office PowerPoint</Application>
  <PresentationFormat>Экран (4:3)</PresentationFormat>
  <Paragraphs>22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goluuub</vt:lpstr>
      <vt:lpstr>Щитоподібна залоза</vt:lpstr>
      <vt:lpstr>Зовнішній вигляд</vt:lpstr>
      <vt:lpstr> </vt:lpstr>
      <vt:lpstr>Кровопостачання залози</vt:lpstr>
      <vt:lpstr>Гормони щитоподібної залози</vt:lpstr>
      <vt:lpstr>Гіпотиреоз. Мікседема </vt:lpstr>
      <vt:lpstr>Кретинізм</vt:lpstr>
      <vt:lpstr>Зоб</vt:lpstr>
      <vt:lpstr>Базедова  хвороба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Щитоподібна залоза</dc:title>
  <dc:creator>User</dc:creator>
  <cp:lastModifiedBy>User</cp:lastModifiedBy>
  <cp:revision>8</cp:revision>
  <dcterms:created xsi:type="dcterms:W3CDTF">2013-01-24T15:08:32Z</dcterms:created>
  <dcterms:modified xsi:type="dcterms:W3CDTF">2013-01-24T16:31:10Z</dcterms:modified>
</cp:coreProperties>
</file>