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C179FD-B1FD-4BDB-B8E9-8B1FC7118219}" type="datetimeFigureOut">
              <a:rPr lang="uk-UA" smtClean="0"/>
              <a:t>10.02.2014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0A74BD-C491-4FF5-A74F-D1450325A83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Черевний тиф</a:t>
            </a:r>
            <a:endParaRPr lang="uk-UA" sz="54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2664296" cy="1992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7574"/>
            <a:ext cx="2232248" cy="230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476030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dirty="0" smtClean="0"/>
              <a:t>   </a:t>
            </a:r>
            <a:r>
              <a:rPr lang="uk-UA" dirty="0"/>
              <a:t>СПЕЦИФІЧНІ: </a:t>
            </a:r>
            <a:endParaRPr lang="uk-UA" dirty="0" smtClean="0"/>
          </a:p>
          <a:p>
            <a:r>
              <a:rPr lang="uk-UA" dirty="0" err="1" smtClean="0"/>
              <a:t>-</a:t>
            </a:r>
            <a:r>
              <a:rPr lang="uk-UA" dirty="0" err="1"/>
              <a:t>кишкова</a:t>
            </a:r>
            <a:r>
              <a:rPr lang="uk-UA" dirty="0"/>
              <a:t> кровотеча</a:t>
            </a:r>
            <a:r>
              <a:rPr lang="uk-UA" dirty="0" smtClean="0"/>
              <a:t>;</a:t>
            </a:r>
          </a:p>
          <a:p>
            <a:r>
              <a:rPr lang="uk-UA" dirty="0" err="1" smtClean="0"/>
              <a:t>-</a:t>
            </a:r>
            <a:r>
              <a:rPr lang="uk-UA" dirty="0" err="1"/>
              <a:t>перфорація</a:t>
            </a:r>
            <a:r>
              <a:rPr lang="uk-UA" dirty="0"/>
              <a:t> черевнотифозних виразок</a:t>
            </a:r>
            <a:r>
              <a:rPr lang="uk-UA" dirty="0" smtClean="0"/>
              <a:t>;</a:t>
            </a:r>
          </a:p>
          <a:p>
            <a:r>
              <a:rPr lang="uk-UA" dirty="0" smtClean="0"/>
              <a:t>-</a:t>
            </a:r>
            <a:r>
              <a:rPr lang="uk-UA" dirty="0"/>
              <a:t>інфекційно-токсичний шок ІІІ тиждень </a:t>
            </a:r>
            <a:r>
              <a:rPr lang="uk-UA" dirty="0" smtClean="0"/>
              <a:t> НЕСПЕЦИФІЧНІ</a:t>
            </a:r>
            <a:r>
              <a:rPr lang="uk-UA" dirty="0"/>
              <a:t>: </a:t>
            </a:r>
            <a:endParaRPr lang="uk-UA" dirty="0" smtClean="0"/>
          </a:p>
          <a:p>
            <a:r>
              <a:rPr lang="uk-UA" dirty="0" smtClean="0"/>
              <a:t>пролежні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пневмонія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тромбофлебіт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менінгіт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пієліт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Ускладнення</a:t>
            </a:r>
          </a:p>
        </p:txBody>
      </p:sp>
    </p:spTree>
    <p:extLst>
      <p:ext uri="{BB962C8B-B14F-4D97-AF65-F5344CB8AC3E}">
        <p14:creationId xmlns:p14="http://schemas.microsoft.com/office/powerpoint/2010/main" val="904138424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	Три </a:t>
            </a:r>
            <a:r>
              <a:rPr lang="ru-RU" dirty="0"/>
              <a:t>“</a:t>
            </a:r>
            <a:r>
              <a:rPr lang="ru-RU" dirty="0" err="1"/>
              <a:t>золоті</a:t>
            </a:r>
            <a:r>
              <a:rPr lang="ru-RU" dirty="0"/>
              <a:t>” правила ВООЗ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Часто </a:t>
            </a:r>
            <a:r>
              <a:rPr lang="ru-RU" dirty="0" err="1"/>
              <a:t>мити</a:t>
            </a:r>
            <a:r>
              <a:rPr lang="ru-RU" dirty="0"/>
              <a:t> руки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/>
              <a:t>переварену</a:t>
            </a:r>
            <a:r>
              <a:rPr lang="ru-RU" dirty="0"/>
              <a:t> воду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/>
              <a:t>термічно</a:t>
            </a:r>
            <a:r>
              <a:rPr lang="ru-RU" dirty="0"/>
              <a:t> </a:t>
            </a:r>
            <a:r>
              <a:rPr lang="ru-RU" dirty="0" err="1"/>
              <a:t>оброблену</a:t>
            </a:r>
            <a:r>
              <a:rPr lang="ru-RU" dirty="0"/>
              <a:t> </a:t>
            </a:r>
            <a:r>
              <a:rPr lang="ru-RU" dirty="0" err="1"/>
              <a:t>їжу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Профілактичні заходи </a:t>
            </a:r>
          </a:p>
        </p:txBody>
      </p:sp>
    </p:spTree>
    <p:extLst>
      <p:ext uri="{BB962C8B-B14F-4D97-AF65-F5344CB8AC3E}">
        <p14:creationId xmlns:p14="http://schemas.microsoft.com/office/powerpoint/2010/main" val="3582425204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/>
          <a:lstStyle/>
          <a:p>
            <a:pPr marL="393192" lvl="1" indent="0" algn="ctr">
              <a:buNone/>
            </a:pPr>
            <a:r>
              <a:rPr lang="uk-UA" dirty="0" smtClean="0"/>
              <a:t>     ЧЕРЕВНИЙ </a:t>
            </a:r>
            <a:r>
              <a:rPr lang="uk-UA" dirty="0"/>
              <a:t>ТИФ- гостра кишкова інфекційна хвороба, що спричинюється черевнотифозною паличкою. Характеризується переважним ураженням лімфатичних утворів тонкої кишки і </a:t>
            </a:r>
            <a:r>
              <a:rPr lang="uk-UA" dirty="0" err="1"/>
              <a:t>бактеріемією</a:t>
            </a:r>
            <a:r>
              <a:rPr lang="uk-UA" dirty="0"/>
              <a:t>, супроводжується вираженою інтоксикацією, гарячкою, збільшенням печінки і селезінки, </a:t>
            </a:r>
            <a:r>
              <a:rPr lang="uk-UA" dirty="0" err="1"/>
              <a:t>розеольозною</a:t>
            </a:r>
            <a:r>
              <a:rPr lang="uk-UA" dirty="0"/>
              <a:t> висипкою.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561" y="3068960"/>
            <a:ext cx="352839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3330409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грамнегативна</a:t>
            </a:r>
            <a:r>
              <a:rPr lang="uk-UA" dirty="0" smtClean="0"/>
              <a:t> </a:t>
            </a:r>
            <a:r>
              <a:rPr lang="uk-UA" dirty="0"/>
              <a:t>рухома паличка; </a:t>
            </a:r>
            <a:endParaRPr lang="uk-UA" dirty="0" smtClean="0"/>
          </a:p>
          <a:p>
            <a:endParaRPr lang="uk-UA" sz="1200" dirty="0" smtClean="0"/>
          </a:p>
          <a:p>
            <a:r>
              <a:rPr lang="uk-UA" dirty="0" smtClean="0"/>
              <a:t>добре </a:t>
            </a:r>
            <a:r>
              <a:rPr lang="uk-UA" dirty="0"/>
              <a:t>росте на штучних живильних середовищах, що містять </a:t>
            </a:r>
            <a:r>
              <a:rPr lang="uk-UA" dirty="0" smtClean="0"/>
              <a:t>жовч;</a:t>
            </a:r>
          </a:p>
          <a:p>
            <a:r>
              <a:rPr lang="uk-UA" dirty="0" smtClean="0"/>
              <a:t>досить </a:t>
            </a:r>
            <a:r>
              <a:rPr lang="uk-UA" dirty="0"/>
              <a:t>стійкі в довкіллі, проте швидко гинуть при нагріванні, під дією дезінфекційних засобів; </a:t>
            </a:r>
            <a:endParaRPr lang="uk-UA" dirty="0" smtClean="0"/>
          </a:p>
          <a:p>
            <a:r>
              <a:rPr lang="uk-UA" dirty="0" smtClean="0"/>
              <a:t>на </a:t>
            </a:r>
            <a:r>
              <a:rPr lang="uk-UA" dirty="0"/>
              <a:t>харчових продуктах здатні розмножуватись.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Етіологія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9802447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джерелом збудника є лише людина ; </a:t>
            </a:r>
            <a:endParaRPr lang="uk-UA" dirty="0" smtClean="0"/>
          </a:p>
          <a:p>
            <a:r>
              <a:rPr lang="uk-UA" dirty="0" smtClean="0"/>
              <a:t>хворий </a:t>
            </a:r>
            <a:r>
              <a:rPr lang="uk-UA" dirty="0"/>
              <a:t>або здоровий бактеріоносій виділяють збудника з калом і сечею, рідше - зі слиною ;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dirty="0"/>
              <a:t>матерів, які годують грудьми, збудника можна виявити в молоці ; </a:t>
            </a:r>
            <a:endParaRPr lang="uk-UA" dirty="0" smtClean="0"/>
          </a:p>
          <a:p>
            <a:r>
              <a:rPr lang="uk-UA" dirty="0" smtClean="0"/>
              <a:t>особливо </a:t>
            </a:r>
            <a:r>
              <a:rPr lang="uk-UA" dirty="0"/>
              <a:t>небезпечні в епідеміологічному відношенні хронічні носії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Епідеміологія</a:t>
            </a:r>
          </a:p>
        </p:txBody>
      </p:sp>
    </p:spTree>
    <p:extLst>
      <p:ext uri="{BB962C8B-B14F-4D97-AF65-F5344CB8AC3E}">
        <p14:creationId xmlns:p14="http://schemas.microsoft.com/office/powerpoint/2010/main" val="175071029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сприйнятливість </a:t>
            </a:r>
            <a:r>
              <a:rPr lang="uk-UA" dirty="0"/>
              <a:t>до інфекції висока, частіше хворіють люди віком від 15 до 30 років ; </a:t>
            </a:r>
            <a:endParaRPr lang="uk-UA" dirty="0" smtClean="0"/>
          </a:p>
          <a:p>
            <a:r>
              <a:rPr lang="uk-UA" dirty="0" smtClean="0"/>
              <a:t>сезонність </a:t>
            </a:r>
            <a:r>
              <a:rPr lang="uk-UA" dirty="0" err="1"/>
              <a:t>літньо-осіння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поряд </a:t>
            </a:r>
            <a:r>
              <a:rPr lang="uk-UA" dirty="0"/>
              <a:t>зі спорадичними випадками трапляються групові захворювання, особливо в регіонах з жарким кліматом і незадовільним водопостачанням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Епідеміологія</a:t>
            </a:r>
          </a:p>
        </p:txBody>
      </p:sp>
    </p:spTree>
    <p:extLst>
      <p:ext uri="{BB962C8B-B14F-4D97-AF65-F5344CB8AC3E}">
        <p14:creationId xmlns:p14="http://schemas.microsoft.com/office/powerpoint/2010/main" val="198248157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інкубаційний період триває від 5 до 25 діб ; хвороба починається з наростаючого болю голови, безсоння , втрати апетиту ; </a:t>
            </a:r>
            <a:r>
              <a:rPr lang="en-US" dirty="0"/>
              <a:t>t </a:t>
            </a:r>
            <a:r>
              <a:rPr lang="uk-UA" dirty="0"/>
              <a:t>тіла </a:t>
            </a:r>
            <a:r>
              <a:rPr lang="uk-UA" dirty="0" err="1"/>
              <a:t>східцеподібно</a:t>
            </a:r>
            <a:r>
              <a:rPr lang="uk-UA" dirty="0"/>
              <a:t> підвищується протягом першого тижня хвороби , далі утримується приблизно на одному рівні (39-40 °С) 10-14 діб, а пізніше поступово знижується до норми ; в </a:t>
            </a:r>
            <a:r>
              <a:rPr lang="uk-UA" dirty="0" err="1"/>
              <a:t>ипорожнення</a:t>
            </a:r>
            <a:r>
              <a:rPr lang="uk-UA" dirty="0"/>
              <a:t> спочатку 2-4 рази на добу, рідкі, нагадують гороховий суп, у подальшому розвиваються </a:t>
            </a:r>
            <a:r>
              <a:rPr lang="uk-UA" dirty="0" err="1"/>
              <a:t>закреп</a:t>
            </a:r>
            <a:r>
              <a:rPr lang="uk-UA" dirty="0"/>
              <a:t> і метеоризм 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Клінічні прояви</a:t>
            </a:r>
          </a:p>
        </p:txBody>
      </p:sp>
    </p:spTree>
    <p:extLst>
      <p:ext uri="{BB962C8B-B14F-4D97-AF65-F5344CB8AC3E}">
        <p14:creationId xmlns:p14="http://schemas.microsoft.com/office/powerpoint/2010/main" val="3936680144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844824"/>
            <a:ext cx="7272808" cy="4525963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при огляді привертає увагу загальмованість, байдужість хворого до оточення ; характерні відносна брадикардія (частота пульсу відстає від рівня </a:t>
            </a:r>
            <a:r>
              <a:rPr lang="en-US" dirty="0"/>
              <a:t>t </a:t>
            </a:r>
            <a:r>
              <a:rPr lang="uk-UA" dirty="0"/>
              <a:t>тіла), знижений артеріальний тиск ; язик сухий із сіро-коричневим нальотом, краї і кінчик червоні, з відбитками зубів (черевнотифозний)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332656"/>
            <a:ext cx="8229600" cy="1143000"/>
          </a:xfrm>
        </p:spPr>
        <p:txBody>
          <a:bodyPr/>
          <a:lstStyle/>
          <a:p>
            <a:r>
              <a:rPr lang="uk-UA" dirty="0"/>
              <a:t>Клінічні прояви</a:t>
            </a:r>
          </a:p>
        </p:txBody>
      </p:sp>
    </p:spTree>
    <p:extLst>
      <p:ext uri="{BB962C8B-B14F-4D97-AF65-F5344CB8AC3E}">
        <p14:creationId xmlns:p14="http://schemas.microsoft.com/office/powerpoint/2010/main" val="1104452911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4402832" cy="4525963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живіт здутий, відзначається укорочення </a:t>
            </a:r>
            <a:r>
              <a:rPr lang="uk-UA" dirty="0" err="1"/>
              <a:t>перкуторного</a:t>
            </a:r>
            <a:r>
              <a:rPr lang="uk-UA" dirty="0"/>
              <a:t> звуку в правій здухвинній ділянці (симптом Падалки) ; з 8-10-го дня </a:t>
            </a:r>
            <a:r>
              <a:rPr lang="uk-UA" dirty="0" err="1"/>
              <a:t>пальпуються</a:t>
            </a:r>
            <a:r>
              <a:rPr lang="uk-UA" dirty="0"/>
              <a:t> помірно збільшені печінка та селезінка ; зміни в загальному аналізі крові: лейкопенія, відносний </a:t>
            </a:r>
            <a:r>
              <a:rPr lang="uk-UA" dirty="0" err="1"/>
              <a:t>лімфоцитоз</a:t>
            </a:r>
            <a:r>
              <a:rPr lang="uk-UA" dirty="0"/>
              <a:t>, помірне збільшення ШОЕ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Клінічні прояви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07840"/>
            <a:ext cx="3528392" cy="325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318564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5194920" cy="4525963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на 8-10-у добу з'являється дрібна блідо-рожева висипка (розеоли), яка розташована переважно на животі і бокових поверхнях тулуба, нерясна - 5-15 елементів, часом підсипає, може утримуватись довше гарячки; на ІІ тижні посилюються симптоми інтоксикації, що супроводжується потьмаренням свідомості, ("тихе марення"), розвивається тифоїдний стан ( </a:t>
            </a:r>
            <a:r>
              <a:rPr lang="en-US" dirty="0"/>
              <a:t>status </a:t>
            </a:r>
            <a:r>
              <a:rPr lang="en-US" dirty="0" err="1"/>
              <a:t>typhosus</a:t>
            </a:r>
            <a:r>
              <a:rPr lang="en-US" dirty="0"/>
              <a:t> )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Клінічні прояви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2656"/>
            <a:ext cx="304462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880" y="3284984"/>
            <a:ext cx="34671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8692246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</TotalTime>
  <Words>407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Черевний тиф</vt:lpstr>
      <vt:lpstr>Презентация PowerPoint</vt:lpstr>
      <vt:lpstr>Етіологія</vt:lpstr>
      <vt:lpstr>Епідеміологія</vt:lpstr>
      <vt:lpstr>Епідеміологія</vt:lpstr>
      <vt:lpstr>Клінічні прояви</vt:lpstr>
      <vt:lpstr>Клінічні прояви</vt:lpstr>
      <vt:lpstr>Клінічні прояви</vt:lpstr>
      <vt:lpstr>Клінічні прояви</vt:lpstr>
      <vt:lpstr>Ускладнення</vt:lpstr>
      <vt:lpstr>Профілактичні заходи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Черевний тиф</dc:title>
  <dc:creator>user</dc:creator>
  <cp:lastModifiedBy>user</cp:lastModifiedBy>
  <cp:revision>2</cp:revision>
  <dcterms:created xsi:type="dcterms:W3CDTF">2014-02-10T21:22:56Z</dcterms:created>
  <dcterms:modified xsi:type="dcterms:W3CDTF">2014-02-10T21:40:01Z</dcterms:modified>
</cp:coreProperties>
</file>